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68" r:id="rId2"/>
    <p:sldId id="258" r:id="rId3"/>
    <p:sldId id="271" r:id="rId4"/>
    <p:sldId id="272" r:id="rId5"/>
    <p:sldId id="380" r:id="rId6"/>
    <p:sldId id="391" r:id="rId7"/>
    <p:sldId id="388" r:id="rId8"/>
    <p:sldId id="257" r:id="rId9"/>
    <p:sldId id="256" r:id="rId10"/>
    <p:sldId id="357" r:id="rId11"/>
    <p:sldId id="358" r:id="rId12"/>
    <p:sldId id="377" r:id="rId13"/>
    <p:sldId id="261" r:id="rId14"/>
    <p:sldId id="392" r:id="rId15"/>
    <p:sldId id="378" r:id="rId16"/>
    <p:sldId id="265" r:id="rId17"/>
    <p:sldId id="274" r:id="rId18"/>
    <p:sldId id="356" r:id="rId19"/>
    <p:sldId id="383" r:id="rId20"/>
    <p:sldId id="369" r:id="rId21"/>
    <p:sldId id="268" r:id="rId22"/>
    <p:sldId id="269" r:id="rId23"/>
    <p:sldId id="276" r:id="rId24"/>
    <p:sldId id="396" r:id="rId25"/>
    <p:sldId id="301" r:id="rId26"/>
    <p:sldId id="310" r:id="rId27"/>
    <p:sldId id="302" r:id="rId28"/>
    <p:sldId id="299" r:id="rId29"/>
    <p:sldId id="393" r:id="rId30"/>
    <p:sldId id="394" r:id="rId31"/>
    <p:sldId id="384" r:id="rId32"/>
    <p:sldId id="395" r:id="rId33"/>
    <p:sldId id="389" r:id="rId34"/>
    <p:sldId id="375" r:id="rId35"/>
  </p:sldIdLst>
  <p:sldSz cx="12192000" cy="6858000"/>
  <p:notesSz cx="7010400" cy="9236075"/>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5405D"/>
    <a:srgbClr val="24B6BA"/>
    <a:srgbClr val="A5EBED"/>
    <a:srgbClr val="65DEE1"/>
    <a:srgbClr val="0A82BE"/>
    <a:srgbClr val="8BE7E9"/>
    <a:srgbClr val="3BB9F1"/>
    <a:srgbClr val="70AD47"/>
    <a:srgbClr val="E2F0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96374" autoAdjust="0"/>
  </p:normalViewPr>
  <p:slideViewPr>
    <p:cSldViewPr snapToGrid="0">
      <p:cViewPr varScale="1">
        <p:scale>
          <a:sx n="67" d="100"/>
          <a:sy n="67" d="100"/>
        </p:scale>
        <p:origin x="72" y="27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inp\Documents\excel%20para%20tabla%20para%20JUGO.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inp\Documents\excel%20para%20tabla%20para%20JUGO.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HP\Downloads\D&#205;A%20T&#205;PICO%20EN%20EL%20INP%202022-202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16058RROJASZ\Downloads\grafica%20IS-Urg%202018-2024_%20Marzo.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16283SHUERTAM\Documents\JUGO%202023%20DATO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16058RROJASZ\Downloads\GRAFICOS-Carpeta%202023.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Investigación!$B$5</c:f>
              <c:strCache>
                <c:ptCount val="1"/>
                <c:pt idx="0">
                  <c:v>2022 = 119</c:v>
                </c:pt>
              </c:strCache>
            </c:strRef>
          </c:tx>
          <c:spPr>
            <a:solidFill>
              <a:srgbClr val="05405D"/>
            </a:solidFill>
            <a:ln>
              <a:noFill/>
            </a:ln>
            <a:effectLst/>
            <a:scene3d>
              <a:camera prst="orthographicFront"/>
              <a:lightRig rig="threePt" dir="t"/>
            </a:scene3d>
          </c:spPr>
          <c:invertIfNegative val="0"/>
          <c:dLbls>
            <c:spPr>
              <a:noFill/>
              <a:ln>
                <a:noFill/>
              </a:ln>
              <a:effectLst/>
            </c:spPr>
            <c:txPr>
              <a:bodyPr rot="0" spcFirstLastPara="1" vertOverflow="ellipsis" vert="horz" wrap="square" anchor="ctr" anchorCtr="1"/>
              <a:lstStyle/>
              <a:p>
                <a:pPr>
                  <a:defRPr lang="es-MX" sz="1400" b="0" i="0" u="none" strike="noStrike" kern="1200" baseline="0">
                    <a:solidFill>
                      <a:sysClr val="windowText" lastClr="000000">
                        <a:lumMod val="65000"/>
                        <a:lumOff val="35000"/>
                      </a:sysClr>
                    </a:solidFill>
                    <a:latin typeface="Montserrat" panose="00000500000000000000" pitchFamily="2" charset="0"/>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Investigación!$A$6:$A$11</c:f>
              <c:strCache>
                <c:ptCount val="6"/>
                <c:pt idx="0">
                  <c:v>ICM A</c:v>
                </c:pt>
                <c:pt idx="1">
                  <c:v>ICM B</c:v>
                </c:pt>
                <c:pt idx="2">
                  <c:v>ICM C</c:v>
                </c:pt>
                <c:pt idx="3">
                  <c:v>ICM D</c:v>
                </c:pt>
                <c:pt idx="4">
                  <c:v>ICM E</c:v>
                </c:pt>
                <c:pt idx="5">
                  <c:v>ICM F</c:v>
                </c:pt>
              </c:strCache>
            </c:strRef>
          </c:cat>
          <c:val>
            <c:numRef>
              <c:f>Investigación!$B$6:$B$11</c:f>
              <c:numCache>
                <c:formatCode>General</c:formatCode>
                <c:ptCount val="6"/>
                <c:pt idx="0">
                  <c:v>15</c:v>
                </c:pt>
                <c:pt idx="1">
                  <c:v>30</c:v>
                </c:pt>
                <c:pt idx="2">
                  <c:v>42</c:v>
                </c:pt>
                <c:pt idx="3">
                  <c:v>26</c:v>
                </c:pt>
                <c:pt idx="4">
                  <c:v>5</c:v>
                </c:pt>
                <c:pt idx="5">
                  <c:v>1</c:v>
                </c:pt>
              </c:numCache>
            </c:numRef>
          </c:val>
          <c:extLst>
            <c:ext xmlns:c16="http://schemas.microsoft.com/office/drawing/2014/chart" uri="{C3380CC4-5D6E-409C-BE32-E72D297353CC}">
              <c16:uniqueId val="{00000000-1DFA-49C2-BA8A-6FBA07E3AE92}"/>
            </c:ext>
          </c:extLst>
        </c:ser>
        <c:ser>
          <c:idx val="1"/>
          <c:order val="1"/>
          <c:tx>
            <c:strRef>
              <c:f>Investigación!$C$5</c:f>
              <c:strCache>
                <c:ptCount val="1"/>
                <c:pt idx="0">
                  <c:v>2023 = 120</c:v>
                </c:pt>
              </c:strCache>
            </c:strRef>
          </c:tx>
          <c:spPr>
            <a:solidFill>
              <a:srgbClr val="24B69C"/>
            </a:solidFill>
            <a:ln>
              <a:noFill/>
            </a:ln>
            <a:effectLst/>
          </c:spPr>
          <c:invertIfNegative val="0"/>
          <c:dLbls>
            <c:spPr>
              <a:noFill/>
              <a:ln>
                <a:noFill/>
              </a:ln>
              <a:effectLst/>
            </c:spPr>
            <c:txPr>
              <a:bodyPr rot="0" spcFirstLastPara="1" vertOverflow="ellipsis" vert="horz" wrap="square" anchor="ctr" anchorCtr="1"/>
              <a:lstStyle/>
              <a:p>
                <a:pPr>
                  <a:defRPr lang="es-MX" sz="1400" b="1" i="0" u="none" strike="noStrike" kern="1200" baseline="0">
                    <a:solidFill>
                      <a:sysClr val="windowText" lastClr="000000">
                        <a:lumMod val="65000"/>
                        <a:lumOff val="35000"/>
                      </a:sysClr>
                    </a:solidFill>
                    <a:latin typeface="Montserrat" panose="00000500000000000000" pitchFamily="2" charset="0"/>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Investigación!$A$6:$A$11</c:f>
              <c:strCache>
                <c:ptCount val="6"/>
                <c:pt idx="0">
                  <c:v>ICM A</c:v>
                </c:pt>
                <c:pt idx="1">
                  <c:v>ICM B</c:v>
                </c:pt>
                <c:pt idx="2">
                  <c:v>ICM C</c:v>
                </c:pt>
                <c:pt idx="3">
                  <c:v>ICM D</c:v>
                </c:pt>
                <c:pt idx="4">
                  <c:v>ICM E</c:v>
                </c:pt>
                <c:pt idx="5">
                  <c:v>ICM F</c:v>
                </c:pt>
              </c:strCache>
            </c:strRef>
          </c:cat>
          <c:val>
            <c:numRef>
              <c:f>Investigación!$C$6:$C$11</c:f>
              <c:numCache>
                <c:formatCode>General</c:formatCode>
                <c:ptCount val="6"/>
                <c:pt idx="0">
                  <c:v>15</c:v>
                </c:pt>
                <c:pt idx="1">
                  <c:v>27</c:v>
                </c:pt>
                <c:pt idx="2">
                  <c:v>43</c:v>
                </c:pt>
                <c:pt idx="3">
                  <c:v>28</c:v>
                </c:pt>
                <c:pt idx="4">
                  <c:v>6</c:v>
                </c:pt>
                <c:pt idx="5">
                  <c:v>1</c:v>
                </c:pt>
              </c:numCache>
            </c:numRef>
          </c:val>
          <c:extLst>
            <c:ext xmlns:c16="http://schemas.microsoft.com/office/drawing/2014/chart" uri="{C3380CC4-5D6E-409C-BE32-E72D297353CC}">
              <c16:uniqueId val="{00000001-1DFA-49C2-BA8A-6FBA07E3AE92}"/>
            </c:ext>
          </c:extLst>
        </c:ser>
        <c:dLbls>
          <c:showLegendKey val="0"/>
          <c:showVal val="0"/>
          <c:showCatName val="0"/>
          <c:showSerName val="0"/>
          <c:showPercent val="0"/>
          <c:showBubbleSize val="0"/>
        </c:dLbls>
        <c:gapWidth val="100"/>
        <c:overlap val="-24"/>
        <c:axId val="2051087055"/>
        <c:axId val="2053356399"/>
      </c:barChart>
      <c:catAx>
        <c:axId val="2051087055"/>
        <c:scaling>
          <c:orientation val="minMax"/>
        </c:scaling>
        <c:delete val="0"/>
        <c:axPos val="b"/>
        <c:title>
          <c:tx>
            <c:rich>
              <a:bodyPr rot="0" spcFirstLastPara="1" vertOverflow="ellipsis" vert="horz" wrap="square" anchor="ctr" anchorCtr="1"/>
              <a:lstStyle/>
              <a:p>
                <a:pPr>
                  <a:defRPr lang="es-MX" sz="1400" b="0" i="0" u="none" strike="noStrike" kern="1200" baseline="0">
                    <a:solidFill>
                      <a:sysClr val="windowText" lastClr="000000">
                        <a:lumMod val="65000"/>
                        <a:lumOff val="35000"/>
                      </a:sysClr>
                    </a:solidFill>
                    <a:latin typeface="Montserrat" panose="00000500000000000000" pitchFamily="2" charset="0"/>
                    <a:ea typeface="+mn-ea"/>
                    <a:cs typeface="+mn-cs"/>
                  </a:defRPr>
                </a:pPr>
                <a:r>
                  <a:rPr lang="es-MX" sz="1400" b="1" dirty="0">
                    <a:latin typeface="Montserrat" panose="00000500000000000000" pitchFamily="2" charset="0"/>
                  </a:rPr>
                  <a:t>Categoría del investigador</a:t>
                </a:r>
              </a:p>
            </c:rich>
          </c:tx>
          <c:layout>
            <c:manualLayout>
              <c:xMode val="edge"/>
              <c:yMode val="edge"/>
              <c:x val="0.3657104385637911"/>
              <c:y val="0.87849800083560003"/>
            </c:manualLayout>
          </c:layout>
          <c:overlay val="0"/>
          <c:spPr>
            <a:noFill/>
            <a:ln>
              <a:noFill/>
            </a:ln>
            <a:effectLst/>
          </c:spPr>
          <c:txPr>
            <a:bodyPr rot="0" spcFirstLastPara="1" vertOverflow="ellipsis" vert="horz" wrap="square" anchor="ctr" anchorCtr="1"/>
            <a:lstStyle/>
            <a:p>
              <a:pPr>
                <a:defRPr lang="es-MX" sz="1400" b="0" i="0" u="none" strike="noStrike" kern="1200" baseline="0">
                  <a:solidFill>
                    <a:sysClr val="windowText" lastClr="000000">
                      <a:lumMod val="65000"/>
                      <a:lumOff val="35000"/>
                    </a:sysClr>
                  </a:solidFill>
                  <a:latin typeface="Montserrat" panose="00000500000000000000" pitchFamily="2" charset="0"/>
                  <a:ea typeface="+mn-ea"/>
                  <a:cs typeface="+mn-cs"/>
                </a:defRPr>
              </a:pPr>
              <a:endParaRPr lang="es-MX"/>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lang="es-MX" sz="1100" b="1" i="0" u="none" strike="noStrike" kern="1200" baseline="0">
                <a:solidFill>
                  <a:sysClr val="windowText" lastClr="000000">
                    <a:lumMod val="65000"/>
                    <a:lumOff val="35000"/>
                  </a:sysClr>
                </a:solidFill>
                <a:latin typeface="Montserrat" panose="00000500000000000000" pitchFamily="2" charset="0"/>
                <a:ea typeface="+mn-ea"/>
                <a:cs typeface="+mn-cs"/>
              </a:defRPr>
            </a:pPr>
            <a:endParaRPr lang="es-MX"/>
          </a:p>
        </c:txPr>
        <c:crossAx val="2053356399"/>
        <c:crosses val="autoZero"/>
        <c:auto val="1"/>
        <c:lblAlgn val="ctr"/>
        <c:lblOffset val="100"/>
        <c:noMultiLvlLbl val="0"/>
      </c:catAx>
      <c:valAx>
        <c:axId val="2053356399"/>
        <c:scaling>
          <c:orientation val="minMax"/>
        </c:scaling>
        <c:delete val="1"/>
        <c:axPos val="l"/>
        <c:title>
          <c:tx>
            <c:rich>
              <a:bodyPr rot="-5400000" spcFirstLastPara="1" vertOverflow="ellipsis" vert="horz" wrap="square" anchor="ctr" anchorCtr="1"/>
              <a:lstStyle/>
              <a:p>
                <a:pPr>
                  <a:defRPr lang="es-MX" sz="1400" b="0" i="0" u="none" strike="noStrike" kern="1200" baseline="0">
                    <a:solidFill>
                      <a:sysClr val="windowText" lastClr="000000">
                        <a:lumMod val="65000"/>
                        <a:lumOff val="35000"/>
                      </a:sysClr>
                    </a:solidFill>
                    <a:latin typeface="Montserrat" panose="00000500000000000000" pitchFamily="2" charset="0"/>
                    <a:ea typeface="+mn-ea"/>
                    <a:cs typeface="+mn-cs"/>
                  </a:defRPr>
                </a:pPr>
                <a:r>
                  <a:rPr lang="es-MX" sz="1400" b="1" noProof="0" dirty="0">
                    <a:latin typeface="Montserrat" panose="00000500000000000000" pitchFamily="2" charset="0"/>
                  </a:rPr>
                  <a:t>Número de  Investigadores en Ciencias Médicas</a:t>
                </a:r>
              </a:p>
            </c:rich>
          </c:tx>
          <c:overlay val="0"/>
          <c:spPr>
            <a:noFill/>
            <a:ln>
              <a:noFill/>
            </a:ln>
            <a:effectLst/>
          </c:spPr>
          <c:txPr>
            <a:bodyPr rot="-5400000" spcFirstLastPara="1" vertOverflow="ellipsis" vert="horz" wrap="square" anchor="ctr" anchorCtr="1"/>
            <a:lstStyle/>
            <a:p>
              <a:pPr>
                <a:defRPr lang="es-MX" sz="1400" b="0" i="0" u="none" strike="noStrike" kern="1200" baseline="0">
                  <a:solidFill>
                    <a:sysClr val="windowText" lastClr="000000">
                      <a:lumMod val="65000"/>
                      <a:lumOff val="35000"/>
                    </a:sysClr>
                  </a:solidFill>
                  <a:latin typeface="Montserrat" panose="00000500000000000000" pitchFamily="2" charset="0"/>
                  <a:ea typeface="+mn-ea"/>
                  <a:cs typeface="+mn-cs"/>
                </a:defRPr>
              </a:pPr>
              <a:endParaRPr lang="es-MX"/>
            </a:p>
          </c:txPr>
        </c:title>
        <c:numFmt formatCode="General" sourceLinked="1"/>
        <c:majorTickMark val="none"/>
        <c:minorTickMark val="none"/>
        <c:tickLblPos val="nextTo"/>
        <c:crossAx val="2051087055"/>
        <c:crosses val="autoZero"/>
        <c:crossBetween val="between"/>
      </c:valAx>
      <c:spPr>
        <a:noFill/>
        <a:ln>
          <a:noFill/>
        </a:ln>
        <a:effectLst>
          <a:innerShdw blurRad="63500" dist="50800" dir="13500000">
            <a:prstClr val="black">
              <a:alpha val="50000"/>
            </a:prstClr>
          </a:innerShdw>
        </a:effectLst>
      </c:spPr>
    </c:plotArea>
    <c:legend>
      <c:legendPos val="b"/>
      <c:legendEntry>
        <c:idx val="0"/>
        <c:txPr>
          <a:bodyPr rot="0" spcFirstLastPara="1" vertOverflow="ellipsis" vert="horz" wrap="square" anchor="ctr" anchorCtr="1"/>
          <a:lstStyle/>
          <a:p>
            <a:pPr>
              <a:defRPr lang="es-MX" sz="1400" b="0" i="0" u="none" strike="noStrike" kern="1200" baseline="0">
                <a:solidFill>
                  <a:sysClr val="windowText" lastClr="000000">
                    <a:lumMod val="65000"/>
                    <a:lumOff val="35000"/>
                  </a:sysClr>
                </a:solidFill>
                <a:latin typeface="Montserrat" panose="00000500000000000000" pitchFamily="2" charset="0"/>
                <a:ea typeface="+mn-ea"/>
                <a:cs typeface="+mn-cs"/>
              </a:defRPr>
            </a:pPr>
            <a:endParaRPr lang="es-MX"/>
          </a:p>
        </c:txPr>
      </c:legendEntry>
      <c:legendEntry>
        <c:idx val="1"/>
        <c:txPr>
          <a:bodyPr rot="0" spcFirstLastPara="1" vertOverflow="ellipsis" vert="horz" wrap="square" anchor="ctr" anchorCtr="1"/>
          <a:lstStyle/>
          <a:p>
            <a:pPr>
              <a:defRPr lang="es-MX" sz="1400" b="1" i="0" u="none" strike="noStrike" kern="1200" baseline="0">
                <a:solidFill>
                  <a:sysClr val="windowText" lastClr="000000">
                    <a:lumMod val="65000"/>
                    <a:lumOff val="35000"/>
                  </a:sysClr>
                </a:solidFill>
                <a:latin typeface="Montserrat" panose="00000500000000000000" pitchFamily="2" charset="0"/>
                <a:ea typeface="+mn-ea"/>
                <a:cs typeface="+mn-cs"/>
              </a:defRPr>
            </a:pPr>
            <a:endParaRPr lang="es-MX"/>
          </a:p>
        </c:txPr>
      </c:legendEntry>
      <c:layout>
        <c:manualLayout>
          <c:xMode val="edge"/>
          <c:yMode val="edge"/>
          <c:x val="0.75101525590551177"/>
          <c:y val="0.24098113774978983"/>
          <c:w val="0.21425275494617399"/>
          <c:h val="0.21604743115069647"/>
        </c:manualLayout>
      </c:layout>
      <c:overlay val="0"/>
      <c:spPr>
        <a:noFill/>
        <a:ln>
          <a:noFill/>
        </a:ln>
        <a:effectLst/>
      </c:spPr>
      <c:txPr>
        <a:bodyPr rot="0" spcFirstLastPara="1" vertOverflow="ellipsis" vert="horz" wrap="square" anchor="ctr" anchorCtr="1"/>
        <a:lstStyle/>
        <a:p>
          <a:pPr>
            <a:defRPr lang="es-MX" sz="1400" b="1" i="0" u="none" strike="noStrike" kern="1200" baseline="0">
              <a:solidFill>
                <a:sysClr val="windowText" lastClr="000000">
                  <a:lumMod val="65000"/>
                  <a:lumOff val="35000"/>
                </a:sysClr>
              </a:solidFill>
              <a:latin typeface="Montserrat" panose="00000500000000000000" pitchFamily="2" charset="0"/>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rtl="0">
        <a:defRPr lang="es-MX" sz="1100" b="0" i="0" u="none" strike="noStrike" kern="1200" baseline="0">
          <a:solidFill>
            <a:sysClr val="windowText" lastClr="000000">
              <a:lumMod val="65000"/>
              <a:lumOff val="35000"/>
            </a:sysClr>
          </a:solidFill>
          <a:latin typeface="+mn-lt"/>
          <a:ea typeface="+mn-ea"/>
          <a:cs typeface="+mn-cs"/>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92182485239799E-2"/>
          <c:y val="3.4006364813319784E-2"/>
          <c:w val="0.91414365331289327"/>
          <c:h val="0.75886095636430007"/>
        </c:manualLayout>
      </c:layout>
      <c:barChart>
        <c:barDir val="col"/>
        <c:grouping val="clustered"/>
        <c:varyColors val="0"/>
        <c:ser>
          <c:idx val="0"/>
          <c:order val="0"/>
          <c:tx>
            <c:strRef>
              <c:f>Investigación!$K$5</c:f>
              <c:strCache>
                <c:ptCount val="1"/>
                <c:pt idx="0">
                  <c:v>2022 = 103</c:v>
                </c:pt>
              </c:strCache>
            </c:strRef>
          </c:tx>
          <c:spPr>
            <a:solidFill>
              <a:srgbClr val="05405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ontserrat" panose="00000500000000000000" pitchFamily="2" charset="0"/>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Investigación!$J$6:$J$9</c:f>
              <c:strCache>
                <c:ptCount val="4"/>
                <c:pt idx="0">
                  <c:v>Candidato</c:v>
                </c:pt>
                <c:pt idx="1">
                  <c:v>SNI I </c:v>
                </c:pt>
                <c:pt idx="2">
                  <c:v>SNI II</c:v>
                </c:pt>
                <c:pt idx="3">
                  <c:v>SNI III</c:v>
                </c:pt>
              </c:strCache>
            </c:strRef>
          </c:cat>
          <c:val>
            <c:numRef>
              <c:f>Investigación!$K$6:$K$9</c:f>
              <c:numCache>
                <c:formatCode>General</c:formatCode>
                <c:ptCount val="4"/>
                <c:pt idx="0">
                  <c:v>13</c:v>
                </c:pt>
                <c:pt idx="1">
                  <c:v>64</c:v>
                </c:pt>
                <c:pt idx="2">
                  <c:v>22</c:v>
                </c:pt>
                <c:pt idx="3">
                  <c:v>4</c:v>
                </c:pt>
              </c:numCache>
            </c:numRef>
          </c:val>
          <c:extLst>
            <c:ext xmlns:c16="http://schemas.microsoft.com/office/drawing/2014/chart" uri="{C3380CC4-5D6E-409C-BE32-E72D297353CC}">
              <c16:uniqueId val="{00000000-9BFD-44C2-9107-E71ACB006FFD}"/>
            </c:ext>
          </c:extLst>
        </c:ser>
        <c:ser>
          <c:idx val="1"/>
          <c:order val="1"/>
          <c:tx>
            <c:strRef>
              <c:f>Investigación!$L$5</c:f>
              <c:strCache>
                <c:ptCount val="1"/>
                <c:pt idx="0">
                  <c:v>2023 = 113</c:v>
                </c:pt>
              </c:strCache>
            </c:strRef>
          </c:tx>
          <c:spPr>
            <a:solidFill>
              <a:srgbClr val="24B69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ontserrat" panose="00000500000000000000" pitchFamily="2" charset="0"/>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Investigación!$J$6:$J$9</c:f>
              <c:strCache>
                <c:ptCount val="4"/>
                <c:pt idx="0">
                  <c:v>Candidato</c:v>
                </c:pt>
                <c:pt idx="1">
                  <c:v>SNI I </c:v>
                </c:pt>
                <c:pt idx="2">
                  <c:v>SNI II</c:v>
                </c:pt>
                <c:pt idx="3">
                  <c:v>SNI III</c:v>
                </c:pt>
              </c:strCache>
            </c:strRef>
          </c:cat>
          <c:val>
            <c:numRef>
              <c:f>Investigación!$L$6:$L$9</c:f>
              <c:numCache>
                <c:formatCode>General</c:formatCode>
                <c:ptCount val="4"/>
                <c:pt idx="0">
                  <c:v>19</c:v>
                </c:pt>
                <c:pt idx="1">
                  <c:v>67</c:v>
                </c:pt>
                <c:pt idx="2">
                  <c:v>22</c:v>
                </c:pt>
                <c:pt idx="3">
                  <c:v>5</c:v>
                </c:pt>
              </c:numCache>
            </c:numRef>
          </c:val>
          <c:extLst>
            <c:ext xmlns:c16="http://schemas.microsoft.com/office/drawing/2014/chart" uri="{C3380CC4-5D6E-409C-BE32-E72D297353CC}">
              <c16:uniqueId val="{00000001-9BFD-44C2-9107-E71ACB006FFD}"/>
            </c:ext>
          </c:extLst>
        </c:ser>
        <c:dLbls>
          <c:dLblPos val="outEnd"/>
          <c:showLegendKey val="0"/>
          <c:showVal val="1"/>
          <c:showCatName val="0"/>
          <c:showSerName val="0"/>
          <c:showPercent val="0"/>
          <c:showBubbleSize val="0"/>
        </c:dLbls>
        <c:gapWidth val="100"/>
        <c:overlap val="-24"/>
        <c:axId val="2051082655"/>
        <c:axId val="1969165263"/>
      </c:barChart>
      <c:catAx>
        <c:axId val="2051082655"/>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ontserrat" panose="00000500000000000000" pitchFamily="2" charset="0"/>
                    <a:ea typeface="+mn-ea"/>
                    <a:cs typeface="+mn-cs"/>
                  </a:defRPr>
                </a:pPr>
                <a:r>
                  <a:rPr lang="es-MX" sz="1400" b="1" dirty="0">
                    <a:latin typeface="Montserrat" panose="00000500000000000000" pitchFamily="2" charset="0"/>
                  </a:rPr>
                  <a:t>Nivel en</a:t>
                </a:r>
                <a:r>
                  <a:rPr lang="es-MX" sz="1400" b="1" baseline="0" dirty="0">
                    <a:latin typeface="Montserrat" panose="00000500000000000000" pitchFamily="2" charset="0"/>
                  </a:rPr>
                  <a:t> el </a:t>
                </a:r>
                <a:r>
                  <a:rPr lang="es-MX" sz="1400" b="1" dirty="0">
                    <a:latin typeface="Montserrat" panose="00000500000000000000" pitchFamily="2" charset="0"/>
                  </a:rPr>
                  <a:t>SNI</a:t>
                </a:r>
              </a:p>
            </c:rich>
          </c:tx>
          <c:layout>
            <c:manualLayout>
              <c:xMode val="edge"/>
              <c:yMode val="edge"/>
              <c:x val="0.41149287516355176"/>
              <c:y val="0.8863005519308130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ontserrat" panose="00000500000000000000" pitchFamily="2" charset="0"/>
                  <a:ea typeface="+mn-ea"/>
                  <a:cs typeface="+mn-cs"/>
                </a:defRPr>
              </a:pPr>
              <a:endParaRPr lang="es-MX"/>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ontserrat" panose="00000500000000000000" pitchFamily="2" charset="0"/>
                <a:ea typeface="+mn-ea"/>
                <a:cs typeface="+mn-cs"/>
              </a:defRPr>
            </a:pPr>
            <a:endParaRPr lang="es-MX"/>
          </a:p>
        </c:txPr>
        <c:crossAx val="1969165263"/>
        <c:crosses val="autoZero"/>
        <c:auto val="1"/>
        <c:lblAlgn val="ctr"/>
        <c:lblOffset val="100"/>
        <c:noMultiLvlLbl val="0"/>
      </c:catAx>
      <c:valAx>
        <c:axId val="1969165263"/>
        <c:scaling>
          <c:orientation val="minMax"/>
        </c:scaling>
        <c:delete val="1"/>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ontserrat" panose="00000500000000000000" pitchFamily="2" charset="0"/>
                    <a:ea typeface="+mn-ea"/>
                    <a:cs typeface="+mn-cs"/>
                  </a:defRPr>
                </a:pPr>
                <a:r>
                  <a:rPr lang="es-MX" sz="1400" b="1" noProof="0" dirty="0">
                    <a:latin typeface="Montserrat" panose="00000500000000000000" pitchFamily="2" charset="0"/>
                  </a:rPr>
                  <a:t>Número</a:t>
                </a:r>
                <a:r>
                  <a:rPr lang="es-MX" sz="1400" b="1" baseline="0" noProof="0" dirty="0">
                    <a:latin typeface="Montserrat" panose="00000500000000000000" pitchFamily="2" charset="0"/>
                  </a:rPr>
                  <a:t> de miembros del SNI</a:t>
                </a:r>
                <a:endParaRPr lang="es-MX" sz="1400" b="1" noProof="0" dirty="0">
                  <a:latin typeface="Montserrat" panose="00000500000000000000" pitchFamily="2" charset="0"/>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ontserrat" panose="00000500000000000000" pitchFamily="2" charset="0"/>
                  <a:ea typeface="+mn-ea"/>
                  <a:cs typeface="+mn-cs"/>
                </a:defRPr>
              </a:pPr>
              <a:endParaRPr lang="es-MX"/>
            </a:p>
          </c:txPr>
        </c:title>
        <c:numFmt formatCode="General" sourceLinked="1"/>
        <c:majorTickMark val="none"/>
        <c:minorTickMark val="none"/>
        <c:tickLblPos val="nextTo"/>
        <c:crossAx val="2051082655"/>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ontserrat" panose="00000500000000000000" pitchFamily="2" charset="0"/>
                <a:ea typeface="+mn-ea"/>
                <a:cs typeface="+mn-cs"/>
              </a:defRPr>
            </a:pPr>
            <a:endParaRPr lang="es-MX"/>
          </a:p>
        </c:txPr>
      </c:legendEntry>
      <c:legendEntry>
        <c:idx val="1"/>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ontserrat" panose="00000500000000000000" pitchFamily="2" charset="0"/>
                <a:ea typeface="+mn-ea"/>
                <a:cs typeface="+mn-cs"/>
              </a:defRPr>
            </a:pPr>
            <a:endParaRPr lang="es-MX"/>
          </a:p>
        </c:txPr>
      </c:legendEntry>
      <c:layout>
        <c:manualLayout>
          <c:xMode val="edge"/>
          <c:yMode val="edge"/>
          <c:x val="0.71920481071805975"/>
          <c:y val="0.2082691702308071"/>
          <c:w val="0.21253537021614868"/>
          <c:h val="0.21104224826653356"/>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ontserrat" panose="00000500000000000000" pitchFamily="2" charset="0"/>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3549066260875232E-2"/>
          <c:y val="3.7734099158079966E-2"/>
          <c:w val="0.94267930044853776"/>
          <c:h val="0.79455680697475317"/>
        </c:manualLayout>
      </c:layout>
      <c:barChart>
        <c:barDir val="col"/>
        <c:grouping val="stacked"/>
        <c:varyColors val="0"/>
        <c:ser>
          <c:idx val="0"/>
          <c:order val="0"/>
          <c:tx>
            <c:strRef>
              <c:f>Hoja1!$B$1</c:f>
              <c:strCache>
                <c:ptCount val="1"/>
                <c:pt idx="0">
                  <c:v>Enfermedades Infecciosas</c:v>
                </c:pt>
              </c:strCache>
            </c:strRef>
          </c:tx>
          <c:spPr>
            <a:solidFill>
              <a:srgbClr val="05405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V</c:v>
                </c:pt>
                <c:pt idx="1">
                  <c:v>VI</c:v>
                </c:pt>
                <c:pt idx="2">
                  <c:v>VII</c:v>
                </c:pt>
              </c:strCache>
            </c:strRef>
          </c:cat>
          <c:val>
            <c:numRef>
              <c:f>Hoja1!$B$2:$B$4</c:f>
              <c:numCache>
                <c:formatCode>General</c:formatCode>
                <c:ptCount val="3"/>
                <c:pt idx="0">
                  <c:v>4</c:v>
                </c:pt>
                <c:pt idx="1">
                  <c:v>4</c:v>
                </c:pt>
                <c:pt idx="2">
                  <c:v>4</c:v>
                </c:pt>
              </c:numCache>
            </c:numRef>
          </c:val>
          <c:extLst>
            <c:ext xmlns:c16="http://schemas.microsoft.com/office/drawing/2014/chart" uri="{C3380CC4-5D6E-409C-BE32-E72D297353CC}">
              <c16:uniqueId val="{00000000-6D2F-4F14-8D5D-D5685A03D6EA}"/>
            </c:ext>
          </c:extLst>
        </c:ser>
        <c:ser>
          <c:idx val="1"/>
          <c:order val="1"/>
          <c:tx>
            <c:strRef>
              <c:f>Hoja1!$C$1</c:f>
              <c:strCache>
                <c:ptCount val="1"/>
                <c:pt idx="0">
                  <c:v>Alergia, inmunología, reumatología</c:v>
                </c:pt>
              </c:strCache>
            </c:strRef>
          </c:tx>
          <c:spPr>
            <a:solidFill>
              <a:srgbClr val="0A82B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V</c:v>
                </c:pt>
                <c:pt idx="1">
                  <c:v>VI</c:v>
                </c:pt>
                <c:pt idx="2">
                  <c:v>VII</c:v>
                </c:pt>
              </c:strCache>
            </c:strRef>
          </c:cat>
          <c:val>
            <c:numRef>
              <c:f>Hoja1!$C$2:$C$4</c:f>
              <c:numCache>
                <c:formatCode>General</c:formatCode>
                <c:ptCount val="3"/>
                <c:pt idx="0">
                  <c:v>3</c:v>
                </c:pt>
                <c:pt idx="1">
                  <c:v>4</c:v>
                </c:pt>
                <c:pt idx="2">
                  <c:v>1</c:v>
                </c:pt>
              </c:numCache>
            </c:numRef>
          </c:val>
          <c:extLst>
            <c:ext xmlns:c16="http://schemas.microsoft.com/office/drawing/2014/chart" uri="{C3380CC4-5D6E-409C-BE32-E72D297353CC}">
              <c16:uniqueId val="{00000001-6D2F-4F14-8D5D-D5685A03D6EA}"/>
            </c:ext>
          </c:extLst>
        </c:ser>
        <c:ser>
          <c:idx val="2"/>
          <c:order val="2"/>
          <c:tx>
            <c:strRef>
              <c:f>Hoja1!$D$1</c:f>
              <c:strCache>
                <c:ptCount val="1"/>
                <c:pt idx="0">
                  <c:v>Trastornos Metabólicos y de la nutrición</c:v>
                </c:pt>
              </c:strCache>
            </c:strRef>
          </c:tx>
          <c:spPr>
            <a:solidFill>
              <a:srgbClr val="24B6B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V</c:v>
                </c:pt>
                <c:pt idx="1">
                  <c:v>VI</c:v>
                </c:pt>
                <c:pt idx="2">
                  <c:v>VII</c:v>
                </c:pt>
              </c:strCache>
            </c:strRef>
          </c:cat>
          <c:val>
            <c:numRef>
              <c:f>Hoja1!$D$2:$D$4</c:f>
              <c:numCache>
                <c:formatCode>General</c:formatCode>
                <c:ptCount val="3"/>
                <c:pt idx="0">
                  <c:v>8</c:v>
                </c:pt>
                <c:pt idx="1">
                  <c:v>1</c:v>
                </c:pt>
                <c:pt idx="2">
                  <c:v>1</c:v>
                </c:pt>
              </c:numCache>
            </c:numRef>
          </c:val>
          <c:extLst>
            <c:ext xmlns:c16="http://schemas.microsoft.com/office/drawing/2014/chart" uri="{C3380CC4-5D6E-409C-BE32-E72D297353CC}">
              <c16:uniqueId val="{00000002-6D2F-4F14-8D5D-D5685A03D6EA}"/>
            </c:ext>
          </c:extLst>
        </c:ser>
        <c:ser>
          <c:idx val="3"/>
          <c:order val="3"/>
          <c:tx>
            <c:strRef>
              <c:f>Hoja1!$E$1</c:f>
              <c:strCache>
                <c:ptCount val="1"/>
                <c:pt idx="0">
                  <c:v>Hemato oncológicas</c:v>
                </c:pt>
              </c:strCache>
            </c:strRef>
          </c:tx>
          <c:spPr>
            <a:solidFill>
              <a:srgbClr val="A5EBED"/>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3-6D2F-4F14-8D5D-D5685A03D6E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V</c:v>
                </c:pt>
                <c:pt idx="1">
                  <c:v>VI</c:v>
                </c:pt>
                <c:pt idx="2">
                  <c:v>VII</c:v>
                </c:pt>
              </c:strCache>
            </c:strRef>
          </c:cat>
          <c:val>
            <c:numRef>
              <c:f>Hoja1!$E$2:$E$4</c:f>
              <c:numCache>
                <c:formatCode>General</c:formatCode>
                <c:ptCount val="3"/>
                <c:pt idx="0">
                  <c:v>4</c:v>
                </c:pt>
                <c:pt idx="1">
                  <c:v>1</c:v>
                </c:pt>
                <c:pt idx="2">
                  <c:v>0</c:v>
                </c:pt>
              </c:numCache>
            </c:numRef>
          </c:val>
          <c:extLst>
            <c:ext xmlns:c16="http://schemas.microsoft.com/office/drawing/2014/chart" uri="{C3380CC4-5D6E-409C-BE32-E72D297353CC}">
              <c16:uniqueId val="{00000004-6D2F-4F14-8D5D-D5685A03D6EA}"/>
            </c:ext>
          </c:extLst>
        </c:ser>
        <c:dLbls>
          <c:showLegendKey val="0"/>
          <c:showVal val="0"/>
          <c:showCatName val="0"/>
          <c:showSerName val="0"/>
          <c:showPercent val="0"/>
          <c:showBubbleSize val="0"/>
        </c:dLbls>
        <c:gapWidth val="150"/>
        <c:overlap val="100"/>
        <c:axId val="177512448"/>
        <c:axId val="172430400"/>
      </c:barChart>
      <c:catAx>
        <c:axId val="177512448"/>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s-MX" sz="1400" b="1" dirty="0"/>
                  <a:t>Grupos de</a:t>
                </a:r>
                <a:r>
                  <a:rPr lang="es-MX" sz="1400" b="1" baseline="0" dirty="0"/>
                  <a:t> Publicaciones</a:t>
                </a:r>
                <a:endParaRPr lang="es-MX" sz="1400" b="1" dirty="0"/>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MX"/>
            </a:p>
          </c:txPr>
        </c:title>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172430400"/>
        <c:crossesAt val="0"/>
        <c:auto val="1"/>
        <c:lblAlgn val="ctr"/>
        <c:lblOffset val="100"/>
        <c:noMultiLvlLbl val="0"/>
      </c:catAx>
      <c:valAx>
        <c:axId val="172430400"/>
        <c:scaling>
          <c:orientation val="minMax"/>
        </c:scaling>
        <c:delete val="1"/>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s-MX" sz="1600" b="1" dirty="0"/>
                  <a:t>Número de Publicaciones</a:t>
                </a:r>
              </a:p>
            </c:rich>
          </c:tx>
          <c:layout>
            <c:manualLayout>
              <c:xMode val="edge"/>
              <c:yMode val="edge"/>
              <c:x val="2.74394520486019E-2"/>
              <c:y val="0.20327989678752745"/>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MX"/>
            </a:p>
          </c:txPr>
        </c:title>
        <c:numFmt formatCode="0%" sourceLinked="0"/>
        <c:majorTickMark val="none"/>
        <c:minorTickMark val="none"/>
        <c:tickLblPos val="nextTo"/>
        <c:crossAx val="177512448"/>
        <c:crosses val="autoZero"/>
        <c:crossBetween val="between"/>
      </c:valAx>
      <c:spPr>
        <a:noFill/>
        <a:ln>
          <a:noFill/>
        </a:ln>
        <a:effectLst/>
      </c:spPr>
    </c:plotArea>
    <c:legend>
      <c:legendPos val="r"/>
      <c:layout>
        <c:manualLayout>
          <c:xMode val="edge"/>
          <c:yMode val="edge"/>
          <c:x val="0.27766398687426913"/>
          <c:y val="4.5024518566344207E-2"/>
          <c:w val="0.68645365275448222"/>
          <c:h val="0.35350674119311598"/>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MX"/>
        </a:p>
      </c:txPr>
    </c:legend>
    <c:plotVisOnly val="1"/>
    <c:dispBlanksAs val="zero"/>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811752697579466E-2"/>
          <c:y val="3.7392369095070058E-2"/>
          <c:w val="0.88381787693205016"/>
          <c:h val="0.77384589994661557"/>
        </c:manualLayout>
      </c:layout>
      <c:barChart>
        <c:barDir val="col"/>
        <c:grouping val="clustered"/>
        <c:varyColors val="0"/>
        <c:ser>
          <c:idx val="0"/>
          <c:order val="0"/>
          <c:tx>
            <c:strRef>
              <c:f>'[DÍA TÍPICO EN EL INP 2022-2023.xlsx]Gráfico Faltante'!$C$6</c:f>
              <c:strCache>
                <c:ptCount val="1"/>
                <c:pt idx="0">
                  <c:v>2022 = 204</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ontserrat" panose="00000500000000000000" pitchFamily="2" charset="0"/>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'[DÍA TÍPICO EN EL INP 2022-2023.xlsx]Gráfico Faltante'!$B$7:$B$13</c:f>
              <c:strCache>
                <c:ptCount val="7"/>
                <c:pt idx="0">
                  <c:v>Grupo I</c:v>
                </c:pt>
                <c:pt idx="1">
                  <c:v>Grupo II</c:v>
                </c:pt>
                <c:pt idx="2">
                  <c:v>Grupo III</c:v>
                </c:pt>
                <c:pt idx="3">
                  <c:v>Grupo IV</c:v>
                </c:pt>
                <c:pt idx="4">
                  <c:v>Grupo V</c:v>
                </c:pt>
                <c:pt idx="5">
                  <c:v>Grupo VI</c:v>
                </c:pt>
                <c:pt idx="6">
                  <c:v>Grupo VII</c:v>
                </c:pt>
              </c:strCache>
            </c:strRef>
          </c:cat>
          <c:val>
            <c:numRef>
              <c:f>'[DÍA TÍPICO EN EL INP 2022-2023.xlsx]Gráfico Faltante'!$C$7:$C$13</c:f>
              <c:numCache>
                <c:formatCode>General</c:formatCode>
                <c:ptCount val="7"/>
                <c:pt idx="0">
                  <c:v>47</c:v>
                </c:pt>
                <c:pt idx="1">
                  <c:v>2</c:v>
                </c:pt>
                <c:pt idx="2">
                  <c:v>35</c:v>
                </c:pt>
                <c:pt idx="3">
                  <c:v>75</c:v>
                </c:pt>
                <c:pt idx="4">
                  <c:v>30</c:v>
                </c:pt>
                <c:pt idx="5">
                  <c:v>9</c:v>
                </c:pt>
                <c:pt idx="6">
                  <c:v>6</c:v>
                </c:pt>
              </c:numCache>
            </c:numRef>
          </c:val>
          <c:extLst>
            <c:ext xmlns:c16="http://schemas.microsoft.com/office/drawing/2014/chart" uri="{C3380CC4-5D6E-409C-BE32-E72D297353CC}">
              <c16:uniqueId val="{00000000-FCC2-4A49-A287-4BB8C9283AED}"/>
            </c:ext>
          </c:extLst>
        </c:ser>
        <c:ser>
          <c:idx val="1"/>
          <c:order val="1"/>
          <c:tx>
            <c:strRef>
              <c:f>'[DÍA TÍPICO EN EL INP 2022-2023.xlsx]Gráfico Faltante'!$D$6</c:f>
              <c:strCache>
                <c:ptCount val="1"/>
                <c:pt idx="0">
                  <c:v>2023 = 231</c:v>
                </c:pt>
              </c:strCache>
            </c:strRef>
          </c:tx>
          <c:spPr>
            <a:solidFill>
              <a:srgbClr val="24B69C"/>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ontserrat" panose="00000500000000000000" pitchFamily="2" charset="0"/>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'[DÍA TÍPICO EN EL INP 2022-2023.xlsx]Gráfico Faltante'!$B$7:$B$13</c:f>
              <c:strCache>
                <c:ptCount val="7"/>
                <c:pt idx="0">
                  <c:v>Grupo I</c:v>
                </c:pt>
                <c:pt idx="1">
                  <c:v>Grupo II</c:v>
                </c:pt>
                <c:pt idx="2">
                  <c:v>Grupo III</c:v>
                </c:pt>
                <c:pt idx="3">
                  <c:v>Grupo IV</c:v>
                </c:pt>
                <c:pt idx="4">
                  <c:v>Grupo V</c:v>
                </c:pt>
                <c:pt idx="5">
                  <c:v>Grupo VI</c:v>
                </c:pt>
                <c:pt idx="6">
                  <c:v>Grupo VII</c:v>
                </c:pt>
              </c:strCache>
            </c:strRef>
          </c:cat>
          <c:val>
            <c:numRef>
              <c:f>'[DÍA TÍPICO EN EL INP 2022-2023.xlsx]Gráfico Faltante'!$D$7:$D$13</c:f>
              <c:numCache>
                <c:formatCode>General</c:formatCode>
                <c:ptCount val="7"/>
                <c:pt idx="0">
                  <c:v>77</c:v>
                </c:pt>
                <c:pt idx="1">
                  <c:v>3</c:v>
                </c:pt>
                <c:pt idx="2">
                  <c:v>44</c:v>
                </c:pt>
                <c:pt idx="3">
                  <c:v>52</c:v>
                </c:pt>
                <c:pt idx="4">
                  <c:v>35</c:v>
                </c:pt>
                <c:pt idx="5">
                  <c:v>14</c:v>
                </c:pt>
                <c:pt idx="6">
                  <c:v>6</c:v>
                </c:pt>
              </c:numCache>
            </c:numRef>
          </c:val>
          <c:extLst>
            <c:ext xmlns:c16="http://schemas.microsoft.com/office/drawing/2014/chart" uri="{C3380CC4-5D6E-409C-BE32-E72D297353CC}">
              <c16:uniqueId val="{00000001-FCC2-4A49-A287-4BB8C9283AED}"/>
            </c:ext>
          </c:extLst>
        </c:ser>
        <c:dLbls>
          <c:showLegendKey val="0"/>
          <c:showVal val="0"/>
          <c:showCatName val="0"/>
          <c:showSerName val="0"/>
          <c:showPercent val="0"/>
          <c:showBubbleSize val="0"/>
        </c:dLbls>
        <c:gapWidth val="219"/>
        <c:overlap val="-27"/>
        <c:axId val="1489278191"/>
        <c:axId val="1501107327"/>
      </c:barChart>
      <c:catAx>
        <c:axId val="1489278191"/>
        <c:scaling>
          <c:orientation val="minMax"/>
        </c:scaling>
        <c:delete val="0"/>
        <c:axPos val="b"/>
        <c:title>
          <c:tx>
            <c:rich>
              <a:bodyPr rot="0" spcFirstLastPara="1" vertOverflow="ellipsis" vert="horz" wrap="square" anchor="ctr" anchorCtr="1"/>
              <a:lstStyle/>
              <a:p>
                <a:pPr>
                  <a:defRPr lang="es-MX" sz="1400" b="1" i="0" u="none" strike="noStrike" kern="1200" baseline="0">
                    <a:solidFill>
                      <a:prstClr val="black">
                        <a:lumMod val="65000"/>
                        <a:lumOff val="35000"/>
                      </a:prstClr>
                    </a:solidFill>
                    <a:latin typeface="+mn-lt"/>
                    <a:ea typeface="+mn-ea"/>
                    <a:cs typeface="+mn-cs"/>
                  </a:defRPr>
                </a:pPr>
                <a:r>
                  <a:rPr lang="es-MX" sz="1400" b="1" i="0" u="none" strike="noStrike" kern="1200" baseline="0">
                    <a:solidFill>
                      <a:prstClr val="black">
                        <a:lumMod val="65000"/>
                        <a:lumOff val="35000"/>
                      </a:prstClr>
                    </a:solidFill>
                    <a:latin typeface="+mn-lt"/>
                    <a:ea typeface="+mn-ea"/>
                    <a:cs typeface="+mn-cs"/>
                  </a:rPr>
                  <a:t>Grupo de Publicación</a:t>
                </a:r>
              </a:p>
            </c:rich>
          </c:tx>
          <c:layout>
            <c:manualLayout>
              <c:xMode val="edge"/>
              <c:yMode val="edge"/>
              <c:x val="0.42664202391367745"/>
              <c:y val="0.90005095672345958"/>
            </c:manualLayout>
          </c:layout>
          <c:overlay val="0"/>
          <c:spPr>
            <a:noFill/>
            <a:ln>
              <a:noFill/>
            </a:ln>
            <a:effectLst/>
          </c:spPr>
          <c:txPr>
            <a:bodyPr rot="0" spcFirstLastPara="1" vertOverflow="ellipsis" vert="horz" wrap="square" anchor="ctr" anchorCtr="1"/>
            <a:lstStyle/>
            <a:p>
              <a:pPr>
                <a:defRPr lang="es-MX" sz="1400" b="1" i="0" u="none" strike="noStrike" kern="1200" baseline="0">
                  <a:solidFill>
                    <a:prstClr val="black">
                      <a:lumMod val="65000"/>
                      <a:lumOff val="35000"/>
                    </a:prstClr>
                  </a:solidFill>
                  <a:latin typeface="+mn-lt"/>
                  <a:ea typeface="+mn-ea"/>
                  <a:cs typeface="+mn-cs"/>
                </a:defRPr>
              </a:pPr>
              <a:endParaRPr lang="es-MX"/>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s-MX" sz="1197" b="1" i="0" u="none" strike="noStrike" kern="1200" baseline="0">
                <a:solidFill>
                  <a:schemeClr val="tx1">
                    <a:lumMod val="65000"/>
                    <a:lumOff val="35000"/>
                  </a:schemeClr>
                </a:solidFill>
                <a:latin typeface="+mn-lt"/>
                <a:ea typeface="+mn-ea"/>
                <a:cs typeface="+mn-cs"/>
              </a:defRPr>
            </a:pPr>
            <a:endParaRPr lang="es-MX"/>
          </a:p>
        </c:txPr>
        <c:crossAx val="1501107327"/>
        <c:crosses val="autoZero"/>
        <c:auto val="1"/>
        <c:lblAlgn val="ctr"/>
        <c:lblOffset val="100"/>
        <c:noMultiLvlLbl val="0"/>
      </c:catAx>
      <c:valAx>
        <c:axId val="150110732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s-MX" sz="1600" b="1" i="0" u="none" strike="noStrike" kern="1200" baseline="0">
                    <a:solidFill>
                      <a:prstClr val="black">
                        <a:lumMod val="65000"/>
                        <a:lumOff val="35000"/>
                      </a:prstClr>
                    </a:solidFill>
                    <a:latin typeface="+mn-lt"/>
                    <a:ea typeface="+mn-ea"/>
                    <a:cs typeface="+mn-cs"/>
                  </a:defRPr>
                </a:pPr>
                <a:r>
                  <a:rPr lang="es-MX" sz="1600" b="1" i="0" u="none" strike="noStrike" kern="1200" baseline="0">
                    <a:solidFill>
                      <a:prstClr val="black">
                        <a:lumMod val="65000"/>
                        <a:lumOff val="35000"/>
                      </a:prstClr>
                    </a:solidFill>
                    <a:latin typeface="+mn-lt"/>
                    <a:ea typeface="+mn-ea"/>
                    <a:cs typeface="+mn-cs"/>
                  </a:rPr>
                  <a:t>Número de Publicaciones</a:t>
                </a:r>
              </a:p>
            </c:rich>
          </c:tx>
          <c:overlay val="0"/>
          <c:spPr>
            <a:noFill/>
            <a:ln>
              <a:noFill/>
            </a:ln>
            <a:effectLst/>
          </c:spPr>
          <c:txPr>
            <a:bodyPr rot="-5400000" spcFirstLastPara="1" vertOverflow="ellipsis" vert="horz" wrap="square" anchor="ctr" anchorCtr="1"/>
            <a:lstStyle/>
            <a:p>
              <a:pPr>
                <a:defRPr lang="es-MX" sz="1600" b="1" i="0" u="none" strike="noStrike" kern="1200" baseline="0">
                  <a:solidFill>
                    <a:prstClr val="black">
                      <a:lumMod val="65000"/>
                      <a:lumOff val="35000"/>
                    </a:prstClr>
                  </a:solidFill>
                  <a:latin typeface="+mn-lt"/>
                  <a:ea typeface="+mn-ea"/>
                  <a:cs typeface="+mn-cs"/>
                </a:defRPr>
              </a:pPr>
              <a:endParaRPr lang="es-MX"/>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ontserrat" panose="00000500000000000000" pitchFamily="2" charset="0"/>
                <a:ea typeface="+mn-ea"/>
                <a:cs typeface="+mn-cs"/>
              </a:defRPr>
            </a:pPr>
            <a:endParaRPr lang="es-MX"/>
          </a:p>
        </c:txPr>
        <c:crossAx val="1489278191"/>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lang="es-MX" sz="1400" b="0" i="0" u="none" strike="noStrike" kern="1200" baseline="0">
                <a:solidFill>
                  <a:sysClr val="windowText" lastClr="000000">
                    <a:lumMod val="65000"/>
                    <a:lumOff val="35000"/>
                  </a:sysClr>
                </a:solidFill>
                <a:latin typeface="Montserrat" panose="00000500000000000000" pitchFamily="2" charset="0"/>
                <a:ea typeface="+mn-ea"/>
                <a:cs typeface="+mn-cs"/>
              </a:defRPr>
            </a:pPr>
            <a:endParaRPr lang="es-MX"/>
          </a:p>
        </c:txPr>
      </c:legendEntry>
      <c:legendEntry>
        <c:idx val="1"/>
        <c:txPr>
          <a:bodyPr rot="0" spcFirstLastPara="1" vertOverflow="ellipsis" vert="horz" wrap="square" anchor="ctr" anchorCtr="1"/>
          <a:lstStyle/>
          <a:p>
            <a:pPr>
              <a:defRPr lang="es-MX" sz="1400" b="1" i="0" u="none" strike="noStrike" kern="1200" baseline="0">
                <a:solidFill>
                  <a:sysClr val="windowText" lastClr="000000">
                    <a:lumMod val="65000"/>
                    <a:lumOff val="35000"/>
                  </a:sysClr>
                </a:solidFill>
                <a:latin typeface="Montserrat" panose="00000500000000000000" pitchFamily="2" charset="0"/>
                <a:ea typeface="+mn-ea"/>
                <a:cs typeface="+mn-cs"/>
              </a:defRPr>
            </a:pPr>
            <a:endParaRPr lang="es-MX"/>
          </a:p>
        </c:txPr>
      </c:legendEntry>
      <c:layout>
        <c:manualLayout>
          <c:xMode val="edge"/>
          <c:yMode val="edge"/>
          <c:x val="0.71738684747739867"/>
          <c:y val="0.10651560865509974"/>
          <c:w val="0.22906328375619714"/>
          <c:h val="0.20031311353763545"/>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ontserrat" panose="00000500000000000000" pitchFamily="2" charset="0"/>
              <a:ea typeface="+mn-ea"/>
              <a:cs typeface="+mn-cs"/>
            </a:defRPr>
          </a:pPr>
          <a:endParaRPr lang="es-MX"/>
        </a:p>
      </c:txPr>
    </c:legend>
    <c:plotVisOnly val="1"/>
    <c:dispBlanksAs val="gap"/>
    <c:showDLblsOverMax val="0"/>
  </c:chart>
  <c:spPr>
    <a:noFill/>
    <a:ln>
      <a:noFill/>
    </a:ln>
    <a:effectLst/>
  </c:spPr>
  <c:txPr>
    <a:bodyPr/>
    <a:lstStyle/>
    <a:p>
      <a:pPr>
        <a:defRPr sz="1050">
          <a:solidFill>
            <a:sysClr val="windowText" lastClr="000000"/>
          </a:solidFill>
          <a:latin typeface="Montserrat" panose="00000500000000000000" pitchFamily="2" charset="0"/>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Hoja1!$B$1</c:f>
              <c:strCache>
                <c:ptCount val="1"/>
                <c:pt idx="0">
                  <c:v>2018</c:v>
                </c:pt>
              </c:strCache>
            </c:strRef>
          </c:tx>
          <c:spPr>
            <a:solidFill>
              <a:schemeClr val="accent6">
                <a:alpha val="70000"/>
              </a:schemeClr>
            </a:solidFill>
            <a:ln>
              <a:noFill/>
            </a:ln>
            <a:effectLst/>
          </c:spPr>
          <c:invertIfNegative val="0"/>
          <c:dLbls>
            <c:dLbl>
              <c:idx val="10"/>
              <c:layout>
                <c:manualLayout>
                  <c:x val="1.0624169986719592E-3"/>
                  <c:y val="-2.505653042747501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A15-404B-87DB-03EB10768167}"/>
                </c:ext>
              </c:extLst>
            </c:dLbl>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ontserrat" panose="00000500000000000000" pitchFamily="2" charset="0"/>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Hoja1!$A$2:$A$76</c:f>
              <c:strCache>
                <c:ptCount val="75"/>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strCache>
            </c:strRef>
          </c:cat>
          <c:val>
            <c:numRef>
              <c:f>Hoja1!$B$2:$B$76</c:f>
              <c:numCache>
                <c:formatCode>General</c:formatCode>
                <c:ptCount val="75"/>
                <c:pt idx="0">
                  <c:v>6</c:v>
                </c:pt>
                <c:pt idx="1">
                  <c:v>4</c:v>
                </c:pt>
                <c:pt idx="2">
                  <c:v>2</c:v>
                </c:pt>
                <c:pt idx="3">
                  <c:v>3</c:v>
                </c:pt>
                <c:pt idx="4">
                  <c:v>2</c:v>
                </c:pt>
                <c:pt idx="5">
                  <c:v>3</c:v>
                </c:pt>
                <c:pt idx="6">
                  <c:v>2</c:v>
                </c:pt>
                <c:pt idx="7">
                  <c:v>4</c:v>
                </c:pt>
                <c:pt idx="8">
                  <c:v>4</c:v>
                </c:pt>
                <c:pt idx="9">
                  <c:v>3</c:v>
                </c:pt>
                <c:pt idx="10">
                  <c:v>0</c:v>
                </c:pt>
                <c:pt idx="11">
                  <c:v>3</c:v>
                </c:pt>
              </c:numCache>
            </c:numRef>
          </c:val>
          <c:extLst>
            <c:ext xmlns:c16="http://schemas.microsoft.com/office/drawing/2014/chart" uri="{C3380CC4-5D6E-409C-BE32-E72D297353CC}">
              <c16:uniqueId val="{00000001-5A15-404B-87DB-03EB10768167}"/>
            </c:ext>
          </c:extLst>
        </c:ser>
        <c:ser>
          <c:idx val="1"/>
          <c:order val="1"/>
          <c:tx>
            <c:strRef>
              <c:f>Hoja1!$C$1</c:f>
              <c:strCache>
                <c:ptCount val="1"/>
                <c:pt idx="0">
                  <c:v>2019</c:v>
                </c:pt>
              </c:strCache>
            </c:strRef>
          </c:tx>
          <c:spPr>
            <a:solidFill>
              <a:schemeClr val="accent5">
                <a:alpha val="70000"/>
              </a:schemeClr>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ontserrat" panose="00000500000000000000" pitchFamily="2" charset="0"/>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Hoja1!$A$2:$A$76</c:f>
              <c:strCache>
                <c:ptCount val="75"/>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strCache>
            </c:strRef>
          </c:cat>
          <c:val>
            <c:numRef>
              <c:f>Hoja1!$C$2:$C$76</c:f>
              <c:numCache>
                <c:formatCode>General</c:formatCode>
                <c:ptCount val="75"/>
                <c:pt idx="12">
                  <c:v>6</c:v>
                </c:pt>
                <c:pt idx="13">
                  <c:v>2</c:v>
                </c:pt>
                <c:pt idx="14">
                  <c:v>1</c:v>
                </c:pt>
                <c:pt idx="15">
                  <c:v>3</c:v>
                </c:pt>
                <c:pt idx="16">
                  <c:v>5</c:v>
                </c:pt>
                <c:pt idx="17">
                  <c:v>2</c:v>
                </c:pt>
                <c:pt idx="18">
                  <c:v>2</c:v>
                </c:pt>
                <c:pt idx="19">
                  <c:v>2</c:v>
                </c:pt>
                <c:pt idx="20">
                  <c:v>1</c:v>
                </c:pt>
                <c:pt idx="21">
                  <c:v>3</c:v>
                </c:pt>
                <c:pt idx="22">
                  <c:v>4</c:v>
                </c:pt>
                <c:pt idx="23">
                  <c:v>2</c:v>
                </c:pt>
              </c:numCache>
            </c:numRef>
          </c:val>
          <c:extLst>
            <c:ext xmlns:c16="http://schemas.microsoft.com/office/drawing/2014/chart" uri="{C3380CC4-5D6E-409C-BE32-E72D297353CC}">
              <c16:uniqueId val="{00000002-5A15-404B-87DB-03EB10768167}"/>
            </c:ext>
          </c:extLst>
        </c:ser>
        <c:ser>
          <c:idx val="2"/>
          <c:order val="2"/>
          <c:tx>
            <c:strRef>
              <c:f>Hoja1!$D$1</c:f>
              <c:strCache>
                <c:ptCount val="1"/>
                <c:pt idx="0">
                  <c:v>2020</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ontserrat" panose="00000500000000000000" pitchFamily="2" charset="0"/>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Hoja1!$A$2:$A$76</c:f>
              <c:strCache>
                <c:ptCount val="75"/>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strCache>
            </c:strRef>
          </c:cat>
          <c:val>
            <c:numRef>
              <c:f>Hoja1!$D$2:$D$76</c:f>
              <c:numCache>
                <c:formatCode>General</c:formatCode>
                <c:ptCount val="75"/>
                <c:pt idx="24">
                  <c:v>5</c:v>
                </c:pt>
                <c:pt idx="25">
                  <c:v>2</c:v>
                </c:pt>
                <c:pt idx="26">
                  <c:v>5</c:v>
                </c:pt>
                <c:pt idx="27">
                  <c:v>4</c:v>
                </c:pt>
                <c:pt idx="28">
                  <c:v>2</c:v>
                </c:pt>
                <c:pt idx="29">
                  <c:v>8</c:v>
                </c:pt>
                <c:pt idx="30">
                  <c:v>3</c:v>
                </c:pt>
                <c:pt idx="31">
                  <c:v>6</c:v>
                </c:pt>
                <c:pt idx="32">
                  <c:v>10</c:v>
                </c:pt>
                <c:pt idx="33">
                  <c:v>5</c:v>
                </c:pt>
                <c:pt idx="34">
                  <c:v>4</c:v>
                </c:pt>
                <c:pt idx="35">
                  <c:v>10</c:v>
                </c:pt>
              </c:numCache>
            </c:numRef>
          </c:val>
          <c:extLst>
            <c:ext xmlns:c16="http://schemas.microsoft.com/office/drawing/2014/chart" uri="{C3380CC4-5D6E-409C-BE32-E72D297353CC}">
              <c16:uniqueId val="{00000003-5A15-404B-87DB-03EB10768167}"/>
            </c:ext>
          </c:extLst>
        </c:ser>
        <c:ser>
          <c:idx val="3"/>
          <c:order val="3"/>
          <c:tx>
            <c:strRef>
              <c:f>Hoja1!$E$1</c:f>
              <c:strCache>
                <c:ptCount val="1"/>
                <c:pt idx="0">
                  <c:v>2021</c:v>
                </c:pt>
              </c:strCache>
            </c:strRef>
          </c:tx>
          <c:spPr>
            <a:solidFill>
              <a:schemeClr val="accent6">
                <a:lumMod val="60000"/>
                <a:alpha val="70000"/>
              </a:schemeClr>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ontserrat" panose="00000500000000000000" pitchFamily="2" charset="0"/>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Hoja1!$A$2:$A$76</c:f>
              <c:strCache>
                <c:ptCount val="75"/>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strCache>
            </c:strRef>
          </c:cat>
          <c:val>
            <c:numRef>
              <c:f>Hoja1!$E$2:$E$76</c:f>
              <c:numCache>
                <c:formatCode>General</c:formatCode>
                <c:ptCount val="75"/>
                <c:pt idx="36">
                  <c:v>2</c:v>
                </c:pt>
                <c:pt idx="37">
                  <c:v>5</c:v>
                </c:pt>
                <c:pt idx="38">
                  <c:v>10</c:v>
                </c:pt>
                <c:pt idx="39">
                  <c:v>9</c:v>
                </c:pt>
                <c:pt idx="40">
                  <c:v>14</c:v>
                </c:pt>
                <c:pt idx="41">
                  <c:v>10</c:v>
                </c:pt>
                <c:pt idx="42">
                  <c:v>13</c:v>
                </c:pt>
                <c:pt idx="43">
                  <c:v>8</c:v>
                </c:pt>
                <c:pt idx="44">
                  <c:v>8</c:v>
                </c:pt>
                <c:pt idx="45">
                  <c:v>6</c:v>
                </c:pt>
                <c:pt idx="46">
                  <c:v>5</c:v>
                </c:pt>
                <c:pt idx="47">
                  <c:v>6</c:v>
                </c:pt>
              </c:numCache>
            </c:numRef>
          </c:val>
          <c:extLst>
            <c:ext xmlns:c16="http://schemas.microsoft.com/office/drawing/2014/chart" uri="{C3380CC4-5D6E-409C-BE32-E72D297353CC}">
              <c16:uniqueId val="{00000004-5A15-404B-87DB-03EB10768167}"/>
            </c:ext>
          </c:extLst>
        </c:ser>
        <c:ser>
          <c:idx val="4"/>
          <c:order val="4"/>
          <c:tx>
            <c:strRef>
              <c:f>Hoja1!$F$1</c:f>
              <c:strCache>
                <c:ptCount val="1"/>
                <c:pt idx="0">
                  <c:v>2022</c:v>
                </c:pt>
              </c:strCache>
            </c:strRef>
          </c:tx>
          <c:spPr>
            <a:solidFill>
              <a:schemeClr val="accent5">
                <a:lumMod val="60000"/>
                <a:alpha val="70000"/>
              </a:schemeClr>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ontserrat" panose="00000500000000000000" pitchFamily="2" charset="0"/>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Hoja1!$A$2:$A$76</c:f>
              <c:strCache>
                <c:ptCount val="75"/>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strCache>
            </c:strRef>
          </c:cat>
          <c:val>
            <c:numRef>
              <c:f>Hoja1!$F$2:$F$76</c:f>
              <c:numCache>
                <c:formatCode>General</c:formatCode>
                <c:ptCount val="75"/>
                <c:pt idx="48">
                  <c:v>2</c:v>
                </c:pt>
                <c:pt idx="49">
                  <c:v>6</c:v>
                </c:pt>
                <c:pt idx="50">
                  <c:v>5</c:v>
                </c:pt>
                <c:pt idx="51">
                  <c:v>2</c:v>
                </c:pt>
                <c:pt idx="52">
                  <c:v>6</c:v>
                </c:pt>
                <c:pt idx="53">
                  <c:v>6</c:v>
                </c:pt>
                <c:pt idx="54">
                  <c:v>2</c:v>
                </c:pt>
                <c:pt idx="55">
                  <c:v>4</c:v>
                </c:pt>
                <c:pt idx="56">
                  <c:v>8</c:v>
                </c:pt>
                <c:pt idx="57">
                  <c:v>7</c:v>
                </c:pt>
                <c:pt idx="58">
                  <c:v>4</c:v>
                </c:pt>
                <c:pt idx="59">
                  <c:v>1</c:v>
                </c:pt>
              </c:numCache>
            </c:numRef>
          </c:val>
          <c:extLst>
            <c:ext xmlns:c16="http://schemas.microsoft.com/office/drawing/2014/chart" uri="{C3380CC4-5D6E-409C-BE32-E72D297353CC}">
              <c16:uniqueId val="{00000005-5A15-404B-87DB-03EB10768167}"/>
            </c:ext>
          </c:extLst>
        </c:ser>
        <c:ser>
          <c:idx val="5"/>
          <c:order val="5"/>
          <c:tx>
            <c:strRef>
              <c:f>Hoja1!$G$1</c:f>
              <c:strCache>
                <c:ptCount val="1"/>
                <c:pt idx="0">
                  <c:v>2023</c:v>
                </c:pt>
              </c:strCache>
            </c:strRef>
          </c:tx>
          <c:spPr>
            <a:solidFill>
              <a:schemeClr val="accent4">
                <a:lumMod val="60000"/>
                <a:alpha val="70000"/>
              </a:schemeClr>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ontserrat" panose="00000500000000000000" pitchFamily="2" charset="0"/>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Hoja1!$A$2:$A$76</c:f>
              <c:strCache>
                <c:ptCount val="75"/>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strCache>
            </c:strRef>
          </c:cat>
          <c:val>
            <c:numRef>
              <c:f>Hoja1!$G$2:$G$76</c:f>
              <c:numCache>
                <c:formatCode>General</c:formatCode>
                <c:ptCount val="75"/>
                <c:pt idx="60">
                  <c:v>1</c:v>
                </c:pt>
                <c:pt idx="61">
                  <c:v>1</c:v>
                </c:pt>
                <c:pt idx="62">
                  <c:v>4</c:v>
                </c:pt>
                <c:pt idx="63">
                  <c:v>4</c:v>
                </c:pt>
                <c:pt idx="64">
                  <c:v>3</c:v>
                </c:pt>
                <c:pt idx="65">
                  <c:v>1</c:v>
                </c:pt>
                <c:pt idx="66">
                  <c:v>3</c:v>
                </c:pt>
                <c:pt idx="67">
                  <c:v>5</c:v>
                </c:pt>
                <c:pt idx="68">
                  <c:v>4</c:v>
                </c:pt>
                <c:pt idx="69">
                  <c:v>2</c:v>
                </c:pt>
                <c:pt idx="70">
                  <c:v>2</c:v>
                </c:pt>
                <c:pt idx="71">
                  <c:v>1</c:v>
                </c:pt>
              </c:numCache>
            </c:numRef>
          </c:val>
          <c:extLst>
            <c:ext xmlns:c16="http://schemas.microsoft.com/office/drawing/2014/chart" uri="{C3380CC4-5D6E-409C-BE32-E72D297353CC}">
              <c16:uniqueId val="{00000006-5A15-404B-87DB-03EB10768167}"/>
            </c:ext>
          </c:extLst>
        </c:ser>
        <c:ser>
          <c:idx val="6"/>
          <c:order val="6"/>
          <c:tx>
            <c:strRef>
              <c:f>Hoja1!$H$1</c:f>
              <c:strCache>
                <c:ptCount val="1"/>
                <c:pt idx="0">
                  <c:v>2024</c:v>
                </c:pt>
              </c:strCache>
            </c:strRef>
          </c:tx>
          <c:spPr>
            <a:solidFill>
              <a:schemeClr val="accent6">
                <a:lumMod val="80000"/>
                <a:lumOff val="20000"/>
                <a:alpha val="70000"/>
              </a:schemeClr>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ontserrat" panose="00000500000000000000" pitchFamily="2" charset="0"/>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Hoja1!$A$2:$A$76</c:f>
              <c:strCache>
                <c:ptCount val="75"/>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strCache>
            </c:strRef>
          </c:cat>
          <c:val>
            <c:numRef>
              <c:f>Hoja1!$H$2:$H$76</c:f>
              <c:numCache>
                <c:formatCode>General</c:formatCode>
                <c:ptCount val="75"/>
                <c:pt idx="72">
                  <c:v>1</c:v>
                </c:pt>
                <c:pt idx="73">
                  <c:v>1</c:v>
                </c:pt>
                <c:pt idx="74">
                  <c:v>4</c:v>
                </c:pt>
              </c:numCache>
            </c:numRef>
          </c:val>
          <c:extLst>
            <c:ext xmlns:c16="http://schemas.microsoft.com/office/drawing/2014/chart" uri="{C3380CC4-5D6E-409C-BE32-E72D297353CC}">
              <c16:uniqueId val="{00000007-5A15-404B-87DB-03EB10768167}"/>
            </c:ext>
          </c:extLst>
        </c:ser>
        <c:dLbls>
          <c:dLblPos val="inEnd"/>
          <c:showLegendKey val="0"/>
          <c:showVal val="1"/>
          <c:showCatName val="0"/>
          <c:showSerName val="0"/>
          <c:showPercent val="0"/>
          <c:showBubbleSize val="0"/>
        </c:dLbls>
        <c:gapWidth val="50"/>
        <c:overlap val="100"/>
        <c:axId val="509827744"/>
        <c:axId val="509827416"/>
      </c:barChart>
      <c:catAx>
        <c:axId val="509827744"/>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chemeClr val="tx1"/>
                </a:solidFill>
                <a:latin typeface="Montserrat" panose="00000500000000000000" pitchFamily="2" charset="0"/>
                <a:ea typeface="+mn-ea"/>
                <a:cs typeface="+mn-cs"/>
              </a:defRPr>
            </a:pPr>
            <a:endParaRPr lang="es-MX"/>
          </a:p>
        </c:txPr>
        <c:crossAx val="509827416"/>
        <c:crosses val="autoZero"/>
        <c:auto val="1"/>
        <c:lblAlgn val="ctr"/>
        <c:lblOffset val="100"/>
        <c:noMultiLvlLbl val="1"/>
      </c:catAx>
      <c:valAx>
        <c:axId val="509827416"/>
        <c:scaling>
          <c:orientation val="minMax"/>
        </c:scaling>
        <c:delete val="0"/>
        <c:axPos val="l"/>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ontserrat" panose="00000500000000000000" pitchFamily="2" charset="0"/>
                <a:ea typeface="+mn-ea"/>
                <a:cs typeface="+mn-cs"/>
              </a:defRPr>
            </a:pPr>
            <a:endParaRPr lang="es-MX"/>
          </a:p>
        </c:txPr>
        <c:crossAx val="509827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ontserrat" panose="00000500000000000000" pitchFamily="2" charset="0"/>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ALUMNOS!$B$49</c:f>
              <c:strCache>
                <c:ptCount val="1"/>
                <c:pt idx="0">
                  <c:v>Aceptados entrada directa</c:v>
                </c:pt>
              </c:strCache>
            </c:strRef>
          </c:tx>
          <c:spPr>
            <a:ln w="28575" cap="rnd">
              <a:solidFill>
                <a:srgbClr val="05405D"/>
              </a:solidFill>
              <a:round/>
            </a:ln>
            <a:effectLst/>
          </c:spPr>
          <c:marker>
            <c:symbol val="circle"/>
            <c:size val="5"/>
            <c:spPr>
              <a:solidFill>
                <a:srgbClr val="05405D"/>
              </a:solidFill>
              <a:ln w="9525">
                <a:solidFill>
                  <a:srgbClr val="05405D"/>
                </a:solidFill>
              </a:ln>
              <a:effectLst/>
            </c:spPr>
          </c:marker>
          <c:dLbls>
            <c:spPr>
              <a:solidFill>
                <a:srgbClr val="05405D"/>
              </a:solidFill>
              <a:ln>
                <a:solidFill>
                  <a:srgbClr val="05405D"/>
                </a:solidFill>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chemeClr val="bg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ALUMNOS!$A$50:$A$59</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ALUMNOS!$B$50:$B$59</c:f>
              <c:numCache>
                <c:formatCode>General</c:formatCode>
                <c:ptCount val="10"/>
                <c:pt idx="0">
                  <c:v>54</c:v>
                </c:pt>
                <c:pt idx="1">
                  <c:v>57</c:v>
                </c:pt>
                <c:pt idx="2">
                  <c:v>56</c:v>
                </c:pt>
                <c:pt idx="3">
                  <c:v>55</c:v>
                </c:pt>
                <c:pt idx="4">
                  <c:v>56</c:v>
                </c:pt>
                <c:pt idx="5">
                  <c:v>54</c:v>
                </c:pt>
                <c:pt idx="6">
                  <c:v>52</c:v>
                </c:pt>
                <c:pt idx="7">
                  <c:v>73</c:v>
                </c:pt>
                <c:pt idx="8">
                  <c:v>76</c:v>
                </c:pt>
                <c:pt idx="9">
                  <c:v>73</c:v>
                </c:pt>
              </c:numCache>
            </c:numRef>
          </c:val>
          <c:smooth val="0"/>
          <c:extLst>
            <c:ext xmlns:c16="http://schemas.microsoft.com/office/drawing/2014/chart" uri="{C3380CC4-5D6E-409C-BE32-E72D297353CC}">
              <c16:uniqueId val="{00000000-E8A1-4B14-9DDC-3136E9B49383}"/>
            </c:ext>
          </c:extLst>
        </c:ser>
        <c:ser>
          <c:idx val="1"/>
          <c:order val="1"/>
          <c:tx>
            <c:strRef>
              <c:f>ALUMNOS!$C$49</c:f>
              <c:strCache>
                <c:ptCount val="1"/>
                <c:pt idx="0">
                  <c:v>Aceptados entrada indirecta</c:v>
                </c:pt>
              </c:strCache>
            </c:strRef>
          </c:tx>
          <c:spPr>
            <a:ln w="28575" cap="rnd">
              <a:solidFill>
                <a:srgbClr val="24B6BA"/>
              </a:solidFill>
              <a:round/>
            </a:ln>
            <a:effectLst/>
          </c:spPr>
          <c:marker>
            <c:symbol val="circle"/>
            <c:size val="5"/>
            <c:spPr>
              <a:solidFill>
                <a:srgbClr val="00B0F0"/>
              </a:solidFill>
              <a:ln w="9525">
                <a:solidFill>
                  <a:srgbClr val="24B6BA"/>
                </a:solidFill>
              </a:ln>
              <a:effectLst/>
            </c:spPr>
          </c:marker>
          <c:dLbls>
            <c:spPr>
              <a:solidFill>
                <a:srgbClr val="24B6BA"/>
              </a:solidFill>
              <a:ln>
                <a:solidFill>
                  <a:srgbClr val="7030A0"/>
                </a:solidFill>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ysClr val="windowText" lastClr="000000"/>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ALUMNOS!$A$50:$A$59</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ALUMNOS!$C$50:$C$59</c:f>
              <c:numCache>
                <c:formatCode>General</c:formatCode>
                <c:ptCount val="10"/>
                <c:pt idx="0">
                  <c:v>94</c:v>
                </c:pt>
                <c:pt idx="1">
                  <c:v>120</c:v>
                </c:pt>
                <c:pt idx="2">
                  <c:v>107</c:v>
                </c:pt>
                <c:pt idx="3">
                  <c:v>119</c:v>
                </c:pt>
                <c:pt idx="4">
                  <c:v>129</c:v>
                </c:pt>
                <c:pt idx="5">
                  <c:v>118</c:v>
                </c:pt>
                <c:pt idx="6">
                  <c:v>122</c:v>
                </c:pt>
                <c:pt idx="7">
                  <c:v>203</c:v>
                </c:pt>
                <c:pt idx="8">
                  <c:v>117</c:v>
                </c:pt>
                <c:pt idx="9">
                  <c:v>145</c:v>
                </c:pt>
              </c:numCache>
            </c:numRef>
          </c:val>
          <c:smooth val="0"/>
          <c:extLst>
            <c:ext xmlns:c16="http://schemas.microsoft.com/office/drawing/2014/chart" uri="{C3380CC4-5D6E-409C-BE32-E72D297353CC}">
              <c16:uniqueId val="{00000001-E8A1-4B14-9DDC-3136E9B49383}"/>
            </c:ext>
          </c:extLst>
        </c:ser>
        <c:ser>
          <c:idx val="2"/>
          <c:order val="2"/>
          <c:tx>
            <c:strRef>
              <c:f>ALUMNOS!$D$49</c:f>
              <c:strCache>
                <c:ptCount val="1"/>
                <c:pt idx="0">
                  <c:v>Aspirantes entrada directa</c:v>
                </c:pt>
              </c:strCache>
            </c:strRef>
          </c:tx>
          <c:spPr>
            <a:ln w="28575" cap="rnd">
              <a:solidFill>
                <a:schemeClr val="accent5">
                  <a:lumMod val="60000"/>
                  <a:lumOff val="40000"/>
                </a:schemeClr>
              </a:solidFill>
              <a:round/>
            </a:ln>
            <a:effectLst/>
          </c:spPr>
          <c:marker>
            <c:symbol val="circle"/>
            <c:size val="5"/>
            <c:spPr>
              <a:solidFill>
                <a:srgbClr val="F4F871"/>
              </a:solidFill>
              <a:ln w="9525">
                <a:solidFill>
                  <a:schemeClr val="accent5">
                    <a:lumMod val="60000"/>
                    <a:lumOff val="40000"/>
                  </a:schemeClr>
                </a:solidFill>
              </a:ln>
              <a:effectLst/>
            </c:spPr>
          </c:marker>
          <c:dLbls>
            <c:dLbl>
              <c:idx val="7"/>
              <c:layout>
                <c:manualLayout>
                  <c:x val="-3.4928701890796922E-2"/>
                  <c:y val="-6.89952472053529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8A1-4B14-9DDC-3136E9B49383}"/>
                </c:ext>
              </c:extLst>
            </c:dLbl>
            <c:dLbl>
              <c:idx val="9"/>
              <c:layout>
                <c:manualLayout>
                  <c:x val="-3.7313913578334017E-2"/>
                  <c:y val="-6.2095722484817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8A1-4B14-9DDC-3136E9B49383}"/>
                </c:ext>
              </c:extLst>
            </c:dLbl>
            <c:spPr>
              <a:solidFill>
                <a:schemeClr val="accent5">
                  <a:lumMod val="40000"/>
                  <a:lumOff val="60000"/>
                </a:schemeClr>
              </a:solidFill>
              <a:ln>
                <a:solidFill>
                  <a:schemeClr val="accent6">
                    <a:lumMod val="50000"/>
                  </a:schemeClr>
                </a:solidFill>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ysClr val="windowText" lastClr="000000"/>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ALUMNOS!$A$50:$A$59</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ALUMNOS!$D$50:$D$59</c:f>
              <c:numCache>
                <c:formatCode>General</c:formatCode>
                <c:ptCount val="10"/>
                <c:pt idx="0">
                  <c:v>178</c:v>
                </c:pt>
                <c:pt idx="1">
                  <c:v>188</c:v>
                </c:pt>
                <c:pt idx="2">
                  <c:v>159</c:v>
                </c:pt>
                <c:pt idx="3">
                  <c:v>152</c:v>
                </c:pt>
                <c:pt idx="4">
                  <c:v>155</c:v>
                </c:pt>
                <c:pt idx="5">
                  <c:v>166</c:v>
                </c:pt>
                <c:pt idx="6">
                  <c:v>203</c:v>
                </c:pt>
                <c:pt idx="7">
                  <c:v>208</c:v>
                </c:pt>
                <c:pt idx="8">
                  <c:v>154</c:v>
                </c:pt>
                <c:pt idx="9">
                  <c:v>159</c:v>
                </c:pt>
              </c:numCache>
            </c:numRef>
          </c:val>
          <c:smooth val="0"/>
          <c:extLst>
            <c:ext xmlns:c16="http://schemas.microsoft.com/office/drawing/2014/chart" uri="{C3380CC4-5D6E-409C-BE32-E72D297353CC}">
              <c16:uniqueId val="{00000004-E8A1-4B14-9DDC-3136E9B49383}"/>
            </c:ext>
          </c:extLst>
        </c:ser>
        <c:ser>
          <c:idx val="3"/>
          <c:order val="3"/>
          <c:tx>
            <c:strRef>
              <c:f>ALUMNOS!$E$49</c:f>
              <c:strCache>
                <c:ptCount val="1"/>
                <c:pt idx="0">
                  <c:v>Aspirantes entrada indirecta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solidFill>
                <a:schemeClr val="accent3"/>
              </a:solidFill>
              <a:ln>
                <a:solidFill>
                  <a:schemeClr val="accent3"/>
                </a:solidFill>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chemeClr val="bg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ALUMNOS!$A$50:$A$59</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ALUMNOS!$E$50:$E$59</c:f>
              <c:numCache>
                <c:formatCode>General</c:formatCode>
                <c:ptCount val="10"/>
                <c:pt idx="0">
                  <c:v>228</c:v>
                </c:pt>
                <c:pt idx="1">
                  <c:v>273</c:v>
                </c:pt>
                <c:pt idx="2">
                  <c:v>230</c:v>
                </c:pt>
                <c:pt idx="3">
                  <c:v>239</c:v>
                </c:pt>
                <c:pt idx="4">
                  <c:v>301</c:v>
                </c:pt>
                <c:pt idx="5">
                  <c:v>315</c:v>
                </c:pt>
                <c:pt idx="6">
                  <c:v>332</c:v>
                </c:pt>
                <c:pt idx="7">
                  <c:v>334</c:v>
                </c:pt>
                <c:pt idx="8">
                  <c:v>299</c:v>
                </c:pt>
                <c:pt idx="9">
                  <c:v>298</c:v>
                </c:pt>
              </c:numCache>
            </c:numRef>
          </c:val>
          <c:smooth val="0"/>
          <c:extLst>
            <c:ext xmlns:c16="http://schemas.microsoft.com/office/drawing/2014/chart" uri="{C3380CC4-5D6E-409C-BE32-E72D297353CC}">
              <c16:uniqueId val="{00000005-E8A1-4B14-9DDC-3136E9B49383}"/>
            </c:ext>
          </c:extLst>
        </c:ser>
        <c:dLbls>
          <c:showLegendKey val="0"/>
          <c:showVal val="0"/>
          <c:showCatName val="0"/>
          <c:showSerName val="0"/>
          <c:showPercent val="0"/>
          <c:showBubbleSize val="0"/>
        </c:dLbls>
        <c:marker val="1"/>
        <c:smooth val="0"/>
        <c:axId val="908176063"/>
        <c:axId val="1056936255"/>
      </c:lineChart>
      <c:catAx>
        <c:axId val="9081760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056936255"/>
        <c:crosses val="autoZero"/>
        <c:auto val="1"/>
        <c:lblAlgn val="ctr"/>
        <c:lblOffset val="100"/>
        <c:noMultiLvlLbl val="0"/>
      </c:catAx>
      <c:valAx>
        <c:axId val="10569362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9081760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296330656916166"/>
          <c:y val="4.4332041972302977E-2"/>
          <c:w val="0.49703669343083839"/>
          <c:h val="0.82241954044498788"/>
        </c:manualLayout>
      </c:layout>
      <c:barChart>
        <c:barDir val="bar"/>
        <c:grouping val="clustered"/>
        <c:varyColors val="0"/>
        <c:ser>
          <c:idx val="0"/>
          <c:order val="0"/>
          <c:tx>
            <c:v>2022</c:v>
          </c:tx>
          <c:spPr>
            <a:solidFill>
              <a:srgbClr val="05405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CalificadasDetallada!$A$4:$A$13</c:f>
              <c:strCache>
                <c:ptCount val="10"/>
                <c:pt idx="0">
                  <c:v>Neumonía, no especificada</c:v>
                </c:pt>
                <c:pt idx="1">
                  <c:v>Dolor abdominal localizado en parte superior</c:v>
                </c:pt>
                <c:pt idx="2">
                  <c:v>Apendicitis aguda, no especificada</c:v>
                </c:pt>
                <c:pt idx="3">
                  <c:v>Traumatismo intracraneal, no especificado</c:v>
                </c:pt>
                <c:pt idx="4">
                  <c:v>Gastroenteritis y colitis de origen no especificado</c:v>
                </c:pt>
                <c:pt idx="5">
                  <c:v>Epilepsia, tipo no especificado</c:v>
                </c:pt>
                <c:pt idx="6">
                  <c:v>Fiebre, no especificada</c:v>
                </c:pt>
                <c:pt idx="7">
                  <c:v>Asma, no especificado</c:v>
                </c:pt>
                <c:pt idx="8">
                  <c:v>Leucemia linfoblástica aguda [lla]</c:v>
                </c:pt>
                <c:pt idx="9">
                  <c:v>Infección de vías urinarias, sitio no especificado</c:v>
                </c:pt>
              </c:strCache>
            </c:strRef>
          </c:cat>
          <c:val>
            <c:numRef>
              <c:f>CalificadasDetallada!$B$4:$B$13</c:f>
              <c:numCache>
                <c:formatCode>General</c:formatCode>
                <c:ptCount val="10"/>
                <c:pt idx="0">
                  <c:v>372</c:v>
                </c:pt>
                <c:pt idx="1">
                  <c:v>303</c:v>
                </c:pt>
                <c:pt idx="2">
                  <c:v>367</c:v>
                </c:pt>
                <c:pt idx="3">
                  <c:v>375</c:v>
                </c:pt>
                <c:pt idx="4">
                  <c:v>252</c:v>
                </c:pt>
                <c:pt idx="5">
                  <c:v>222</c:v>
                </c:pt>
                <c:pt idx="6">
                  <c:v>229</c:v>
                </c:pt>
                <c:pt idx="7">
                  <c:v>58</c:v>
                </c:pt>
                <c:pt idx="8">
                  <c:v>183</c:v>
                </c:pt>
                <c:pt idx="9">
                  <c:v>133</c:v>
                </c:pt>
              </c:numCache>
            </c:numRef>
          </c:val>
          <c:extLst>
            <c:ext xmlns:c16="http://schemas.microsoft.com/office/drawing/2014/chart" uri="{C3380CC4-5D6E-409C-BE32-E72D297353CC}">
              <c16:uniqueId val="{00000000-18B4-4C78-8465-056440FDA90A}"/>
            </c:ext>
          </c:extLst>
        </c:ser>
        <c:ser>
          <c:idx val="1"/>
          <c:order val="1"/>
          <c:tx>
            <c:v>2023</c:v>
          </c:tx>
          <c:spPr>
            <a:solidFill>
              <a:srgbClr val="24B6B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CalificadasDetallada!$A$4:$A$13</c:f>
              <c:strCache>
                <c:ptCount val="10"/>
                <c:pt idx="0">
                  <c:v>Neumonía, no especificada</c:v>
                </c:pt>
                <c:pt idx="1">
                  <c:v>Dolor abdominal localizado en parte superior</c:v>
                </c:pt>
                <c:pt idx="2">
                  <c:v>Apendicitis aguda, no especificada</c:v>
                </c:pt>
                <c:pt idx="3">
                  <c:v>Traumatismo intracraneal, no especificado</c:v>
                </c:pt>
                <c:pt idx="4">
                  <c:v>Gastroenteritis y colitis de origen no especificado</c:v>
                </c:pt>
                <c:pt idx="5">
                  <c:v>Epilepsia, tipo no especificado</c:v>
                </c:pt>
                <c:pt idx="6">
                  <c:v>Fiebre, no especificada</c:v>
                </c:pt>
                <c:pt idx="7">
                  <c:v>Asma, no especificado</c:v>
                </c:pt>
                <c:pt idx="8">
                  <c:v>Leucemia linfoblástica aguda [lla]</c:v>
                </c:pt>
                <c:pt idx="9">
                  <c:v>Infección de vías urinarias, sitio no especificado</c:v>
                </c:pt>
              </c:strCache>
            </c:strRef>
          </c:cat>
          <c:val>
            <c:numRef>
              <c:f>CalificadasDetallada!$C$4:$C$13</c:f>
              <c:numCache>
                <c:formatCode>General</c:formatCode>
                <c:ptCount val="10"/>
                <c:pt idx="0">
                  <c:v>817</c:v>
                </c:pt>
                <c:pt idx="1">
                  <c:v>362</c:v>
                </c:pt>
                <c:pt idx="2">
                  <c:v>351</c:v>
                </c:pt>
                <c:pt idx="3">
                  <c:v>339</c:v>
                </c:pt>
                <c:pt idx="4">
                  <c:v>310</c:v>
                </c:pt>
                <c:pt idx="5">
                  <c:v>297</c:v>
                </c:pt>
                <c:pt idx="6">
                  <c:v>293</c:v>
                </c:pt>
                <c:pt idx="7">
                  <c:v>224</c:v>
                </c:pt>
                <c:pt idx="8">
                  <c:v>196</c:v>
                </c:pt>
                <c:pt idx="9">
                  <c:v>191</c:v>
                </c:pt>
              </c:numCache>
            </c:numRef>
          </c:val>
          <c:extLst>
            <c:ext xmlns:c16="http://schemas.microsoft.com/office/drawing/2014/chart" uri="{C3380CC4-5D6E-409C-BE32-E72D297353CC}">
              <c16:uniqueId val="{00000001-18B4-4C78-8465-056440FDA90A}"/>
            </c:ext>
          </c:extLst>
        </c:ser>
        <c:dLbls>
          <c:dLblPos val="outEnd"/>
          <c:showLegendKey val="0"/>
          <c:showVal val="1"/>
          <c:showCatName val="0"/>
          <c:showSerName val="0"/>
          <c:showPercent val="0"/>
          <c:showBubbleSize val="0"/>
        </c:dLbls>
        <c:gapWidth val="70"/>
        <c:overlap val="-20"/>
        <c:axId val="1013008191"/>
        <c:axId val="515850815"/>
      </c:barChart>
      <c:catAx>
        <c:axId val="1013008191"/>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MX" sz="1600" b="1"/>
                  <a:t>Causa de Atención</a:t>
                </a:r>
              </a:p>
            </c:rich>
          </c:tx>
          <c:layout>
            <c:manualLayout>
              <c:xMode val="edge"/>
              <c:yMode val="edge"/>
              <c:x val="1.2044278052746869E-3"/>
              <c:y val="0.22325277624798726"/>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s-MX"/>
          </a:p>
        </c:txPr>
        <c:crossAx val="515850815"/>
        <c:crosses val="autoZero"/>
        <c:auto val="1"/>
        <c:lblAlgn val="ctr"/>
        <c:lblOffset val="100"/>
        <c:noMultiLvlLbl val="0"/>
      </c:catAx>
      <c:valAx>
        <c:axId val="515850815"/>
        <c:scaling>
          <c:orientation val="minMax"/>
        </c:scaling>
        <c:delete val="1"/>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MX" sz="1600" b="1"/>
                  <a:t>Número de Atenciones</a:t>
                </a:r>
              </a:p>
            </c:rich>
          </c:tx>
          <c:layout>
            <c:manualLayout>
              <c:xMode val="edge"/>
              <c:yMode val="edge"/>
              <c:x val="0.47039285322066537"/>
              <c:y val="0.9140509229142024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title>
        <c:numFmt formatCode="General" sourceLinked="1"/>
        <c:majorTickMark val="none"/>
        <c:minorTickMark val="none"/>
        <c:tickLblPos val="nextTo"/>
        <c:crossAx val="1013008191"/>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legendEntry>
      <c:layout>
        <c:manualLayout>
          <c:xMode val="edge"/>
          <c:yMode val="edge"/>
          <c:x val="0.78720773420342494"/>
          <c:y val="0.23643875542373549"/>
          <c:w val="0.15348164473401185"/>
          <c:h val="0.1657084930206897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841791672384373"/>
          <c:y val="1.6615528442072459E-2"/>
          <c:w val="0.57890334841179403"/>
          <c:h val="0.87067768999437878"/>
        </c:manualLayout>
      </c:layout>
      <c:barChart>
        <c:barDir val="bar"/>
        <c:grouping val="clustered"/>
        <c:varyColors val="0"/>
        <c:ser>
          <c:idx val="0"/>
          <c:order val="0"/>
          <c:tx>
            <c:strRef>
              <c:f>Hoja1!$BO$2</c:f>
              <c:strCache>
                <c:ptCount val="1"/>
                <c:pt idx="0">
                  <c:v>2022</c:v>
                </c:pt>
              </c:strCache>
            </c:strRef>
          </c:tx>
          <c:spPr>
            <a:solidFill>
              <a:srgbClr val="05405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Hoja1!$BN$3:$BN$17</c:f>
              <c:strCache>
                <c:ptCount val="15"/>
                <c:pt idx="0">
                  <c:v>Persistencia del Conducto Arterioso (PCA)</c:v>
                </c:pt>
                <c:pt idx="1">
                  <c:v>Comunicación Inter Auricular (CIA)</c:v>
                </c:pt>
                <c:pt idx="2">
                  <c:v>Comunicación Inter Ventricular (CIV)</c:v>
                </c:pt>
                <c:pt idx="3">
                  <c:v>Ablación terapéutica</c:v>
                </c:pt>
                <c:pt idx="4">
                  <c:v>Pericardiocentesis (punción pericárdica)</c:v>
                </c:pt>
                <c:pt idx="5">
                  <c:v>Angioplastia</c:v>
                </c:pt>
                <c:pt idx="6">
                  <c:v>Colocación de marcapasos definitivo</c:v>
                </c:pt>
                <c:pt idx="7">
                  <c:v>Atrioseptostomía (Rasking)</c:v>
                </c:pt>
                <c:pt idx="8">
                  <c:v>Valvuloplastia pulmonar</c:v>
                </c:pt>
                <c:pt idx="9">
                  <c:v>Aortopolastia</c:v>
                </c:pt>
                <c:pt idx="10">
                  <c:v>Stent/Ballon en coartación de aorta</c:v>
                </c:pt>
                <c:pt idx="11">
                  <c:v>Retiro de cuerpo extraño intracardiaco</c:v>
                </c:pt>
                <c:pt idx="12">
                  <c:v>Estenosis valvular</c:v>
                </c:pt>
                <c:pt idx="13">
                  <c:v>Colocación de válvula percutanea pulmonar</c:v>
                </c:pt>
                <c:pt idx="14">
                  <c:v>Colocación de marcapasos temporal</c:v>
                </c:pt>
              </c:strCache>
            </c:strRef>
          </c:cat>
          <c:val>
            <c:numRef>
              <c:f>Hoja1!$BO$3:$BO$17</c:f>
              <c:numCache>
                <c:formatCode>General</c:formatCode>
                <c:ptCount val="15"/>
                <c:pt idx="0">
                  <c:v>39</c:v>
                </c:pt>
                <c:pt idx="1">
                  <c:v>17</c:v>
                </c:pt>
                <c:pt idx="2">
                  <c:v>7</c:v>
                </c:pt>
                <c:pt idx="3">
                  <c:v>18</c:v>
                </c:pt>
                <c:pt idx="4">
                  <c:v>12</c:v>
                </c:pt>
                <c:pt idx="5">
                  <c:v>9</c:v>
                </c:pt>
                <c:pt idx="6">
                  <c:v>4</c:v>
                </c:pt>
                <c:pt idx="7">
                  <c:v>5</c:v>
                </c:pt>
                <c:pt idx="8">
                  <c:v>3</c:v>
                </c:pt>
                <c:pt idx="9">
                  <c:v>2</c:v>
                </c:pt>
                <c:pt idx="10">
                  <c:v>3</c:v>
                </c:pt>
                <c:pt idx="11">
                  <c:v>0</c:v>
                </c:pt>
                <c:pt idx="12">
                  <c:v>0</c:v>
                </c:pt>
                <c:pt idx="13">
                  <c:v>0</c:v>
                </c:pt>
                <c:pt idx="14">
                  <c:v>1</c:v>
                </c:pt>
              </c:numCache>
            </c:numRef>
          </c:val>
          <c:extLst>
            <c:ext xmlns:c16="http://schemas.microsoft.com/office/drawing/2014/chart" uri="{C3380CC4-5D6E-409C-BE32-E72D297353CC}">
              <c16:uniqueId val="{00000000-BED2-42C1-BC06-30CB64C0A5D9}"/>
            </c:ext>
          </c:extLst>
        </c:ser>
        <c:ser>
          <c:idx val="1"/>
          <c:order val="1"/>
          <c:tx>
            <c:strRef>
              <c:f>Hoja1!$BP$2</c:f>
              <c:strCache>
                <c:ptCount val="1"/>
                <c:pt idx="0">
                  <c:v>2023</c:v>
                </c:pt>
              </c:strCache>
            </c:strRef>
          </c:tx>
          <c:spPr>
            <a:solidFill>
              <a:srgbClr val="24B6B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Hoja1!$BN$3:$BN$17</c:f>
              <c:strCache>
                <c:ptCount val="15"/>
                <c:pt idx="0">
                  <c:v>Persistencia del Conducto Arterioso (PCA)</c:v>
                </c:pt>
                <c:pt idx="1">
                  <c:v>Comunicación Inter Auricular (CIA)</c:v>
                </c:pt>
                <c:pt idx="2">
                  <c:v>Comunicación Inter Ventricular (CIV)</c:v>
                </c:pt>
                <c:pt idx="3">
                  <c:v>Ablación terapéutica</c:v>
                </c:pt>
                <c:pt idx="4">
                  <c:v>Pericardiocentesis (punción pericárdica)</c:v>
                </c:pt>
                <c:pt idx="5">
                  <c:v>Angioplastia</c:v>
                </c:pt>
                <c:pt idx="6">
                  <c:v>Colocación de marcapasos definitivo</c:v>
                </c:pt>
                <c:pt idx="7">
                  <c:v>Atrioseptostomía (Rasking)</c:v>
                </c:pt>
                <c:pt idx="8">
                  <c:v>Valvuloplastia pulmonar</c:v>
                </c:pt>
                <c:pt idx="9">
                  <c:v>Aortopolastia</c:v>
                </c:pt>
                <c:pt idx="10">
                  <c:v>Stent/Ballon en coartación de aorta</c:v>
                </c:pt>
                <c:pt idx="11">
                  <c:v>Retiro de cuerpo extraño intracardiaco</c:v>
                </c:pt>
                <c:pt idx="12">
                  <c:v>Estenosis valvular</c:v>
                </c:pt>
                <c:pt idx="13">
                  <c:v>Colocación de válvula percutanea pulmonar</c:v>
                </c:pt>
                <c:pt idx="14">
                  <c:v>Colocación de marcapasos temporal</c:v>
                </c:pt>
              </c:strCache>
            </c:strRef>
          </c:cat>
          <c:val>
            <c:numRef>
              <c:f>Hoja1!$BP$3:$BP$17</c:f>
              <c:numCache>
                <c:formatCode>General</c:formatCode>
                <c:ptCount val="15"/>
                <c:pt idx="0">
                  <c:v>43</c:v>
                </c:pt>
                <c:pt idx="1">
                  <c:v>21</c:v>
                </c:pt>
                <c:pt idx="2">
                  <c:v>18</c:v>
                </c:pt>
                <c:pt idx="3">
                  <c:v>14</c:v>
                </c:pt>
                <c:pt idx="4">
                  <c:v>5</c:v>
                </c:pt>
                <c:pt idx="5">
                  <c:v>5</c:v>
                </c:pt>
                <c:pt idx="6">
                  <c:v>4</c:v>
                </c:pt>
                <c:pt idx="7">
                  <c:v>2</c:v>
                </c:pt>
                <c:pt idx="8">
                  <c:v>2</c:v>
                </c:pt>
                <c:pt idx="9">
                  <c:v>2</c:v>
                </c:pt>
                <c:pt idx="10">
                  <c:v>1</c:v>
                </c:pt>
                <c:pt idx="11">
                  <c:v>1</c:v>
                </c:pt>
                <c:pt idx="12">
                  <c:v>1</c:v>
                </c:pt>
                <c:pt idx="13">
                  <c:v>1</c:v>
                </c:pt>
                <c:pt idx="14">
                  <c:v>0</c:v>
                </c:pt>
              </c:numCache>
            </c:numRef>
          </c:val>
          <c:extLst>
            <c:ext xmlns:c16="http://schemas.microsoft.com/office/drawing/2014/chart" uri="{C3380CC4-5D6E-409C-BE32-E72D297353CC}">
              <c16:uniqueId val="{00000001-BED2-42C1-BC06-30CB64C0A5D9}"/>
            </c:ext>
          </c:extLst>
        </c:ser>
        <c:dLbls>
          <c:dLblPos val="outEnd"/>
          <c:showLegendKey val="0"/>
          <c:showVal val="1"/>
          <c:showCatName val="0"/>
          <c:showSerName val="0"/>
          <c:showPercent val="0"/>
          <c:showBubbleSize val="0"/>
        </c:dLbls>
        <c:gapWidth val="80"/>
        <c:overlap val="-20"/>
        <c:axId val="976774095"/>
        <c:axId val="862540511"/>
      </c:barChart>
      <c:catAx>
        <c:axId val="976774095"/>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s-MX" sz="1400" b="1" dirty="0"/>
                  <a:t>Procedimiento</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MX"/>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MX"/>
          </a:p>
        </c:txPr>
        <c:crossAx val="862540511"/>
        <c:crosses val="autoZero"/>
        <c:auto val="1"/>
        <c:lblAlgn val="ctr"/>
        <c:lblOffset val="100"/>
        <c:noMultiLvlLbl val="0"/>
      </c:catAx>
      <c:valAx>
        <c:axId val="862540511"/>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s-MX" sz="1400" b="1" dirty="0"/>
                  <a:t>Número</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MX"/>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976774095"/>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legendEntry>
      <c:layout>
        <c:manualLayout>
          <c:xMode val="edge"/>
          <c:yMode val="edge"/>
          <c:x val="0.66491314581423755"/>
          <c:y val="0.23620658049041754"/>
          <c:w val="0.17823367419693861"/>
          <c:h val="0.23103771589019934"/>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s-MX"/>
          </a:p>
        </p:txBody>
      </p:sp>
      <p:sp>
        <p:nvSpPr>
          <p:cNvPr id="3" name="Marcador de fecha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599090E5-F43A-44AC-99D6-D35A288B41DE}" type="datetimeFigureOut">
              <a:rPr lang="es-MX" smtClean="0"/>
              <a:t>18/04/2024</a:t>
            </a:fld>
            <a:endParaRPr lang="es-MX"/>
          </a:p>
        </p:txBody>
      </p:sp>
      <p:sp>
        <p:nvSpPr>
          <p:cNvPr id="4" name="Marcador de imagen de diapositiva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s-MX"/>
          </a:p>
        </p:txBody>
      </p:sp>
      <p:sp>
        <p:nvSpPr>
          <p:cNvPr id="5" name="Marcador de notas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CC135181-DECB-4C67-AA2E-4F20BC348878}" type="slidenum">
              <a:rPr lang="es-MX" smtClean="0"/>
              <a:t>‹Nº›</a:t>
            </a:fld>
            <a:endParaRPr lang="es-MX"/>
          </a:p>
        </p:txBody>
      </p:sp>
    </p:spTree>
    <p:extLst>
      <p:ext uri="{BB962C8B-B14F-4D97-AF65-F5344CB8AC3E}">
        <p14:creationId xmlns:p14="http://schemas.microsoft.com/office/powerpoint/2010/main" val="489441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C135181-DECB-4C67-AA2E-4F20BC348878}" type="slidenum">
              <a:rPr lang="es-MX" smtClean="0"/>
              <a:t>1</a:t>
            </a:fld>
            <a:endParaRPr lang="es-MX"/>
          </a:p>
        </p:txBody>
      </p:sp>
    </p:spTree>
    <p:extLst>
      <p:ext uri="{BB962C8B-B14F-4D97-AF65-F5344CB8AC3E}">
        <p14:creationId xmlns:p14="http://schemas.microsoft.com/office/powerpoint/2010/main" val="3134511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Nota: Revisar el  dato de Urgencias Calificadas, es relevante  4 a 10 en razón de que el siguiente punto menciona que son 32% lo cuál implicaría que son 3 a 10.</a:t>
            </a:r>
          </a:p>
          <a:p>
            <a:r>
              <a:rPr lang="es-MX" dirty="0"/>
              <a:t>Cuáles fueron las causas de que 7,933.4 se revisaron posterior a los 10 minutos?</a:t>
            </a:r>
          </a:p>
          <a:p>
            <a:r>
              <a:rPr lang="es-MX" dirty="0"/>
              <a:t>El incremento en Neumonías y no </a:t>
            </a:r>
            <a:r>
              <a:rPr lang="es-MX" dirty="0" err="1"/>
              <a:t>específicada</a:t>
            </a:r>
            <a:r>
              <a:rPr lang="es-MX" dirty="0"/>
              <a:t> guarda alguna relación con la atención del virus VSR?</a:t>
            </a:r>
          </a:p>
        </p:txBody>
      </p:sp>
      <p:sp>
        <p:nvSpPr>
          <p:cNvPr id="4" name="Marcador de número de diapositiva 3"/>
          <p:cNvSpPr>
            <a:spLocks noGrp="1"/>
          </p:cNvSpPr>
          <p:nvPr>
            <p:ph type="sldNum" sz="quarter" idx="5"/>
          </p:nvPr>
        </p:nvSpPr>
        <p:spPr/>
        <p:txBody>
          <a:bodyPr/>
          <a:lstStyle/>
          <a:p>
            <a:fld id="{CC135181-DECB-4C67-AA2E-4F20BC348878}" type="slidenum">
              <a:rPr lang="es-MX" smtClean="0"/>
              <a:t>17</a:t>
            </a:fld>
            <a:endParaRPr lang="es-MX"/>
          </a:p>
        </p:txBody>
      </p:sp>
    </p:spTree>
    <p:extLst>
      <p:ext uri="{BB962C8B-B14F-4D97-AF65-F5344CB8AC3E}">
        <p14:creationId xmlns:p14="http://schemas.microsoft.com/office/powerpoint/2010/main" val="3873257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Quimioterapias: Motivo por el cuál se presentó una baja en las quimioterapias en el año 2022 vs. 2023</a:t>
            </a:r>
          </a:p>
        </p:txBody>
      </p:sp>
      <p:sp>
        <p:nvSpPr>
          <p:cNvPr id="4" name="Marcador de número de diapositiva 3"/>
          <p:cNvSpPr>
            <a:spLocks noGrp="1"/>
          </p:cNvSpPr>
          <p:nvPr>
            <p:ph type="sldNum" sz="quarter" idx="5"/>
          </p:nvPr>
        </p:nvSpPr>
        <p:spPr/>
        <p:txBody>
          <a:bodyPr/>
          <a:lstStyle/>
          <a:p>
            <a:fld id="{CC135181-DECB-4C67-AA2E-4F20BC348878}" type="slidenum">
              <a:rPr lang="es-MX" smtClean="0"/>
              <a:t>18</a:t>
            </a:fld>
            <a:endParaRPr lang="es-MX"/>
          </a:p>
        </p:txBody>
      </p:sp>
    </p:spTree>
    <p:extLst>
      <p:ext uri="{BB962C8B-B14F-4D97-AF65-F5344CB8AC3E}">
        <p14:creationId xmlns:p14="http://schemas.microsoft.com/office/powerpoint/2010/main" val="2351153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C135181-DECB-4C67-AA2E-4F20BC348878}" type="slidenum">
              <a:rPr lang="es-MX" smtClean="0"/>
              <a:t>20</a:t>
            </a:fld>
            <a:endParaRPr lang="es-MX"/>
          </a:p>
        </p:txBody>
      </p:sp>
    </p:spTree>
    <p:extLst>
      <p:ext uri="{BB962C8B-B14F-4D97-AF65-F5344CB8AC3E}">
        <p14:creationId xmlns:p14="http://schemas.microsoft.com/office/powerpoint/2010/main" val="3706257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C135181-DECB-4C67-AA2E-4F20BC348878}" type="slidenum">
              <a:rPr lang="es-MX" smtClean="0"/>
              <a:t>21</a:t>
            </a:fld>
            <a:endParaRPr lang="es-MX"/>
          </a:p>
        </p:txBody>
      </p:sp>
    </p:spTree>
    <p:extLst>
      <p:ext uri="{BB962C8B-B14F-4D97-AF65-F5344CB8AC3E}">
        <p14:creationId xmlns:p14="http://schemas.microsoft.com/office/powerpoint/2010/main" val="3709134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C135181-DECB-4C67-AA2E-4F20BC348878}" type="slidenum">
              <a:rPr lang="es-MX" smtClean="0"/>
              <a:t>22</a:t>
            </a:fld>
            <a:endParaRPr lang="es-MX"/>
          </a:p>
        </p:txBody>
      </p:sp>
    </p:spTree>
    <p:extLst>
      <p:ext uri="{BB962C8B-B14F-4D97-AF65-F5344CB8AC3E}">
        <p14:creationId xmlns:p14="http://schemas.microsoft.com/office/powerpoint/2010/main" val="3588051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Nota: Cuál es la mortalidad Global de todos los procedimientos? </a:t>
            </a:r>
          </a:p>
          <a:p>
            <a:r>
              <a:rPr lang="es-MX" dirty="0"/>
              <a:t>Cuál es la mortalidad d ellos pacientes atendidos en el ABC?</a:t>
            </a:r>
            <a:br>
              <a:rPr lang="es-MX" dirty="0"/>
            </a:br>
            <a:r>
              <a:rPr lang="es-MX" dirty="0"/>
              <a:t>Porqué se cambió la relación numérica en 2023, el año pasado se reportaron que se realizaron más procedimientos en el INP (130 INP  vs. 106 ABC), actualmente135 INP vs. 161 ABC</a:t>
            </a:r>
            <a:br>
              <a:rPr lang="es-MX" dirty="0"/>
            </a:br>
            <a:endParaRPr lang="es-MX" dirty="0"/>
          </a:p>
          <a:p>
            <a:pPr defTabSz="928299">
              <a:defRPr/>
            </a:pPr>
            <a:endParaRPr lang="es-MX" dirty="0"/>
          </a:p>
        </p:txBody>
      </p:sp>
      <p:sp>
        <p:nvSpPr>
          <p:cNvPr id="4" name="Marcador de número de diapositiva 3"/>
          <p:cNvSpPr>
            <a:spLocks noGrp="1"/>
          </p:cNvSpPr>
          <p:nvPr>
            <p:ph type="sldNum" sz="quarter" idx="5"/>
          </p:nvPr>
        </p:nvSpPr>
        <p:spPr/>
        <p:txBody>
          <a:bodyPr/>
          <a:lstStyle/>
          <a:p>
            <a:fld id="{7248A4E3-5AAB-471C-8842-E146CF7B8B4B}" type="slidenum">
              <a:rPr lang="es-MX" smtClean="0"/>
              <a:t>23</a:t>
            </a:fld>
            <a:endParaRPr lang="es-MX"/>
          </a:p>
        </p:txBody>
      </p:sp>
    </p:spTree>
    <p:extLst>
      <p:ext uri="{BB962C8B-B14F-4D97-AF65-F5344CB8AC3E}">
        <p14:creationId xmlns:p14="http://schemas.microsoft.com/office/powerpoint/2010/main" val="1707511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28299">
              <a:defRPr/>
            </a:pPr>
            <a:endParaRPr lang="es-MX" dirty="0"/>
          </a:p>
        </p:txBody>
      </p:sp>
      <p:sp>
        <p:nvSpPr>
          <p:cNvPr id="4" name="Marcador de número de diapositiva 3"/>
          <p:cNvSpPr>
            <a:spLocks noGrp="1"/>
          </p:cNvSpPr>
          <p:nvPr>
            <p:ph type="sldNum" sz="quarter" idx="5"/>
          </p:nvPr>
        </p:nvSpPr>
        <p:spPr/>
        <p:txBody>
          <a:bodyPr/>
          <a:lstStyle/>
          <a:p>
            <a:fld id="{7248A4E3-5AAB-471C-8842-E146CF7B8B4B}" type="slidenum">
              <a:rPr lang="es-MX" smtClean="0"/>
              <a:t>24</a:t>
            </a:fld>
            <a:endParaRPr lang="es-MX"/>
          </a:p>
        </p:txBody>
      </p:sp>
    </p:spTree>
    <p:extLst>
      <p:ext uri="{BB962C8B-B14F-4D97-AF65-F5344CB8AC3E}">
        <p14:creationId xmlns:p14="http://schemas.microsoft.com/office/powerpoint/2010/main" val="2208379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248A4E3-5AAB-471C-8842-E146CF7B8B4B}" type="slidenum">
              <a:rPr lang="es-MX" smtClean="0"/>
              <a:t>28</a:t>
            </a:fld>
            <a:endParaRPr lang="es-MX"/>
          </a:p>
        </p:txBody>
      </p:sp>
    </p:spTree>
    <p:extLst>
      <p:ext uri="{BB962C8B-B14F-4D97-AF65-F5344CB8AC3E}">
        <p14:creationId xmlns:p14="http://schemas.microsoft.com/office/powerpoint/2010/main" val="1127686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Nota: Realizar otra diapositiva en la que se muestre el Presupuesto Modificado y Ejercido, explicando el número de adecuaciones presupuestarias realizadas. </a:t>
            </a:r>
          </a:p>
          <a:p>
            <a:r>
              <a:rPr lang="es-MX" dirty="0"/>
              <a:t>De dónde se fondeo el proyecto de la UPHO así como el pago del análisis a la estructura .</a:t>
            </a:r>
          </a:p>
        </p:txBody>
      </p:sp>
      <p:sp>
        <p:nvSpPr>
          <p:cNvPr id="4" name="Marcador de número de diapositiva 3"/>
          <p:cNvSpPr>
            <a:spLocks noGrp="1"/>
          </p:cNvSpPr>
          <p:nvPr>
            <p:ph type="sldNum" sz="quarter" idx="5"/>
          </p:nvPr>
        </p:nvSpPr>
        <p:spPr/>
        <p:txBody>
          <a:bodyPr/>
          <a:lstStyle/>
          <a:p>
            <a:fld id="{CC135181-DECB-4C67-AA2E-4F20BC348878}" type="slidenum">
              <a:rPr lang="es-MX" smtClean="0"/>
              <a:t>29</a:t>
            </a:fld>
            <a:endParaRPr lang="es-MX"/>
          </a:p>
        </p:txBody>
      </p:sp>
    </p:spTree>
    <p:extLst>
      <p:ext uri="{BB962C8B-B14F-4D97-AF65-F5344CB8AC3E}">
        <p14:creationId xmlns:p14="http://schemas.microsoft.com/office/powerpoint/2010/main" val="3305540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49:notes"/>
          <p:cNvSpPr txBox="1">
            <a:spLocks noGrp="1"/>
          </p:cNvSpPr>
          <p:nvPr>
            <p:ph type="body" idx="1"/>
          </p:nvPr>
        </p:nvSpPr>
        <p:spPr>
          <a:xfrm>
            <a:off x="701040" y="4444861"/>
            <a:ext cx="5608320" cy="3636705"/>
          </a:xfrm>
          <a:prstGeom prst="rect">
            <a:avLst/>
          </a:prstGeom>
        </p:spPr>
        <p:txBody>
          <a:bodyPr spcFirstLastPara="1" wrap="square" lIns="92815" tIns="46395" rIns="92815" bIns="46395" anchor="t" anchorCtr="0">
            <a:noAutofit/>
          </a:bodyPr>
          <a:lstStyle/>
          <a:p>
            <a:pPr>
              <a:spcBef>
                <a:spcPts val="365"/>
              </a:spcBef>
            </a:pPr>
            <a:r>
              <a:rPr lang="es-MX" dirty="0"/>
              <a:t>Nota: Complementar la redacción con un punto relevante en la tabla de comparativa de Comportamiento de Adquisiciones 2022 vs. 2023.</a:t>
            </a:r>
            <a:endParaRPr dirty="0"/>
          </a:p>
        </p:txBody>
      </p:sp>
      <p:sp>
        <p:nvSpPr>
          <p:cNvPr id="469" name="Google Shape;469;p49: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8724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C135181-DECB-4C67-AA2E-4F20BC348878}" type="slidenum">
              <a:rPr lang="es-MX" smtClean="0"/>
              <a:t>3</a:t>
            </a:fld>
            <a:endParaRPr lang="es-MX"/>
          </a:p>
        </p:txBody>
      </p:sp>
    </p:spTree>
    <p:extLst>
      <p:ext uri="{BB962C8B-B14F-4D97-AF65-F5344CB8AC3E}">
        <p14:creationId xmlns:p14="http://schemas.microsoft.com/office/powerpoint/2010/main" val="20316587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C135181-DECB-4C67-AA2E-4F20BC348878}" type="slidenum">
              <a:rPr lang="es-MX" smtClean="0"/>
              <a:t>31</a:t>
            </a:fld>
            <a:endParaRPr lang="es-MX"/>
          </a:p>
        </p:txBody>
      </p:sp>
    </p:spTree>
    <p:extLst>
      <p:ext uri="{BB962C8B-B14F-4D97-AF65-F5344CB8AC3E}">
        <p14:creationId xmlns:p14="http://schemas.microsoft.com/office/powerpoint/2010/main" val="1046703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0: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6" name="Google Shape;536;p30:notes"/>
          <p:cNvSpPr txBox="1">
            <a:spLocks noGrp="1"/>
          </p:cNvSpPr>
          <p:nvPr>
            <p:ph type="body" idx="1"/>
          </p:nvPr>
        </p:nvSpPr>
        <p:spPr>
          <a:xfrm>
            <a:off x="701040" y="4387136"/>
            <a:ext cx="5608320" cy="4156234"/>
          </a:xfrm>
          <a:prstGeom prst="rect">
            <a:avLst/>
          </a:prstGeom>
          <a:noFill/>
          <a:ln>
            <a:noFill/>
          </a:ln>
        </p:spPr>
        <p:txBody>
          <a:bodyPr spcFirstLastPara="1" wrap="square" lIns="92815" tIns="92815" rIns="92815" bIns="92815" anchor="t" anchorCtr="0">
            <a:noAutofit/>
          </a:bodyPr>
          <a:lstStyle/>
          <a:p>
            <a:pPr defTabSz="928299">
              <a:defRPr/>
            </a:pPr>
            <a:r>
              <a:rPr lang="es-ES" dirty="0"/>
              <a:t>Nota: Explicar qué significan los 35,408 pacientes con gratuidad, e</a:t>
            </a:r>
            <a:r>
              <a:rPr lang="es-MX" dirty="0"/>
              <a:t>n razón de que se tuvieron </a:t>
            </a:r>
            <a:r>
              <a:rPr lang="es-ES" sz="1200" kern="1200" dirty="0">
                <a:solidFill>
                  <a:schemeClr val="tx1"/>
                </a:solidFill>
                <a:effectLst/>
                <a:latin typeface="+mn-lt"/>
                <a:ea typeface="+mn-ea"/>
                <a:cs typeface="+mn-cs"/>
              </a:rPr>
              <a:t>112,082 consultas </a:t>
            </a:r>
            <a:r>
              <a:rPr lang="es-MX" dirty="0"/>
              <a:t> subsecuentes.</a:t>
            </a:r>
          </a:p>
          <a:p>
            <a:pPr defTabSz="928299">
              <a:defRPr/>
            </a:pPr>
            <a:r>
              <a:rPr lang="es-MX" dirty="0"/>
              <a:t>Explicar el concepto de rectas abiertas.</a:t>
            </a:r>
          </a:p>
          <a:p>
            <a:pPr defTabSz="928299">
              <a:defRPr/>
            </a:pPr>
            <a:r>
              <a:rPr lang="es-MX" dirty="0"/>
              <a:t>En general, explicar el contenido de esta diapositiva (Administración)</a:t>
            </a:r>
          </a:p>
          <a:p>
            <a:pPr defTabSz="928299">
              <a:defRPr/>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C135181-DECB-4C67-AA2E-4F20BC348878}" type="slidenum">
              <a:rPr lang="es-MX" smtClean="0"/>
              <a:t>33</a:t>
            </a:fld>
            <a:endParaRPr lang="es-MX"/>
          </a:p>
        </p:txBody>
      </p:sp>
    </p:spTree>
    <p:extLst>
      <p:ext uri="{BB962C8B-B14F-4D97-AF65-F5344CB8AC3E}">
        <p14:creationId xmlns:p14="http://schemas.microsoft.com/office/powerpoint/2010/main" val="2454152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C135181-DECB-4C67-AA2E-4F20BC348878}" type="slidenum">
              <a:rPr lang="es-MX" smtClean="0"/>
              <a:t>4</a:t>
            </a:fld>
            <a:endParaRPr lang="es-MX"/>
          </a:p>
        </p:txBody>
      </p:sp>
    </p:spTree>
    <p:extLst>
      <p:ext uri="{BB962C8B-B14F-4D97-AF65-F5344CB8AC3E}">
        <p14:creationId xmlns:p14="http://schemas.microsoft.com/office/powerpoint/2010/main" val="3438347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C135181-DECB-4C67-AA2E-4F20BC348878}" type="slidenum">
              <a:rPr lang="es-MX" smtClean="0"/>
              <a:t>5</a:t>
            </a:fld>
            <a:endParaRPr lang="es-MX"/>
          </a:p>
        </p:txBody>
      </p:sp>
    </p:spTree>
    <p:extLst>
      <p:ext uri="{BB962C8B-B14F-4D97-AF65-F5344CB8AC3E}">
        <p14:creationId xmlns:p14="http://schemas.microsoft.com/office/powerpoint/2010/main" val="3064681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C135181-DECB-4C67-AA2E-4F20BC348878}" type="slidenum">
              <a:rPr lang="es-MX" smtClean="0"/>
              <a:t>6</a:t>
            </a:fld>
            <a:endParaRPr lang="es-MX"/>
          </a:p>
        </p:txBody>
      </p:sp>
    </p:spTree>
    <p:extLst>
      <p:ext uri="{BB962C8B-B14F-4D97-AF65-F5344CB8AC3E}">
        <p14:creationId xmlns:p14="http://schemas.microsoft.com/office/powerpoint/2010/main" val="3831037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C135181-DECB-4C67-AA2E-4F20BC348878}" type="slidenum">
              <a:rPr lang="es-MX" smtClean="0"/>
              <a:t>8</a:t>
            </a:fld>
            <a:endParaRPr lang="es-MX"/>
          </a:p>
        </p:txBody>
      </p:sp>
    </p:spTree>
    <p:extLst>
      <p:ext uri="{BB962C8B-B14F-4D97-AF65-F5344CB8AC3E}">
        <p14:creationId xmlns:p14="http://schemas.microsoft.com/office/powerpoint/2010/main" val="2122982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C135181-DECB-4C67-AA2E-4F20BC348878}" type="slidenum">
              <a:rPr lang="es-MX" smtClean="0"/>
              <a:t>10</a:t>
            </a:fld>
            <a:endParaRPr lang="es-MX"/>
          </a:p>
        </p:txBody>
      </p:sp>
    </p:spTree>
    <p:extLst>
      <p:ext uri="{BB962C8B-B14F-4D97-AF65-F5344CB8AC3E}">
        <p14:creationId xmlns:p14="http://schemas.microsoft.com/office/powerpoint/2010/main" val="2322387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2ce65a12c1_1_10:notes"/>
          <p:cNvSpPr txBox="1">
            <a:spLocks noGrp="1"/>
          </p:cNvSpPr>
          <p:nvPr>
            <p:ph type="body" idx="1"/>
          </p:nvPr>
        </p:nvSpPr>
        <p:spPr>
          <a:xfrm>
            <a:off x="701040" y="4387136"/>
            <a:ext cx="5608320" cy="4156234"/>
          </a:xfrm>
          <a:prstGeom prst="rect">
            <a:avLst/>
          </a:prstGeom>
        </p:spPr>
        <p:txBody>
          <a:bodyPr spcFirstLastPara="1" wrap="square" lIns="92815" tIns="46395" rIns="92815" bIns="46395" anchor="t" anchorCtr="0">
            <a:noAutofit/>
          </a:bodyPr>
          <a:lstStyle/>
          <a:p>
            <a:pPr>
              <a:spcBef>
                <a:spcPts val="365"/>
              </a:spcBef>
            </a:pPr>
            <a:endParaRPr dirty="0"/>
          </a:p>
        </p:txBody>
      </p:sp>
      <p:sp>
        <p:nvSpPr>
          <p:cNvPr id="250" name="Google Shape;250;g22ce65a12c1_1_10: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9659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C135181-DECB-4C67-AA2E-4F20BC348878}" type="slidenum">
              <a:rPr lang="es-MX" smtClean="0"/>
              <a:t>15</a:t>
            </a:fld>
            <a:endParaRPr lang="es-MX"/>
          </a:p>
        </p:txBody>
      </p:sp>
    </p:spTree>
    <p:extLst>
      <p:ext uri="{BB962C8B-B14F-4D97-AF65-F5344CB8AC3E}">
        <p14:creationId xmlns:p14="http://schemas.microsoft.com/office/powerpoint/2010/main" val="12890980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2386E1-FB49-49D1-875F-029722DA13E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1F6EE6C5-8310-4797-A8F9-093F7B13D3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65CBD555-D371-4A58-8182-F1A58363FF1A}"/>
              </a:ext>
            </a:extLst>
          </p:cNvPr>
          <p:cNvSpPr>
            <a:spLocks noGrp="1"/>
          </p:cNvSpPr>
          <p:nvPr>
            <p:ph type="dt" sz="half" idx="10"/>
          </p:nvPr>
        </p:nvSpPr>
        <p:spPr/>
        <p:txBody>
          <a:bodyPr/>
          <a:lstStyle/>
          <a:p>
            <a:fld id="{C8EE9470-8500-4DC0-BB09-02FFCFBF187F}" type="datetimeFigureOut">
              <a:rPr lang="es-MX" smtClean="0"/>
              <a:t>18/04/2024</a:t>
            </a:fld>
            <a:endParaRPr lang="es-MX"/>
          </a:p>
        </p:txBody>
      </p:sp>
      <p:sp>
        <p:nvSpPr>
          <p:cNvPr id="5" name="Marcador de pie de página 4">
            <a:extLst>
              <a:ext uri="{FF2B5EF4-FFF2-40B4-BE49-F238E27FC236}">
                <a16:creationId xmlns:a16="http://schemas.microsoft.com/office/drawing/2014/main" id="{C4C2EB2C-BBAB-48F7-A347-902DF0A25EA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FAEAF95-EA4F-48AF-B056-061C37519241}"/>
              </a:ext>
            </a:extLst>
          </p:cNvPr>
          <p:cNvSpPr>
            <a:spLocks noGrp="1"/>
          </p:cNvSpPr>
          <p:nvPr>
            <p:ph type="sldNum" sz="quarter" idx="12"/>
          </p:nvPr>
        </p:nvSpPr>
        <p:spPr/>
        <p:txBody>
          <a:bodyPr/>
          <a:lstStyle/>
          <a:p>
            <a:fld id="{5C64ED7C-693A-4BBE-ABEF-199CF28B079E}" type="slidenum">
              <a:rPr lang="es-MX" smtClean="0"/>
              <a:t>‹Nº›</a:t>
            </a:fld>
            <a:endParaRPr lang="es-MX"/>
          </a:p>
        </p:txBody>
      </p:sp>
      <p:pic>
        <p:nvPicPr>
          <p:cNvPr id="8" name="Imagen 7">
            <a:extLst>
              <a:ext uri="{FF2B5EF4-FFF2-40B4-BE49-F238E27FC236}">
                <a16:creationId xmlns:a16="http://schemas.microsoft.com/office/drawing/2014/main" id="{61CC1A1E-F71F-46BF-A14B-BB4192F1E4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383" y="0"/>
            <a:ext cx="12147233" cy="6858000"/>
          </a:xfrm>
          <a:prstGeom prst="rect">
            <a:avLst/>
          </a:prstGeom>
        </p:spPr>
      </p:pic>
    </p:spTree>
    <p:extLst>
      <p:ext uri="{BB962C8B-B14F-4D97-AF65-F5344CB8AC3E}">
        <p14:creationId xmlns:p14="http://schemas.microsoft.com/office/powerpoint/2010/main" val="4196469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B81B0C-456D-4E54-810E-5A5663C311B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599869B0-477B-4D81-86C7-C8DF6C341341}"/>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1DB9FCCC-7003-4A48-BDAF-2DF57477AA0B}"/>
              </a:ext>
            </a:extLst>
          </p:cNvPr>
          <p:cNvSpPr>
            <a:spLocks noGrp="1"/>
          </p:cNvSpPr>
          <p:nvPr>
            <p:ph type="dt" sz="half" idx="10"/>
          </p:nvPr>
        </p:nvSpPr>
        <p:spPr/>
        <p:txBody>
          <a:bodyPr/>
          <a:lstStyle/>
          <a:p>
            <a:fld id="{C8EE9470-8500-4DC0-BB09-02FFCFBF187F}" type="datetimeFigureOut">
              <a:rPr lang="es-MX" smtClean="0"/>
              <a:t>18/04/2024</a:t>
            </a:fld>
            <a:endParaRPr lang="es-MX"/>
          </a:p>
        </p:txBody>
      </p:sp>
      <p:sp>
        <p:nvSpPr>
          <p:cNvPr id="5" name="Marcador de pie de página 4">
            <a:extLst>
              <a:ext uri="{FF2B5EF4-FFF2-40B4-BE49-F238E27FC236}">
                <a16:creationId xmlns:a16="http://schemas.microsoft.com/office/drawing/2014/main" id="{4458B899-FD40-455C-81FD-2E1DBCB86F9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085F9B5-FF98-46D2-840C-19A8BECBF785}"/>
              </a:ext>
            </a:extLst>
          </p:cNvPr>
          <p:cNvSpPr>
            <a:spLocks noGrp="1"/>
          </p:cNvSpPr>
          <p:nvPr>
            <p:ph type="sldNum" sz="quarter" idx="12"/>
          </p:nvPr>
        </p:nvSpPr>
        <p:spPr/>
        <p:txBody>
          <a:bodyPr/>
          <a:lstStyle/>
          <a:p>
            <a:fld id="{5C64ED7C-693A-4BBE-ABEF-199CF28B079E}" type="slidenum">
              <a:rPr lang="es-MX" smtClean="0"/>
              <a:t>‹Nº›</a:t>
            </a:fld>
            <a:endParaRPr lang="es-MX"/>
          </a:p>
        </p:txBody>
      </p:sp>
    </p:spTree>
    <p:extLst>
      <p:ext uri="{BB962C8B-B14F-4D97-AF65-F5344CB8AC3E}">
        <p14:creationId xmlns:p14="http://schemas.microsoft.com/office/powerpoint/2010/main" val="3060215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E510687-99FE-46E5-947D-38707F0B191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4A88DE1A-0475-4707-9D8A-FFD05EF9ACC8}"/>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402BF141-AB5D-442F-A588-796A51FB9926}"/>
              </a:ext>
            </a:extLst>
          </p:cNvPr>
          <p:cNvSpPr>
            <a:spLocks noGrp="1"/>
          </p:cNvSpPr>
          <p:nvPr>
            <p:ph type="dt" sz="half" idx="10"/>
          </p:nvPr>
        </p:nvSpPr>
        <p:spPr/>
        <p:txBody>
          <a:bodyPr/>
          <a:lstStyle/>
          <a:p>
            <a:fld id="{C8EE9470-8500-4DC0-BB09-02FFCFBF187F}" type="datetimeFigureOut">
              <a:rPr lang="es-MX" smtClean="0"/>
              <a:t>18/04/2024</a:t>
            </a:fld>
            <a:endParaRPr lang="es-MX"/>
          </a:p>
        </p:txBody>
      </p:sp>
      <p:sp>
        <p:nvSpPr>
          <p:cNvPr id="5" name="Marcador de pie de página 4">
            <a:extLst>
              <a:ext uri="{FF2B5EF4-FFF2-40B4-BE49-F238E27FC236}">
                <a16:creationId xmlns:a16="http://schemas.microsoft.com/office/drawing/2014/main" id="{142C2870-D3C4-4E34-B806-D9B5B7C5BC4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3F4D7FE-67A9-4C34-B87F-0D7E16423484}"/>
              </a:ext>
            </a:extLst>
          </p:cNvPr>
          <p:cNvSpPr>
            <a:spLocks noGrp="1"/>
          </p:cNvSpPr>
          <p:nvPr>
            <p:ph type="sldNum" sz="quarter" idx="12"/>
          </p:nvPr>
        </p:nvSpPr>
        <p:spPr/>
        <p:txBody>
          <a:bodyPr/>
          <a:lstStyle/>
          <a:p>
            <a:fld id="{5C64ED7C-693A-4BBE-ABEF-199CF28B079E}" type="slidenum">
              <a:rPr lang="es-MX" smtClean="0"/>
              <a:t>‹Nº›</a:t>
            </a:fld>
            <a:endParaRPr lang="es-MX"/>
          </a:p>
        </p:txBody>
      </p:sp>
    </p:spTree>
    <p:extLst>
      <p:ext uri="{BB962C8B-B14F-4D97-AF65-F5344CB8AC3E}">
        <p14:creationId xmlns:p14="http://schemas.microsoft.com/office/powerpoint/2010/main" val="208913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ítulo y viñetas">
    <p:spTree>
      <p:nvGrpSpPr>
        <p:cNvPr id="1" name=""/>
        <p:cNvGrpSpPr/>
        <p:nvPr/>
      </p:nvGrpSpPr>
      <p:grpSpPr>
        <a:xfrm>
          <a:off x="0" y="0"/>
          <a:ext cx="0" cy="0"/>
          <a:chOff x="0" y="0"/>
          <a:chExt cx="0" cy="0"/>
        </a:xfrm>
      </p:grpSpPr>
      <p:sp>
        <p:nvSpPr>
          <p:cNvPr id="42" name="Título de diapositiva"/>
          <p:cNvSpPr txBox="1">
            <a:spLocks noGrp="1"/>
          </p:cNvSpPr>
          <p:nvPr>
            <p:ph type="title" hasCustomPrompt="1"/>
          </p:nvPr>
        </p:nvSpPr>
        <p:spPr>
          <a:prstGeom prst="rect">
            <a:avLst/>
          </a:prstGeom>
        </p:spPr>
        <p:txBody>
          <a:bodyPr/>
          <a:lstStyle/>
          <a:p>
            <a:r>
              <a:t>Título de diapositiva</a:t>
            </a:r>
          </a:p>
        </p:txBody>
      </p:sp>
      <p:sp>
        <p:nvSpPr>
          <p:cNvPr id="43" name="Subtítulo de diapositiva"/>
          <p:cNvSpPr txBox="1">
            <a:spLocks noGrp="1"/>
          </p:cNvSpPr>
          <p:nvPr>
            <p:ph type="body" sz="quarter" idx="21" hasCustomPrompt="1"/>
          </p:nvPr>
        </p:nvSpPr>
        <p:spPr>
          <a:xfrm>
            <a:off x="603251" y="1186481"/>
            <a:ext cx="10985500" cy="467390"/>
          </a:xfrm>
          <a:prstGeom prst="rect">
            <a:avLst/>
          </a:prstGeom>
        </p:spPr>
        <p:txBody>
          <a:bodyPr lIns="45719" tIns="45719" rIns="45719" bIns="45719"/>
          <a:lstStyle>
            <a:lvl1pPr marL="0" indent="0" defTabSz="309563">
              <a:lnSpc>
                <a:spcPct val="100000"/>
              </a:lnSpc>
              <a:spcBef>
                <a:spcPts val="0"/>
              </a:spcBef>
              <a:buSzTx/>
              <a:buNone/>
              <a:defRPr sz="2063" b="1"/>
            </a:lvl1pPr>
          </a:lstStyle>
          <a:p>
            <a:r>
              <a:t>Subtítulo de diapositiva</a:t>
            </a:r>
          </a:p>
        </p:txBody>
      </p:sp>
      <p:sp>
        <p:nvSpPr>
          <p:cNvPr id="44" name="Nivel de texto 1…"/>
          <p:cNvSpPr txBox="1">
            <a:spLocks noGrp="1"/>
          </p:cNvSpPr>
          <p:nvPr>
            <p:ph type="body" idx="1" hasCustomPrompt="1"/>
          </p:nvPr>
        </p:nvSpPr>
        <p:spPr>
          <a:prstGeom prst="rect">
            <a:avLst/>
          </a:prstGeom>
        </p:spPr>
        <p:txBody>
          <a:bodyPr/>
          <a:lstStyle/>
          <a:p>
            <a:r>
              <a:t>Texto en viñeta de diapositiva</a:t>
            </a:r>
          </a:p>
          <a:p>
            <a:pPr lvl="1"/>
            <a:endParaRPr/>
          </a:p>
          <a:p>
            <a:pPr lvl="2"/>
            <a:endParaRPr/>
          </a:p>
          <a:p>
            <a:pPr lvl="3"/>
            <a:endParaRPr/>
          </a:p>
          <a:p>
            <a:pPr lvl="4"/>
            <a:endParaRPr/>
          </a:p>
        </p:txBody>
      </p:sp>
      <p:sp>
        <p:nvSpPr>
          <p:cNvPr id="4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126463441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2D02B9-95B0-46AA-9F4F-96ED2ACD604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1C1B2085-BA33-4AE1-B85F-4B0DB71F32DD}"/>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1EF965B-B22E-4EA6-AA23-13B6A4E39BFA}"/>
              </a:ext>
            </a:extLst>
          </p:cNvPr>
          <p:cNvSpPr>
            <a:spLocks noGrp="1"/>
          </p:cNvSpPr>
          <p:nvPr>
            <p:ph type="dt" sz="half" idx="10"/>
          </p:nvPr>
        </p:nvSpPr>
        <p:spPr/>
        <p:txBody>
          <a:bodyPr/>
          <a:lstStyle/>
          <a:p>
            <a:fld id="{C8EE9470-8500-4DC0-BB09-02FFCFBF187F}" type="datetimeFigureOut">
              <a:rPr lang="es-MX" smtClean="0"/>
              <a:t>18/04/2024</a:t>
            </a:fld>
            <a:endParaRPr lang="es-MX"/>
          </a:p>
        </p:txBody>
      </p:sp>
      <p:sp>
        <p:nvSpPr>
          <p:cNvPr id="5" name="Marcador de pie de página 4">
            <a:extLst>
              <a:ext uri="{FF2B5EF4-FFF2-40B4-BE49-F238E27FC236}">
                <a16:creationId xmlns:a16="http://schemas.microsoft.com/office/drawing/2014/main" id="{B32CFE9E-CD05-4490-AD34-462D8C3410B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E7639DD-FDAA-48E8-B4DA-B6D335F3BE32}"/>
              </a:ext>
            </a:extLst>
          </p:cNvPr>
          <p:cNvSpPr>
            <a:spLocks noGrp="1"/>
          </p:cNvSpPr>
          <p:nvPr>
            <p:ph type="sldNum" sz="quarter" idx="12"/>
          </p:nvPr>
        </p:nvSpPr>
        <p:spPr/>
        <p:txBody>
          <a:bodyPr/>
          <a:lstStyle/>
          <a:p>
            <a:fld id="{5C64ED7C-693A-4BBE-ABEF-199CF28B079E}" type="slidenum">
              <a:rPr lang="es-MX" smtClean="0"/>
              <a:t>‹Nº›</a:t>
            </a:fld>
            <a:endParaRPr lang="es-MX"/>
          </a:p>
        </p:txBody>
      </p:sp>
    </p:spTree>
    <p:extLst>
      <p:ext uri="{BB962C8B-B14F-4D97-AF65-F5344CB8AC3E}">
        <p14:creationId xmlns:p14="http://schemas.microsoft.com/office/powerpoint/2010/main" val="572315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743EAA-F14F-4FE2-AA63-620D6207715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DA7CF3C3-EA7C-4987-B915-5E2DD6D7B4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FC61ADE8-1349-4FF8-ABF9-7E244AB802BD}"/>
              </a:ext>
            </a:extLst>
          </p:cNvPr>
          <p:cNvSpPr>
            <a:spLocks noGrp="1"/>
          </p:cNvSpPr>
          <p:nvPr>
            <p:ph type="dt" sz="half" idx="10"/>
          </p:nvPr>
        </p:nvSpPr>
        <p:spPr/>
        <p:txBody>
          <a:bodyPr/>
          <a:lstStyle/>
          <a:p>
            <a:fld id="{C8EE9470-8500-4DC0-BB09-02FFCFBF187F}" type="datetimeFigureOut">
              <a:rPr lang="es-MX" smtClean="0"/>
              <a:t>18/04/2024</a:t>
            </a:fld>
            <a:endParaRPr lang="es-MX"/>
          </a:p>
        </p:txBody>
      </p:sp>
      <p:sp>
        <p:nvSpPr>
          <p:cNvPr id="5" name="Marcador de pie de página 4">
            <a:extLst>
              <a:ext uri="{FF2B5EF4-FFF2-40B4-BE49-F238E27FC236}">
                <a16:creationId xmlns:a16="http://schemas.microsoft.com/office/drawing/2014/main" id="{A37633DC-DBEF-42F2-BB1C-74DF2050E8C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B55DD9D-E913-4BB5-9300-23AB809DAE62}"/>
              </a:ext>
            </a:extLst>
          </p:cNvPr>
          <p:cNvSpPr>
            <a:spLocks noGrp="1"/>
          </p:cNvSpPr>
          <p:nvPr>
            <p:ph type="sldNum" sz="quarter" idx="12"/>
          </p:nvPr>
        </p:nvSpPr>
        <p:spPr/>
        <p:txBody>
          <a:bodyPr/>
          <a:lstStyle/>
          <a:p>
            <a:fld id="{5C64ED7C-693A-4BBE-ABEF-199CF28B079E}" type="slidenum">
              <a:rPr lang="es-MX" smtClean="0"/>
              <a:t>‹Nº›</a:t>
            </a:fld>
            <a:endParaRPr lang="es-MX"/>
          </a:p>
        </p:txBody>
      </p:sp>
    </p:spTree>
    <p:extLst>
      <p:ext uri="{BB962C8B-B14F-4D97-AF65-F5344CB8AC3E}">
        <p14:creationId xmlns:p14="http://schemas.microsoft.com/office/powerpoint/2010/main" val="2146905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2C53CD-E4BF-49CA-B72E-E7EE487448A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9D23381-B9CB-4C41-B73B-FC59A8F24E1F}"/>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FF9BAA39-0252-4A18-8DD1-1987A88857E9}"/>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E7309536-97BD-47DF-AC79-8CD2260A5118}"/>
              </a:ext>
            </a:extLst>
          </p:cNvPr>
          <p:cNvSpPr>
            <a:spLocks noGrp="1"/>
          </p:cNvSpPr>
          <p:nvPr>
            <p:ph type="dt" sz="half" idx="10"/>
          </p:nvPr>
        </p:nvSpPr>
        <p:spPr/>
        <p:txBody>
          <a:bodyPr/>
          <a:lstStyle/>
          <a:p>
            <a:fld id="{C8EE9470-8500-4DC0-BB09-02FFCFBF187F}" type="datetimeFigureOut">
              <a:rPr lang="es-MX" smtClean="0"/>
              <a:t>18/04/2024</a:t>
            </a:fld>
            <a:endParaRPr lang="es-MX"/>
          </a:p>
        </p:txBody>
      </p:sp>
      <p:sp>
        <p:nvSpPr>
          <p:cNvPr id="6" name="Marcador de pie de página 5">
            <a:extLst>
              <a:ext uri="{FF2B5EF4-FFF2-40B4-BE49-F238E27FC236}">
                <a16:creationId xmlns:a16="http://schemas.microsoft.com/office/drawing/2014/main" id="{11DC3EEA-565E-4944-AC39-03770389680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6B072869-D3AA-4426-A0D6-1CA5C2C84806}"/>
              </a:ext>
            </a:extLst>
          </p:cNvPr>
          <p:cNvSpPr>
            <a:spLocks noGrp="1"/>
          </p:cNvSpPr>
          <p:nvPr>
            <p:ph type="sldNum" sz="quarter" idx="12"/>
          </p:nvPr>
        </p:nvSpPr>
        <p:spPr/>
        <p:txBody>
          <a:bodyPr/>
          <a:lstStyle/>
          <a:p>
            <a:fld id="{5C64ED7C-693A-4BBE-ABEF-199CF28B079E}" type="slidenum">
              <a:rPr lang="es-MX" smtClean="0"/>
              <a:t>‹Nº›</a:t>
            </a:fld>
            <a:endParaRPr lang="es-MX"/>
          </a:p>
        </p:txBody>
      </p:sp>
    </p:spTree>
    <p:extLst>
      <p:ext uri="{BB962C8B-B14F-4D97-AF65-F5344CB8AC3E}">
        <p14:creationId xmlns:p14="http://schemas.microsoft.com/office/powerpoint/2010/main" val="1516415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4FE5F4-9765-4BF6-B560-8B8D4B383FD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D8EBE741-E0C3-4335-8A4D-D21FA465EA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DA0773A6-C3A9-46D0-8739-363CD624C080}"/>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D68B5256-8AE7-4FAE-A61F-C560585447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85EC90EA-A203-4CC4-A9C8-E1D4F2C00C97}"/>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7DB1C425-BD72-4314-89F4-E6A3F6D5E7E4}"/>
              </a:ext>
            </a:extLst>
          </p:cNvPr>
          <p:cNvSpPr>
            <a:spLocks noGrp="1"/>
          </p:cNvSpPr>
          <p:nvPr>
            <p:ph type="dt" sz="half" idx="10"/>
          </p:nvPr>
        </p:nvSpPr>
        <p:spPr/>
        <p:txBody>
          <a:bodyPr/>
          <a:lstStyle/>
          <a:p>
            <a:fld id="{C8EE9470-8500-4DC0-BB09-02FFCFBF187F}" type="datetimeFigureOut">
              <a:rPr lang="es-MX" smtClean="0"/>
              <a:t>18/04/2024</a:t>
            </a:fld>
            <a:endParaRPr lang="es-MX"/>
          </a:p>
        </p:txBody>
      </p:sp>
      <p:sp>
        <p:nvSpPr>
          <p:cNvPr id="8" name="Marcador de pie de página 7">
            <a:extLst>
              <a:ext uri="{FF2B5EF4-FFF2-40B4-BE49-F238E27FC236}">
                <a16:creationId xmlns:a16="http://schemas.microsoft.com/office/drawing/2014/main" id="{A74EE01D-3657-48CE-A6E4-EEFF7465F7FD}"/>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816A0811-4138-4E04-B917-C8DD4300F9A4}"/>
              </a:ext>
            </a:extLst>
          </p:cNvPr>
          <p:cNvSpPr>
            <a:spLocks noGrp="1"/>
          </p:cNvSpPr>
          <p:nvPr>
            <p:ph type="sldNum" sz="quarter" idx="12"/>
          </p:nvPr>
        </p:nvSpPr>
        <p:spPr/>
        <p:txBody>
          <a:bodyPr/>
          <a:lstStyle/>
          <a:p>
            <a:fld id="{5C64ED7C-693A-4BBE-ABEF-199CF28B079E}" type="slidenum">
              <a:rPr lang="es-MX" smtClean="0"/>
              <a:t>‹Nº›</a:t>
            </a:fld>
            <a:endParaRPr lang="es-MX"/>
          </a:p>
        </p:txBody>
      </p:sp>
    </p:spTree>
    <p:extLst>
      <p:ext uri="{BB962C8B-B14F-4D97-AF65-F5344CB8AC3E}">
        <p14:creationId xmlns:p14="http://schemas.microsoft.com/office/powerpoint/2010/main" val="3029358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8F9E93-D9FB-4DB0-94CB-A3F8EB59B35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11A7B0EC-55E5-4392-84ED-9533DA49B6A6}"/>
              </a:ext>
            </a:extLst>
          </p:cNvPr>
          <p:cNvSpPr>
            <a:spLocks noGrp="1"/>
          </p:cNvSpPr>
          <p:nvPr>
            <p:ph type="dt" sz="half" idx="10"/>
          </p:nvPr>
        </p:nvSpPr>
        <p:spPr/>
        <p:txBody>
          <a:bodyPr/>
          <a:lstStyle/>
          <a:p>
            <a:fld id="{C8EE9470-8500-4DC0-BB09-02FFCFBF187F}" type="datetimeFigureOut">
              <a:rPr lang="es-MX" smtClean="0"/>
              <a:t>18/04/2024</a:t>
            </a:fld>
            <a:endParaRPr lang="es-MX"/>
          </a:p>
        </p:txBody>
      </p:sp>
      <p:sp>
        <p:nvSpPr>
          <p:cNvPr id="4" name="Marcador de pie de página 3">
            <a:extLst>
              <a:ext uri="{FF2B5EF4-FFF2-40B4-BE49-F238E27FC236}">
                <a16:creationId xmlns:a16="http://schemas.microsoft.com/office/drawing/2014/main" id="{6A70AC70-7F4A-4016-8BE3-8867D50EEA15}"/>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2FC5612F-A9B8-4D17-820B-28C046CD910A}"/>
              </a:ext>
            </a:extLst>
          </p:cNvPr>
          <p:cNvSpPr>
            <a:spLocks noGrp="1"/>
          </p:cNvSpPr>
          <p:nvPr>
            <p:ph type="sldNum" sz="quarter" idx="12"/>
          </p:nvPr>
        </p:nvSpPr>
        <p:spPr/>
        <p:txBody>
          <a:bodyPr/>
          <a:lstStyle/>
          <a:p>
            <a:fld id="{5C64ED7C-693A-4BBE-ABEF-199CF28B079E}" type="slidenum">
              <a:rPr lang="es-MX" smtClean="0"/>
              <a:t>‹Nº›</a:t>
            </a:fld>
            <a:endParaRPr lang="es-MX"/>
          </a:p>
        </p:txBody>
      </p:sp>
    </p:spTree>
    <p:extLst>
      <p:ext uri="{BB962C8B-B14F-4D97-AF65-F5344CB8AC3E}">
        <p14:creationId xmlns:p14="http://schemas.microsoft.com/office/powerpoint/2010/main" val="3319037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67750CE-C10B-442E-BC3A-B04AA2642ADE}"/>
              </a:ext>
            </a:extLst>
          </p:cNvPr>
          <p:cNvSpPr>
            <a:spLocks noGrp="1"/>
          </p:cNvSpPr>
          <p:nvPr>
            <p:ph type="dt" sz="half" idx="10"/>
          </p:nvPr>
        </p:nvSpPr>
        <p:spPr/>
        <p:txBody>
          <a:bodyPr/>
          <a:lstStyle/>
          <a:p>
            <a:fld id="{C8EE9470-8500-4DC0-BB09-02FFCFBF187F}" type="datetimeFigureOut">
              <a:rPr lang="es-MX" smtClean="0"/>
              <a:t>18/04/2024</a:t>
            </a:fld>
            <a:endParaRPr lang="es-MX"/>
          </a:p>
        </p:txBody>
      </p:sp>
      <p:sp>
        <p:nvSpPr>
          <p:cNvPr id="3" name="Marcador de pie de página 2">
            <a:extLst>
              <a:ext uri="{FF2B5EF4-FFF2-40B4-BE49-F238E27FC236}">
                <a16:creationId xmlns:a16="http://schemas.microsoft.com/office/drawing/2014/main" id="{0C51E348-7657-4381-B26C-38BA94B410FF}"/>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E4235585-B55E-43FA-BE6E-8F6A28C352F0}"/>
              </a:ext>
            </a:extLst>
          </p:cNvPr>
          <p:cNvSpPr>
            <a:spLocks noGrp="1"/>
          </p:cNvSpPr>
          <p:nvPr>
            <p:ph type="sldNum" sz="quarter" idx="12"/>
          </p:nvPr>
        </p:nvSpPr>
        <p:spPr/>
        <p:txBody>
          <a:bodyPr/>
          <a:lstStyle/>
          <a:p>
            <a:fld id="{5C64ED7C-693A-4BBE-ABEF-199CF28B079E}" type="slidenum">
              <a:rPr lang="es-MX" smtClean="0"/>
              <a:t>‹Nº›</a:t>
            </a:fld>
            <a:endParaRPr lang="es-MX"/>
          </a:p>
        </p:txBody>
      </p:sp>
    </p:spTree>
    <p:extLst>
      <p:ext uri="{BB962C8B-B14F-4D97-AF65-F5344CB8AC3E}">
        <p14:creationId xmlns:p14="http://schemas.microsoft.com/office/powerpoint/2010/main" val="853369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CE7941-1002-4FE8-BD07-6F2FEECCCB5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E3ABEF5E-2EAF-4E08-ABAC-8FDCCD835E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049C00AD-F0AC-49C6-9CEF-77F52FDE3C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A3ED2AFA-04E9-456B-837C-1B9F69CDF3FE}"/>
              </a:ext>
            </a:extLst>
          </p:cNvPr>
          <p:cNvSpPr>
            <a:spLocks noGrp="1"/>
          </p:cNvSpPr>
          <p:nvPr>
            <p:ph type="dt" sz="half" idx="10"/>
          </p:nvPr>
        </p:nvSpPr>
        <p:spPr/>
        <p:txBody>
          <a:bodyPr/>
          <a:lstStyle/>
          <a:p>
            <a:fld id="{C8EE9470-8500-4DC0-BB09-02FFCFBF187F}" type="datetimeFigureOut">
              <a:rPr lang="es-MX" smtClean="0"/>
              <a:t>18/04/2024</a:t>
            </a:fld>
            <a:endParaRPr lang="es-MX"/>
          </a:p>
        </p:txBody>
      </p:sp>
      <p:sp>
        <p:nvSpPr>
          <p:cNvPr id="6" name="Marcador de pie de página 5">
            <a:extLst>
              <a:ext uri="{FF2B5EF4-FFF2-40B4-BE49-F238E27FC236}">
                <a16:creationId xmlns:a16="http://schemas.microsoft.com/office/drawing/2014/main" id="{676E9C6E-60FE-4F7D-A8D3-D897520862F4}"/>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6E4735A-FFD6-43DA-AE20-6A44F6E4E803}"/>
              </a:ext>
            </a:extLst>
          </p:cNvPr>
          <p:cNvSpPr>
            <a:spLocks noGrp="1"/>
          </p:cNvSpPr>
          <p:nvPr>
            <p:ph type="sldNum" sz="quarter" idx="12"/>
          </p:nvPr>
        </p:nvSpPr>
        <p:spPr/>
        <p:txBody>
          <a:bodyPr/>
          <a:lstStyle/>
          <a:p>
            <a:fld id="{5C64ED7C-693A-4BBE-ABEF-199CF28B079E}" type="slidenum">
              <a:rPr lang="es-MX" smtClean="0"/>
              <a:t>‹Nº›</a:t>
            </a:fld>
            <a:endParaRPr lang="es-MX"/>
          </a:p>
        </p:txBody>
      </p:sp>
    </p:spTree>
    <p:extLst>
      <p:ext uri="{BB962C8B-B14F-4D97-AF65-F5344CB8AC3E}">
        <p14:creationId xmlns:p14="http://schemas.microsoft.com/office/powerpoint/2010/main" val="3889352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7DA703-7DF6-448F-95BC-46DC4B2209E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05806206-2A78-4CAA-B807-138F04AEAE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2B21645B-A9A0-4744-B19B-158D598FE1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B32EC7AE-4316-4714-8E50-E5AFF2C32C39}"/>
              </a:ext>
            </a:extLst>
          </p:cNvPr>
          <p:cNvSpPr>
            <a:spLocks noGrp="1"/>
          </p:cNvSpPr>
          <p:nvPr>
            <p:ph type="dt" sz="half" idx="10"/>
          </p:nvPr>
        </p:nvSpPr>
        <p:spPr/>
        <p:txBody>
          <a:bodyPr/>
          <a:lstStyle/>
          <a:p>
            <a:fld id="{C8EE9470-8500-4DC0-BB09-02FFCFBF187F}" type="datetimeFigureOut">
              <a:rPr lang="es-MX" smtClean="0"/>
              <a:t>18/04/2024</a:t>
            </a:fld>
            <a:endParaRPr lang="es-MX"/>
          </a:p>
        </p:txBody>
      </p:sp>
      <p:sp>
        <p:nvSpPr>
          <p:cNvPr id="6" name="Marcador de pie de página 5">
            <a:extLst>
              <a:ext uri="{FF2B5EF4-FFF2-40B4-BE49-F238E27FC236}">
                <a16:creationId xmlns:a16="http://schemas.microsoft.com/office/drawing/2014/main" id="{17D5110A-BC55-47CC-A61F-E3D43D4CCA19}"/>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C4C0838-E247-4F3D-8F27-EEDCB82132E8}"/>
              </a:ext>
            </a:extLst>
          </p:cNvPr>
          <p:cNvSpPr>
            <a:spLocks noGrp="1"/>
          </p:cNvSpPr>
          <p:nvPr>
            <p:ph type="sldNum" sz="quarter" idx="12"/>
          </p:nvPr>
        </p:nvSpPr>
        <p:spPr/>
        <p:txBody>
          <a:bodyPr/>
          <a:lstStyle/>
          <a:p>
            <a:fld id="{5C64ED7C-693A-4BBE-ABEF-199CF28B079E}" type="slidenum">
              <a:rPr lang="es-MX" smtClean="0"/>
              <a:t>‹Nº›</a:t>
            </a:fld>
            <a:endParaRPr lang="es-MX"/>
          </a:p>
        </p:txBody>
      </p:sp>
    </p:spTree>
    <p:extLst>
      <p:ext uri="{BB962C8B-B14F-4D97-AF65-F5344CB8AC3E}">
        <p14:creationId xmlns:p14="http://schemas.microsoft.com/office/powerpoint/2010/main" val="813393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67196C5-73FA-4157-9FD2-9324E1F1A0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0F85E443-6FB5-49C5-8C12-8FA9C63870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30326C9-2587-473E-A146-2996C77BF6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EE9470-8500-4DC0-BB09-02FFCFBF187F}" type="datetimeFigureOut">
              <a:rPr lang="es-MX" smtClean="0"/>
              <a:t>18/04/2024</a:t>
            </a:fld>
            <a:endParaRPr lang="es-MX"/>
          </a:p>
        </p:txBody>
      </p:sp>
      <p:sp>
        <p:nvSpPr>
          <p:cNvPr id="5" name="Marcador de pie de página 4">
            <a:extLst>
              <a:ext uri="{FF2B5EF4-FFF2-40B4-BE49-F238E27FC236}">
                <a16:creationId xmlns:a16="http://schemas.microsoft.com/office/drawing/2014/main" id="{0414C6B3-AFC8-4D38-A0BF-0BB64E0532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6640ECC9-9690-4C28-91ED-85FAE82BC0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64ED7C-693A-4BBE-ABEF-199CF28B079E}" type="slidenum">
              <a:rPr lang="es-MX" smtClean="0"/>
              <a:t>‹Nº›</a:t>
            </a:fld>
            <a:endParaRPr lang="es-MX"/>
          </a:p>
        </p:txBody>
      </p:sp>
      <p:pic>
        <p:nvPicPr>
          <p:cNvPr id="8" name="Imagen 7">
            <a:extLst>
              <a:ext uri="{FF2B5EF4-FFF2-40B4-BE49-F238E27FC236}">
                <a16:creationId xmlns:a16="http://schemas.microsoft.com/office/drawing/2014/main" id="{69F9D6C3-7805-407B-AE21-E63CF6E9859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2383" y="0"/>
            <a:ext cx="12147233" cy="6858000"/>
          </a:xfrm>
          <a:prstGeom prst="rect">
            <a:avLst/>
          </a:prstGeom>
        </p:spPr>
      </p:pic>
    </p:spTree>
    <p:extLst>
      <p:ext uri="{BB962C8B-B14F-4D97-AF65-F5344CB8AC3E}">
        <p14:creationId xmlns:p14="http://schemas.microsoft.com/office/powerpoint/2010/main" val="3439553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g"/><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8.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B467B2-ADB3-4390-90F2-6050FFB2FBEB}"/>
              </a:ext>
            </a:extLst>
          </p:cNvPr>
          <p:cNvSpPr>
            <a:spLocks noGrp="1"/>
          </p:cNvSpPr>
          <p:nvPr>
            <p:ph type="title"/>
          </p:nvPr>
        </p:nvSpPr>
        <p:spPr>
          <a:xfrm>
            <a:off x="1011335" y="2155149"/>
            <a:ext cx="10515600" cy="1615617"/>
          </a:xfrm>
        </p:spPr>
        <p:txBody>
          <a:bodyPr>
            <a:normAutofit/>
          </a:bodyPr>
          <a:lstStyle/>
          <a:p>
            <a:pPr algn="ctr"/>
            <a:r>
              <a:rPr lang="es-MX" sz="5400" dirty="0">
                <a:solidFill>
                  <a:srgbClr val="05405D"/>
                </a:solidFill>
              </a:rPr>
              <a:t>PRIMERA SESIÓN ORDINARIA 2024</a:t>
            </a:r>
          </a:p>
        </p:txBody>
      </p:sp>
      <p:sp>
        <p:nvSpPr>
          <p:cNvPr id="3" name="Marcador de texto 2">
            <a:extLst>
              <a:ext uri="{FF2B5EF4-FFF2-40B4-BE49-F238E27FC236}">
                <a16:creationId xmlns:a16="http://schemas.microsoft.com/office/drawing/2014/main" id="{A207D1F7-9C43-4070-B17A-120181C8AD48}"/>
              </a:ext>
            </a:extLst>
          </p:cNvPr>
          <p:cNvSpPr>
            <a:spLocks noGrp="1"/>
          </p:cNvSpPr>
          <p:nvPr>
            <p:ph type="body" idx="1"/>
          </p:nvPr>
        </p:nvSpPr>
        <p:spPr/>
        <p:txBody>
          <a:bodyPr/>
          <a:lstStyle/>
          <a:p>
            <a:pPr algn="ctr"/>
            <a:r>
              <a:rPr lang="es-MX" sz="2800" b="1" dirty="0">
                <a:solidFill>
                  <a:schemeClr val="tx1"/>
                </a:solidFill>
              </a:rPr>
              <a:t>DRA. MERCEDES MACÍAS PARRA</a:t>
            </a:r>
          </a:p>
          <a:p>
            <a:pPr algn="r"/>
            <a:endParaRPr lang="es-MX" dirty="0"/>
          </a:p>
          <a:p>
            <a:pPr algn="r"/>
            <a:r>
              <a:rPr lang="es-MX" sz="1800" dirty="0"/>
              <a:t>18 DE ABRIL DE 2024</a:t>
            </a:r>
          </a:p>
        </p:txBody>
      </p:sp>
      <p:cxnSp>
        <p:nvCxnSpPr>
          <p:cNvPr id="5" name="Conector recto 4">
            <a:extLst>
              <a:ext uri="{FF2B5EF4-FFF2-40B4-BE49-F238E27FC236}">
                <a16:creationId xmlns:a16="http://schemas.microsoft.com/office/drawing/2014/main" id="{03F564D4-7A84-4BF4-AD57-BE1E6659DCEE}"/>
              </a:ext>
            </a:extLst>
          </p:cNvPr>
          <p:cNvCxnSpPr/>
          <p:nvPr/>
        </p:nvCxnSpPr>
        <p:spPr>
          <a:xfrm>
            <a:off x="1978090" y="4180114"/>
            <a:ext cx="8378890" cy="0"/>
          </a:xfrm>
          <a:prstGeom prst="line">
            <a:avLst/>
          </a:prstGeom>
          <a:ln w="76200">
            <a:solidFill>
              <a:srgbClr val="05405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9624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76;g22ce65a12c1_1_10">
            <a:extLst>
              <a:ext uri="{FF2B5EF4-FFF2-40B4-BE49-F238E27FC236}">
                <a16:creationId xmlns:a16="http://schemas.microsoft.com/office/drawing/2014/main" id="{9D747C4B-5C55-4CF5-8AA7-B87733EE759F}"/>
              </a:ext>
            </a:extLst>
          </p:cNvPr>
          <p:cNvSpPr txBox="1"/>
          <p:nvPr/>
        </p:nvSpPr>
        <p:spPr>
          <a:xfrm>
            <a:off x="7219680" y="853592"/>
            <a:ext cx="4908153" cy="707886"/>
          </a:xfrm>
          <a:prstGeom prst="rect">
            <a:avLst/>
          </a:prstGeom>
        </p:spPr>
        <p:txBody>
          <a:bodyPr wrap="square">
            <a:spAutoFit/>
          </a:bodyPr>
          <a:lstStyle>
            <a:defPPr>
              <a:defRPr lang="es-MX"/>
            </a:defPPr>
            <a:lvl1pPr algn="ctr" eaLnBrk="1" fontAlgn="auto" hangingPunct="1">
              <a:spcBef>
                <a:spcPts val="0"/>
              </a:spcBef>
              <a:spcAft>
                <a:spcPts val="0"/>
              </a:spcAft>
              <a:defRPr sz="2000" b="1">
                <a:solidFill>
                  <a:srgbClr val="1F3864"/>
                </a:solidFill>
                <a:latin typeface="Montserrat"/>
              </a:defRPr>
            </a:lvl1pPr>
          </a:lstStyle>
          <a:p>
            <a:pPr eaLnBrk="0" fontAlgn="base" hangingPunct="0"/>
            <a:r>
              <a:rPr lang="es-MX" dirty="0">
                <a:solidFill>
                  <a:srgbClr val="05405D"/>
                </a:solidFill>
                <a:latin typeface="Montserrat" panose="00000500000000000000" pitchFamily="2" charset="0"/>
                <a:cs typeface="Arial" panose="020B0604020202020204" pitchFamily="34" charset="0"/>
                <a:sym typeface="Montserrat"/>
              </a:rPr>
              <a:t>Participación en los </a:t>
            </a:r>
          </a:p>
          <a:p>
            <a:pPr eaLnBrk="0" fontAlgn="base" hangingPunct="0"/>
            <a:r>
              <a:rPr lang="es-MX" dirty="0">
                <a:solidFill>
                  <a:srgbClr val="05405D"/>
                </a:solidFill>
                <a:latin typeface="Montserrat" panose="00000500000000000000" pitchFamily="2" charset="0"/>
                <a:cs typeface="Arial" panose="020B0604020202020204" pitchFamily="34" charset="0"/>
                <a:sym typeface="Montserrat"/>
              </a:rPr>
              <a:t>Seminarios AMSA</a:t>
            </a:r>
            <a:endParaRPr dirty="0">
              <a:solidFill>
                <a:srgbClr val="05405D"/>
              </a:solidFill>
              <a:latin typeface="Montserrat" panose="00000500000000000000" pitchFamily="2" charset="0"/>
              <a:cs typeface="Arial" panose="020B0604020202020204" pitchFamily="34" charset="0"/>
              <a:sym typeface="Montserrat"/>
            </a:endParaRPr>
          </a:p>
        </p:txBody>
      </p:sp>
      <p:sp>
        <p:nvSpPr>
          <p:cNvPr id="11" name="Google Shape;276;g22ce65a12c1_1_10">
            <a:extLst>
              <a:ext uri="{FF2B5EF4-FFF2-40B4-BE49-F238E27FC236}">
                <a16:creationId xmlns:a16="http://schemas.microsoft.com/office/drawing/2014/main" id="{5D106405-85FE-4BC9-BFE2-520D824D67A2}"/>
              </a:ext>
            </a:extLst>
          </p:cNvPr>
          <p:cNvSpPr txBox="1"/>
          <p:nvPr/>
        </p:nvSpPr>
        <p:spPr>
          <a:xfrm>
            <a:off x="-761167" y="1007480"/>
            <a:ext cx="9352060" cy="400110"/>
          </a:xfrm>
          <a:prstGeom prst="rect">
            <a:avLst/>
          </a:prstGeom>
        </p:spPr>
        <p:txBody>
          <a:bodyPr wrap="square">
            <a:spAutoFit/>
          </a:bodyPr>
          <a:lstStyle>
            <a:defPPr>
              <a:defRPr lang="es-MX"/>
            </a:defPPr>
            <a:lvl1pPr algn="ctr" eaLnBrk="1" fontAlgn="auto" hangingPunct="1">
              <a:spcBef>
                <a:spcPts val="0"/>
              </a:spcBef>
              <a:spcAft>
                <a:spcPts val="0"/>
              </a:spcAft>
              <a:defRPr sz="2000" b="1">
                <a:solidFill>
                  <a:srgbClr val="1F3864"/>
                </a:solidFill>
                <a:latin typeface="Montserrat"/>
              </a:defRPr>
            </a:lvl1pPr>
          </a:lstStyle>
          <a:p>
            <a:pPr eaLnBrk="0" fontAlgn="base" hangingPunct="0"/>
            <a:r>
              <a:rPr lang="es-MX" dirty="0">
                <a:solidFill>
                  <a:srgbClr val="05405D"/>
                </a:solidFill>
                <a:latin typeface="Montserrat" panose="00000500000000000000" pitchFamily="2" charset="0"/>
                <a:cs typeface="Arial" panose="020B0604020202020204" pitchFamily="34" charset="0"/>
                <a:sym typeface="Montserrat"/>
              </a:rPr>
              <a:t>Entidades con Vinculación Académica</a:t>
            </a:r>
            <a:endParaRPr dirty="0">
              <a:solidFill>
                <a:srgbClr val="05405D"/>
              </a:solidFill>
              <a:highlight>
                <a:srgbClr val="FFFF00"/>
              </a:highlight>
              <a:latin typeface="Montserrat" panose="00000500000000000000" pitchFamily="2" charset="0"/>
              <a:cs typeface="Arial" panose="020B0604020202020204" pitchFamily="34" charset="0"/>
              <a:sym typeface="Montserrat"/>
            </a:endParaRPr>
          </a:p>
        </p:txBody>
      </p:sp>
      <p:sp>
        <p:nvSpPr>
          <p:cNvPr id="12" name="Rectángulo: esquinas redondeadas 11">
            <a:extLst>
              <a:ext uri="{FF2B5EF4-FFF2-40B4-BE49-F238E27FC236}">
                <a16:creationId xmlns:a16="http://schemas.microsoft.com/office/drawing/2014/main" id="{F3BEAFE9-04D0-422D-85B9-30680305DC67}"/>
              </a:ext>
            </a:extLst>
          </p:cNvPr>
          <p:cNvSpPr/>
          <p:nvPr/>
        </p:nvSpPr>
        <p:spPr>
          <a:xfrm>
            <a:off x="8797615" y="269536"/>
            <a:ext cx="3182892" cy="458252"/>
          </a:xfrm>
          <a:prstGeom prst="roundRect">
            <a:avLst/>
          </a:prstGeom>
          <a:solidFill>
            <a:srgbClr val="05405D"/>
          </a:solidFill>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Medium" panose="00000600000000000000" pitchFamily="2" charset="0"/>
              </a:rPr>
              <a:t>ENSEÑANZA</a:t>
            </a:r>
          </a:p>
        </p:txBody>
      </p:sp>
      <p:graphicFrame>
        <p:nvGraphicFramePr>
          <p:cNvPr id="4" name="Tabla 3">
            <a:extLst>
              <a:ext uri="{FF2B5EF4-FFF2-40B4-BE49-F238E27FC236}">
                <a16:creationId xmlns:a16="http://schemas.microsoft.com/office/drawing/2014/main" id="{64332BCA-2576-4CD7-B034-47CA2343A9D9}"/>
              </a:ext>
            </a:extLst>
          </p:cNvPr>
          <p:cNvGraphicFramePr>
            <a:graphicFrameLocks noGrp="1"/>
          </p:cNvGraphicFramePr>
          <p:nvPr>
            <p:extLst>
              <p:ext uri="{D42A27DB-BD31-4B8C-83A1-F6EECF244321}">
                <p14:modId xmlns:p14="http://schemas.microsoft.com/office/powerpoint/2010/main" val="1208710887"/>
              </p:ext>
            </p:extLst>
          </p:nvPr>
        </p:nvGraphicFramePr>
        <p:xfrm>
          <a:off x="7441865" y="1687282"/>
          <a:ext cx="4521199" cy="4055424"/>
        </p:xfrm>
        <a:graphic>
          <a:graphicData uri="http://schemas.openxmlformats.org/drawingml/2006/table">
            <a:tbl>
              <a:tblPr>
                <a:tableStyleId>{22838BEF-8BB2-4498-84A7-C5851F593DF1}</a:tableStyleId>
              </a:tblPr>
              <a:tblGrid>
                <a:gridCol w="3045860">
                  <a:extLst>
                    <a:ext uri="{9D8B030D-6E8A-4147-A177-3AD203B41FA5}">
                      <a16:colId xmlns:a16="http://schemas.microsoft.com/office/drawing/2014/main" val="3300169426"/>
                    </a:ext>
                  </a:extLst>
                </a:gridCol>
                <a:gridCol w="1475339">
                  <a:extLst>
                    <a:ext uri="{9D8B030D-6E8A-4147-A177-3AD203B41FA5}">
                      <a16:colId xmlns:a16="http://schemas.microsoft.com/office/drawing/2014/main" val="977455813"/>
                    </a:ext>
                  </a:extLst>
                </a:gridCol>
              </a:tblGrid>
              <a:tr h="367206">
                <a:tc>
                  <a:txBody>
                    <a:bodyPr/>
                    <a:lstStyle/>
                    <a:p>
                      <a:pPr algn="ctr" fontAlgn="b"/>
                      <a:r>
                        <a:rPr lang="es-MX" sz="1200" b="1" u="none" strike="noStrike" dirty="0">
                          <a:solidFill>
                            <a:schemeClr val="bg1"/>
                          </a:solidFill>
                          <a:effectLst/>
                        </a:rPr>
                        <a:t>*OMI-MEX </a:t>
                      </a:r>
                      <a:r>
                        <a:rPr lang="es-MX" sz="1200" b="1" u="none" strike="noStrike" dirty="0" err="1">
                          <a:solidFill>
                            <a:schemeClr val="bg1"/>
                          </a:solidFill>
                          <a:effectLst/>
                        </a:rPr>
                        <a:t>Seminar</a:t>
                      </a:r>
                      <a:endParaRPr lang="es-MX" sz="1200" b="1" i="0" u="none" strike="noStrike" dirty="0">
                        <a:solidFill>
                          <a:schemeClr val="bg1"/>
                        </a:solidFill>
                        <a:effectLst/>
                        <a:latin typeface="Montserrat" panose="00000500000000000000"/>
                      </a:endParaRPr>
                    </a:p>
                  </a:txBody>
                  <a:tcPr marL="9525" marR="9525" marT="9525" marB="0" anchor="ctr">
                    <a:solidFill>
                      <a:srgbClr val="05405D"/>
                    </a:solidFill>
                  </a:tcPr>
                </a:tc>
                <a:tc>
                  <a:txBody>
                    <a:bodyPr/>
                    <a:lstStyle/>
                    <a:p>
                      <a:pPr algn="ctr" fontAlgn="b"/>
                      <a:r>
                        <a:rPr lang="es-MX" sz="1200" b="1" u="none" strike="noStrike" dirty="0">
                          <a:solidFill>
                            <a:schemeClr val="bg1"/>
                          </a:solidFill>
                          <a:effectLst/>
                        </a:rPr>
                        <a:t>Residentes Asistentes</a:t>
                      </a:r>
                      <a:endParaRPr lang="es-MX" sz="1200" b="1" i="0" u="none" strike="noStrike" dirty="0">
                        <a:solidFill>
                          <a:schemeClr val="bg1"/>
                        </a:solidFill>
                        <a:effectLst/>
                        <a:latin typeface="Montserrat" panose="00000500000000000000"/>
                      </a:endParaRPr>
                    </a:p>
                  </a:txBody>
                  <a:tcPr marL="9525" marR="9525" marT="9525" marB="0" anchor="ctr">
                    <a:solidFill>
                      <a:srgbClr val="05405D"/>
                    </a:solidFill>
                  </a:tcPr>
                </a:tc>
                <a:extLst>
                  <a:ext uri="{0D108BD9-81ED-4DB2-BD59-A6C34878D82A}">
                    <a16:rowId xmlns:a16="http://schemas.microsoft.com/office/drawing/2014/main" val="1940285097"/>
                  </a:ext>
                </a:extLst>
              </a:tr>
              <a:tr h="367206">
                <a:tc>
                  <a:txBody>
                    <a:bodyPr/>
                    <a:lstStyle/>
                    <a:p>
                      <a:pPr algn="ctr" fontAlgn="b"/>
                      <a:r>
                        <a:rPr lang="es-MX" sz="1200" b="1" u="none" strike="noStrike" dirty="0">
                          <a:effectLst/>
                        </a:rPr>
                        <a:t>Anestesia y Cuidados Críticos Pediátricos</a:t>
                      </a:r>
                      <a:endParaRPr lang="es-MX" sz="1200" b="1" i="0" u="none" strike="noStrike" dirty="0">
                        <a:solidFill>
                          <a:srgbClr val="000000"/>
                        </a:solidFill>
                        <a:effectLst/>
                        <a:latin typeface="Montserrat" panose="00000500000000000000"/>
                      </a:endParaRPr>
                    </a:p>
                  </a:txBody>
                  <a:tcPr marL="9525" marR="9525" marT="9525" marB="0" anchor="ctr">
                    <a:noFill/>
                  </a:tcPr>
                </a:tc>
                <a:tc>
                  <a:txBody>
                    <a:bodyPr/>
                    <a:lstStyle/>
                    <a:p>
                      <a:pPr algn="ctr" fontAlgn="b"/>
                      <a:r>
                        <a:rPr lang="es-MX" sz="1200" b="1" u="none" strike="noStrike">
                          <a:effectLst/>
                        </a:rPr>
                        <a:t>7</a:t>
                      </a:r>
                      <a:endParaRPr lang="es-MX" sz="1200" b="1" i="0" u="none" strike="noStrike">
                        <a:solidFill>
                          <a:srgbClr val="000000"/>
                        </a:solidFill>
                        <a:effectLst/>
                        <a:latin typeface="Montserrat" panose="00000500000000000000"/>
                      </a:endParaRPr>
                    </a:p>
                  </a:txBody>
                  <a:tcPr marL="9525" marR="9525" marT="9525" marB="0" anchor="ctr">
                    <a:noFill/>
                  </a:tcPr>
                </a:tc>
                <a:extLst>
                  <a:ext uri="{0D108BD9-81ED-4DB2-BD59-A6C34878D82A}">
                    <a16:rowId xmlns:a16="http://schemas.microsoft.com/office/drawing/2014/main" val="958182955"/>
                  </a:ext>
                </a:extLst>
              </a:tr>
              <a:tr h="367206">
                <a:tc>
                  <a:txBody>
                    <a:bodyPr/>
                    <a:lstStyle/>
                    <a:p>
                      <a:pPr algn="ctr" fontAlgn="b"/>
                      <a:r>
                        <a:rPr lang="es-MX" sz="1200" b="1" u="none" strike="noStrike" dirty="0">
                          <a:effectLst/>
                        </a:rPr>
                        <a:t>Emergencias Pediátricas</a:t>
                      </a:r>
                      <a:endParaRPr lang="es-MX" sz="1200" b="1" i="0" u="none" strike="noStrike" dirty="0">
                        <a:solidFill>
                          <a:srgbClr val="000000"/>
                        </a:solidFill>
                        <a:effectLst/>
                        <a:latin typeface="Montserrat" panose="00000500000000000000"/>
                      </a:endParaRPr>
                    </a:p>
                  </a:txBody>
                  <a:tcPr marL="9525" marR="9525" marT="9525" marB="0" anchor="ctr">
                    <a:noFill/>
                  </a:tcPr>
                </a:tc>
                <a:tc>
                  <a:txBody>
                    <a:bodyPr/>
                    <a:lstStyle/>
                    <a:p>
                      <a:pPr algn="ctr" fontAlgn="b"/>
                      <a:r>
                        <a:rPr lang="es-MX" sz="1200" b="1" u="none" strike="noStrike">
                          <a:effectLst/>
                        </a:rPr>
                        <a:t>11</a:t>
                      </a:r>
                      <a:endParaRPr lang="es-MX" sz="1200" b="1" i="0" u="none" strike="noStrike">
                        <a:solidFill>
                          <a:srgbClr val="000000"/>
                        </a:solidFill>
                        <a:effectLst/>
                        <a:latin typeface="Montserrat" panose="00000500000000000000"/>
                      </a:endParaRPr>
                    </a:p>
                  </a:txBody>
                  <a:tcPr marL="9525" marR="9525" marT="9525" marB="0" anchor="ctr">
                    <a:noFill/>
                  </a:tcPr>
                </a:tc>
                <a:extLst>
                  <a:ext uri="{0D108BD9-81ED-4DB2-BD59-A6C34878D82A}">
                    <a16:rowId xmlns:a16="http://schemas.microsoft.com/office/drawing/2014/main" val="270841807"/>
                  </a:ext>
                </a:extLst>
              </a:tr>
              <a:tr h="367206">
                <a:tc>
                  <a:txBody>
                    <a:bodyPr/>
                    <a:lstStyle/>
                    <a:p>
                      <a:pPr algn="ctr" fontAlgn="b"/>
                      <a:r>
                        <a:rPr lang="es-MX" sz="1200" b="1" u="none" strike="noStrike" dirty="0">
                          <a:effectLst/>
                        </a:rPr>
                        <a:t>Informática Médica</a:t>
                      </a:r>
                      <a:endParaRPr lang="es-MX" sz="1200" b="1" i="0" u="none" strike="noStrike" dirty="0">
                        <a:solidFill>
                          <a:srgbClr val="000000"/>
                        </a:solidFill>
                        <a:effectLst/>
                        <a:latin typeface="Montserrat" panose="00000500000000000000"/>
                      </a:endParaRPr>
                    </a:p>
                  </a:txBody>
                  <a:tcPr marL="9525" marR="9525" marT="9525" marB="0" anchor="ctr">
                    <a:noFill/>
                  </a:tcPr>
                </a:tc>
                <a:tc>
                  <a:txBody>
                    <a:bodyPr/>
                    <a:lstStyle/>
                    <a:p>
                      <a:pPr algn="ctr" fontAlgn="b"/>
                      <a:r>
                        <a:rPr lang="es-MX" sz="1200" b="1" u="none" strike="noStrike" dirty="0">
                          <a:effectLst/>
                        </a:rPr>
                        <a:t>3</a:t>
                      </a:r>
                      <a:endParaRPr lang="es-MX" sz="1200" b="1" i="0" u="none" strike="noStrike" dirty="0">
                        <a:solidFill>
                          <a:srgbClr val="000000"/>
                        </a:solidFill>
                        <a:effectLst/>
                        <a:latin typeface="Montserrat" panose="00000500000000000000"/>
                      </a:endParaRPr>
                    </a:p>
                  </a:txBody>
                  <a:tcPr marL="9525" marR="9525" marT="9525" marB="0" anchor="ctr">
                    <a:noFill/>
                  </a:tcPr>
                </a:tc>
                <a:extLst>
                  <a:ext uri="{0D108BD9-81ED-4DB2-BD59-A6C34878D82A}">
                    <a16:rowId xmlns:a16="http://schemas.microsoft.com/office/drawing/2014/main" val="2499682685"/>
                  </a:ext>
                </a:extLst>
              </a:tr>
              <a:tr h="367206">
                <a:tc>
                  <a:txBody>
                    <a:bodyPr/>
                    <a:lstStyle/>
                    <a:p>
                      <a:pPr algn="ctr" fontAlgn="b"/>
                      <a:r>
                        <a:rPr lang="es-MX" sz="1200" b="1" u="none" strike="noStrike" dirty="0">
                          <a:effectLst/>
                        </a:rPr>
                        <a:t>Gastroenterología Pediátrica</a:t>
                      </a:r>
                      <a:endParaRPr lang="es-MX" sz="1200" b="1" i="0" u="none" strike="noStrike" dirty="0">
                        <a:solidFill>
                          <a:srgbClr val="000000"/>
                        </a:solidFill>
                        <a:effectLst/>
                        <a:latin typeface="Montserrat" panose="00000500000000000000"/>
                      </a:endParaRPr>
                    </a:p>
                  </a:txBody>
                  <a:tcPr marL="9525" marR="9525" marT="9525" marB="0" anchor="ctr">
                    <a:noFill/>
                  </a:tcPr>
                </a:tc>
                <a:tc>
                  <a:txBody>
                    <a:bodyPr/>
                    <a:lstStyle/>
                    <a:p>
                      <a:pPr algn="ctr" fontAlgn="b"/>
                      <a:r>
                        <a:rPr lang="es-MX" sz="1200" b="1" u="none" strike="noStrike" dirty="0">
                          <a:effectLst/>
                        </a:rPr>
                        <a:t>8</a:t>
                      </a:r>
                      <a:endParaRPr lang="es-MX" sz="1200" b="1" i="0" u="none" strike="noStrike" dirty="0">
                        <a:solidFill>
                          <a:srgbClr val="000000"/>
                        </a:solidFill>
                        <a:effectLst/>
                        <a:latin typeface="Montserrat" panose="00000500000000000000"/>
                      </a:endParaRPr>
                    </a:p>
                  </a:txBody>
                  <a:tcPr marL="9525" marR="9525" marT="9525" marB="0" anchor="ctr">
                    <a:noFill/>
                  </a:tcPr>
                </a:tc>
                <a:extLst>
                  <a:ext uri="{0D108BD9-81ED-4DB2-BD59-A6C34878D82A}">
                    <a16:rowId xmlns:a16="http://schemas.microsoft.com/office/drawing/2014/main" val="3631639731"/>
                  </a:ext>
                </a:extLst>
              </a:tr>
              <a:tr h="367206">
                <a:tc>
                  <a:txBody>
                    <a:bodyPr/>
                    <a:lstStyle/>
                    <a:p>
                      <a:pPr algn="ctr" fontAlgn="b"/>
                      <a:r>
                        <a:rPr lang="es-MX" sz="1200" b="1" i="1" u="none" strike="noStrike" dirty="0">
                          <a:effectLst/>
                        </a:rPr>
                        <a:t>Global </a:t>
                      </a:r>
                      <a:r>
                        <a:rPr lang="es-MX" sz="1200" b="1" i="1" u="none" strike="noStrike" dirty="0" err="1">
                          <a:effectLst/>
                        </a:rPr>
                        <a:t>Health</a:t>
                      </a:r>
                      <a:endParaRPr lang="es-MX" sz="1200" b="1" i="1" u="none" strike="noStrike" dirty="0">
                        <a:solidFill>
                          <a:srgbClr val="000000"/>
                        </a:solidFill>
                        <a:effectLst/>
                        <a:latin typeface="Montserrat" panose="00000500000000000000"/>
                      </a:endParaRPr>
                    </a:p>
                  </a:txBody>
                  <a:tcPr marL="9525" marR="9525" marT="9525" marB="0" anchor="ctr">
                    <a:noFill/>
                  </a:tcPr>
                </a:tc>
                <a:tc>
                  <a:txBody>
                    <a:bodyPr/>
                    <a:lstStyle/>
                    <a:p>
                      <a:pPr algn="ctr" fontAlgn="b"/>
                      <a:r>
                        <a:rPr lang="es-MX" sz="1200" b="1" u="none" strike="noStrike" dirty="0">
                          <a:effectLst/>
                        </a:rPr>
                        <a:t>1</a:t>
                      </a:r>
                      <a:endParaRPr lang="es-MX" sz="1200" b="1" i="0" u="none" strike="noStrike" dirty="0">
                        <a:solidFill>
                          <a:srgbClr val="000000"/>
                        </a:solidFill>
                        <a:effectLst/>
                        <a:latin typeface="Montserrat" panose="00000500000000000000"/>
                      </a:endParaRPr>
                    </a:p>
                  </a:txBody>
                  <a:tcPr marL="9525" marR="9525" marT="9525" marB="0" anchor="ctr">
                    <a:noFill/>
                  </a:tcPr>
                </a:tc>
                <a:extLst>
                  <a:ext uri="{0D108BD9-81ED-4DB2-BD59-A6C34878D82A}">
                    <a16:rowId xmlns:a16="http://schemas.microsoft.com/office/drawing/2014/main" val="3144950608"/>
                  </a:ext>
                </a:extLst>
              </a:tr>
              <a:tr h="367206">
                <a:tc>
                  <a:txBody>
                    <a:bodyPr/>
                    <a:lstStyle/>
                    <a:p>
                      <a:pPr algn="ctr" fontAlgn="b"/>
                      <a:r>
                        <a:rPr lang="es-MX" sz="1200" b="1" u="none" strike="noStrike" dirty="0">
                          <a:effectLst/>
                        </a:rPr>
                        <a:t>Oncología: Leucemias/Linfomas</a:t>
                      </a:r>
                      <a:endParaRPr lang="es-MX" sz="1200" b="1" i="0" u="none" strike="noStrike" dirty="0">
                        <a:solidFill>
                          <a:srgbClr val="000000"/>
                        </a:solidFill>
                        <a:effectLst/>
                        <a:latin typeface="Montserrat" panose="00000500000000000000"/>
                      </a:endParaRPr>
                    </a:p>
                  </a:txBody>
                  <a:tcPr marL="9525" marR="9525" marT="9525" marB="0" anchor="ctr">
                    <a:noFill/>
                  </a:tcPr>
                </a:tc>
                <a:tc>
                  <a:txBody>
                    <a:bodyPr/>
                    <a:lstStyle/>
                    <a:p>
                      <a:pPr algn="ctr" fontAlgn="b"/>
                      <a:r>
                        <a:rPr lang="es-MX" sz="1200" b="1" u="none" strike="noStrike" dirty="0">
                          <a:effectLst/>
                        </a:rPr>
                        <a:t>4</a:t>
                      </a:r>
                      <a:endParaRPr lang="es-MX" sz="1200" b="1" i="0" u="none" strike="noStrike" dirty="0">
                        <a:solidFill>
                          <a:srgbClr val="000000"/>
                        </a:solidFill>
                        <a:effectLst/>
                        <a:latin typeface="Montserrat" panose="00000500000000000000"/>
                      </a:endParaRPr>
                    </a:p>
                  </a:txBody>
                  <a:tcPr marL="9525" marR="9525" marT="9525" marB="0" anchor="ctr">
                    <a:noFill/>
                  </a:tcPr>
                </a:tc>
                <a:extLst>
                  <a:ext uri="{0D108BD9-81ED-4DB2-BD59-A6C34878D82A}">
                    <a16:rowId xmlns:a16="http://schemas.microsoft.com/office/drawing/2014/main" val="3941978579"/>
                  </a:ext>
                </a:extLst>
              </a:tr>
              <a:tr h="367206">
                <a:tc>
                  <a:txBody>
                    <a:bodyPr/>
                    <a:lstStyle/>
                    <a:p>
                      <a:pPr algn="ctr" fontAlgn="b"/>
                      <a:r>
                        <a:rPr lang="es-MX" sz="1200" b="1" u="none" strike="noStrike" dirty="0">
                          <a:effectLst/>
                        </a:rPr>
                        <a:t>Medicina Familiar</a:t>
                      </a:r>
                      <a:endParaRPr lang="es-MX" sz="1200" b="1" i="0" u="none" strike="noStrike" dirty="0">
                        <a:solidFill>
                          <a:srgbClr val="000000"/>
                        </a:solidFill>
                        <a:effectLst/>
                        <a:latin typeface="Montserrat" panose="00000500000000000000"/>
                      </a:endParaRPr>
                    </a:p>
                  </a:txBody>
                  <a:tcPr marL="9525" marR="9525" marT="9525" marB="0" anchor="ctr">
                    <a:noFill/>
                  </a:tcPr>
                </a:tc>
                <a:tc>
                  <a:txBody>
                    <a:bodyPr/>
                    <a:lstStyle/>
                    <a:p>
                      <a:pPr algn="ctr" fontAlgn="b"/>
                      <a:r>
                        <a:rPr lang="es-MX" sz="1200" b="1" u="none" strike="noStrike" dirty="0">
                          <a:effectLst/>
                        </a:rPr>
                        <a:t>4</a:t>
                      </a:r>
                      <a:endParaRPr lang="es-MX" sz="1200" b="1" i="0" u="none" strike="noStrike" dirty="0">
                        <a:solidFill>
                          <a:srgbClr val="000000"/>
                        </a:solidFill>
                        <a:effectLst/>
                        <a:latin typeface="Montserrat" panose="00000500000000000000"/>
                      </a:endParaRPr>
                    </a:p>
                  </a:txBody>
                  <a:tcPr marL="9525" marR="9525" marT="9525" marB="0" anchor="ctr">
                    <a:noFill/>
                  </a:tcPr>
                </a:tc>
                <a:extLst>
                  <a:ext uri="{0D108BD9-81ED-4DB2-BD59-A6C34878D82A}">
                    <a16:rowId xmlns:a16="http://schemas.microsoft.com/office/drawing/2014/main" val="2282740774"/>
                  </a:ext>
                </a:extLst>
              </a:tr>
              <a:tr h="367206">
                <a:tc>
                  <a:txBody>
                    <a:bodyPr/>
                    <a:lstStyle/>
                    <a:p>
                      <a:pPr algn="ctr" fontAlgn="b"/>
                      <a:r>
                        <a:rPr lang="es-MX" sz="1200" b="1" u="none" strike="noStrike" dirty="0">
                          <a:effectLst/>
                        </a:rPr>
                        <a:t>Neurología</a:t>
                      </a:r>
                      <a:endParaRPr lang="es-MX" sz="1200" b="1" i="0" u="none" strike="noStrike" dirty="0">
                        <a:solidFill>
                          <a:srgbClr val="000000"/>
                        </a:solidFill>
                        <a:effectLst/>
                        <a:latin typeface="Montserrat" panose="00000500000000000000"/>
                      </a:endParaRPr>
                    </a:p>
                  </a:txBody>
                  <a:tcPr marL="9525" marR="9525" marT="9525" marB="0" anchor="ctr">
                    <a:noFill/>
                  </a:tcPr>
                </a:tc>
                <a:tc>
                  <a:txBody>
                    <a:bodyPr/>
                    <a:lstStyle/>
                    <a:p>
                      <a:pPr algn="ctr" fontAlgn="b"/>
                      <a:r>
                        <a:rPr lang="es-MX" sz="1200" b="1" u="none" strike="noStrike" dirty="0">
                          <a:effectLst/>
                        </a:rPr>
                        <a:t>4</a:t>
                      </a:r>
                      <a:endParaRPr lang="es-MX" sz="1200" b="1" i="0" u="none" strike="noStrike" dirty="0">
                        <a:solidFill>
                          <a:srgbClr val="000000"/>
                        </a:solidFill>
                        <a:effectLst/>
                        <a:latin typeface="Montserrat" panose="00000500000000000000"/>
                      </a:endParaRPr>
                    </a:p>
                  </a:txBody>
                  <a:tcPr marL="9525" marR="9525" marT="9525" marB="0" anchor="ctr">
                    <a:noFill/>
                  </a:tcPr>
                </a:tc>
                <a:extLst>
                  <a:ext uri="{0D108BD9-81ED-4DB2-BD59-A6C34878D82A}">
                    <a16:rowId xmlns:a16="http://schemas.microsoft.com/office/drawing/2014/main" val="847283646"/>
                  </a:ext>
                </a:extLst>
              </a:tr>
              <a:tr h="367206">
                <a:tc>
                  <a:txBody>
                    <a:bodyPr/>
                    <a:lstStyle/>
                    <a:p>
                      <a:pPr algn="ctr" fontAlgn="b"/>
                      <a:r>
                        <a:rPr lang="es-MX" sz="1200" b="1" u="none" strike="noStrike" dirty="0">
                          <a:effectLst/>
                        </a:rPr>
                        <a:t>Salud Materna e </a:t>
                      </a:r>
                      <a:r>
                        <a:rPr lang="es-MX" sz="1200" b="1" u="none" strike="noStrike" dirty="0" err="1">
                          <a:effectLst/>
                        </a:rPr>
                        <a:t>Infantíl</a:t>
                      </a:r>
                      <a:endParaRPr lang="es-MX" sz="1200" b="1" i="0" u="none" strike="noStrike" dirty="0">
                        <a:solidFill>
                          <a:srgbClr val="000000"/>
                        </a:solidFill>
                        <a:effectLst/>
                        <a:latin typeface="Montserrat" panose="00000500000000000000"/>
                      </a:endParaRPr>
                    </a:p>
                  </a:txBody>
                  <a:tcPr marL="9525" marR="9525" marT="9525" marB="0" anchor="ctr">
                    <a:noFill/>
                  </a:tcPr>
                </a:tc>
                <a:tc>
                  <a:txBody>
                    <a:bodyPr/>
                    <a:lstStyle/>
                    <a:p>
                      <a:pPr algn="ctr" fontAlgn="b"/>
                      <a:r>
                        <a:rPr lang="es-MX" sz="1200" b="1" u="none" strike="noStrike" dirty="0">
                          <a:effectLst/>
                        </a:rPr>
                        <a:t>1</a:t>
                      </a:r>
                      <a:endParaRPr lang="es-MX" sz="1200" b="1" i="0" u="none" strike="noStrike" dirty="0">
                        <a:solidFill>
                          <a:srgbClr val="000000"/>
                        </a:solidFill>
                        <a:effectLst/>
                        <a:latin typeface="Montserrat" panose="00000500000000000000"/>
                      </a:endParaRPr>
                    </a:p>
                  </a:txBody>
                  <a:tcPr marL="9525" marR="9525" marT="9525" marB="0" anchor="ctr">
                    <a:noFill/>
                  </a:tcPr>
                </a:tc>
                <a:extLst>
                  <a:ext uri="{0D108BD9-81ED-4DB2-BD59-A6C34878D82A}">
                    <a16:rowId xmlns:a16="http://schemas.microsoft.com/office/drawing/2014/main" val="337638504"/>
                  </a:ext>
                </a:extLst>
              </a:tr>
              <a:tr h="367206">
                <a:tc>
                  <a:txBody>
                    <a:bodyPr/>
                    <a:lstStyle/>
                    <a:p>
                      <a:pPr algn="ctr" fontAlgn="b"/>
                      <a:r>
                        <a:rPr lang="es-MX" sz="1200" b="1" u="none" strike="noStrike" dirty="0">
                          <a:solidFill>
                            <a:schemeClr val="bg1"/>
                          </a:solidFill>
                          <a:effectLst/>
                        </a:rPr>
                        <a:t>Total</a:t>
                      </a:r>
                      <a:endParaRPr lang="es-MX" sz="1200" b="1" i="0" u="none" strike="noStrike" dirty="0">
                        <a:solidFill>
                          <a:schemeClr val="bg1"/>
                        </a:solidFill>
                        <a:effectLst/>
                        <a:latin typeface="Montserrat" panose="00000500000000000000"/>
                      </a:endParaRPr>
                    </a:p>
                  </a:txBody>
                  <a:tcPr marL="9525" marR="9525" marT="9525" marB="0" anchor="ctr">
                    <a:solidFill>
                      <a:srgbClr val="05405D"/>
                    </a:solidFill>
                  </a:tcPr>
                </a:tc>
                <a:tc>
                  <a:txBody>
                    <a:bodyPr/>
                    <a:lstStyle/>
                    <a:p>
                      <a:pPr algn="ctr" fontAlgn="b"/>
                      <a:r>
                        <a:rPr lang="es-MX" sz="1200" b="1" u="none" strike="noStrike" dirty="0">
                          <a:solidFill>
                            <a:schemeClr val="bg1"/>
                          </a:solidFill>
                          <a:effectLst/>
                        </a:rPr>
                        <a:t>43</a:t>
                      </a:r>
                      <a:endParaRPr lang="es-MX" sz="1200" b="1" i="0" u="none" strike="noStrike" dirty="0">
                        <a:solidFill>
                          <a:schemeClr val="bg1"/>
                        </a:solidFill>
                        <a:effectLst/>
                        <a:latin typeface="Montserrat" panose="00000500000000000000"/>
                      </a:endParaRPr>
                    </a:p>
                  </a:txBody>
                  <a:tcPr marL="9525" marR="9525" marT="9525" marB="0" anchor="ctr">
                    <a:solidFill>
                      <a:srgbClr val="05405D"/>
                    </a:solidFill>
                  </a:tcPr>
                </a:tc>
                <a:extLst>
                  <a:ext uri="{0D108BD9-81ED-4DB2-BD59-A6C34878D82A}">
                    <a16:rowId xmlns:a16="http://schemas.microsoft.com/office/drawing/2014/main" val="3986572669"/>
                  </a:ext>
                </a:extLst>
              </a:tr>
            </a:tbl>
          </a:graphicData>
        </a:graphic>
      </p:graphicFrame>
      <p:sp>
        <p:nvSpPr>
          <p:cNvPr id="5" name="CuadroTexto 4">
            <a:extLst>
              <a:ext uri="{FF2B5EF4-FFF2-40B4-BE49-F238E27FC236}">
                <a16:creationId xmlns:a16="http://schemas.microsoft.com/office/drawing/2014/main" id="{69AC8F55-BE44-4255-9BF3-5E073F8B6F08}"/>
              </a:ext>
            </a:extLst>
          </p:cNvPr>
          <p:cNvSpPr txBox="1"/>
          <p:nvPr/>
        </p:nvSpPr>
        <p:spPr>
          <a:xfrm>
            <a:off x="7373415" y="5824173"/>
            <a:ext cx="4430658" cy="461665"/>
          </a:xfrm>
          <a:prstGeom prst="rect">
            <a:avLst/>
          </a:prstGeom>
          <a:noFill/>
        </p:spPr>
        <p:txBody>
          <a:bodyPr wrap="square" rtlCol="0">
            <a:spAutoFit/>
          </a:bodyPr>
          <a:lstStyle/>
          <a:p>
            <a:r>
              <a:rPr lang="es-MX" sz="1200" b="1" dirty="0"/>
              <a:t>OMI: </a:t>
            </a:r>
            <a:r>
              <a:rPr lang="es-MX" sz="1200" dirty="0"/>
              <a:t>Open Medical </a:t>
            </a:r>
            <a:r>
              <a:rPr lang="es-MX" sz="1200" dirty="0" err="1"/>
              <a:t>Institute</a:t>
            </a:r>
            <a:endParaRPr lang="es-MX" sz="1200" dirty="0"/>
          </a:p>
          <a:p>
            <a:r>
              <a:rPr lang="es-MX" sz="1200" b="1" dirty="0"/>
              <a:t>AMSA:</a:t>
            </a:r>
            <a:r>
              <a:rPr lang="es-MX" sz="1200" dirty="0"/>
              <a:t> Alianza Médica para la Salud </a:t>
            </a:r>
            <a:endParaRPr lang="es-MX" sz="1600" dirty="0"/>
          </a:p>
        </p:txBody>
      </p:sp>
      <p:pic>
        <p:nvPicPr>
          <p:cNvPr id="9" name="Imagen 8">
            <a:extLst>
              <a:ext uri="{FF2B5EF4-FFF2-40B4-BE49-F238E27FC236}">
                <a16:creationId xmlns:a16="http://schemas.microsoft.com/office/drawing/2014/main" id="{A3A9765A-5B6B-4FF5-8951-CE55FF22D69A}"/>
              </a:ext>
            </a:extLst>
          </p:cNvPr>
          <p:cNvPicPr/>
          <p:nvPr/>
        </p:nvPicPr>
        <p:blipFill>
          <a:blip r:embed="rId3"/>
          <a:stretch>
            <a:fillRect/>
          </a:stretch>
        </p:blipFill>
        <p:spPr>
          <a:xfrm>
            <a:off x="299085" y="1687282"/>
            <a:ext cx="6739890" cy="4136891"/>
          </a:xfrm>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 name="Captura de pantalla 2024-04-03 a la(s) 9.38.40.png" descr="Captura de pantalla 2024-04-03 a la(s) 9.38.40.png"/>
          <p:cNvPicPr>
            <a:picLocks noChangeAspect="1"/>
          </p:cNvPicPr>
          <p:nvPr/>
        </p:nvPicPr>
        <p:blipFill>
          <a:blip r:embed="rId2"/>
          <a:stretch>
            <a:fillRect/>
          </a:stretch>
        </p:blipFill>
        <p:spPr>
          <a:xfrm>
            <a:off x="4745251" y="1104924"/>
            <a:ext cx="2378145" cy="707016"/>
          </a:xfrm>
          <a:prstGeom prst="rect">
            <a:avLst/>
          </a:prstGeom>
          <a:ln w="12700">
            <a:miter lim="400000"/>
          </a:ln>
        </p:spPr>
      </p:pic>
      <p:grpSp>
        <p:nvGrpSpPr>
          <p:cNvPr id="4" name="Grupo 3">
            <a:extLst>
              <a:ext uri="{FF2B5EF4-FFF2-40B4-BE49-F238E27FC236}">
                <a16:creationId xmlns:a16="http://schemas.microsoft.com/office/drawing/2014/main" id="{01F26763-DBED-E819-460B-DA46268B4821}"/>
              </a:ext>
            </a:extLst>
          </p:cNvPr>
          <p:cNvGrpSpPr/>
          <p:nvPr/>
        </p:nvGrpSpPr>
        <p:grpSpPr>
          <a:xfrm>
            <a:off x="3162741" y="2037816"/>
            <a:ext cx="8244661" cy="4643903"/>
            <a:chOff x="3557005" y="2224042"/>
            <a:chExt cx="7032985" cy="4643903"/>
          </a:xfrm>
        </p:grpSpPr>
        <p:pic>
          <p:nvPicPr>
            <p:cNvPr id="188" name="Captura de pantalla 2024-04-03 a la(s) 9.44.58.png" descr="Captura de pantalla 2024-04-03 a la(s) 9.44.58.png"/>
            <p:cNvPicPr>
              <a:picLocks noChangeAspect="1"/>
            </p:cNvPicPr>
            <p:nvPr/>
          </p:nvPicPr>
          <p:blipFill>
            <a:blip r:embed="rId3"/>
            <a:stretch>
              <a:fillRect/>
            </a:stretch>
          </p:blipFill>
          <p:spPr>
            <a:xfrm>
              <a:off x="6666576" y="4987608"/>
              <a:ext cx="3923414" cy="1880337"/>
            </a:xfrm>
            <a:prstGeom prst="rect">
              <a:avLst/>
            </a:prstGeom>
            <a:ln w="12700">
              <a:miter lim="400000"/>
            </a:ln>
          </p:spPr>
        </p:pic>
        <p:pic>
          <p:nvPicPr>
            <p:cNvPr id="187" name="Captura de pantalla 2024-04-03 a la(s) 9.40.58.png" descr="Captura de pantalla 2024-04-03 a la(s) 9.40.58.png"/>
            <p:cNvPicPr>
              <a:picLocks noChangeAspect="1"/>
            </p:cNvPicPr>
            <p:nvPr/>
          </p:nvPicPr>
          <p:blipFill>
            <a:blip r:embed="rId4"/>
            <a:stretch>
              <a:fillRect/>
            </a:stretch>
          </p:blipFill>
          <p:spPr>
            <a:xfrm>
              <a:off x="3557005" y="2224042"/>
              <a:ext cx="3276847" cy="3012804"/>
            </a:xfrm>
            <a:prstGeom prst="rect">
              <a:avLst/>
            </a:prstGeom>
            <a:ln w="12700">
              <a:miter lim="400000"/>
            </a:ln>
          </p:spPr>
        </p:pic>
      </p:grpSp>
      <p:sp>
        <p:nvSpPr>
          <p:cNvPr id="10" name="Rectángulo: esquinas redondeadas 9">
            <a:extLst>
              <a:ext uri="{FF2B5EF4-FFF2-40B4-BE49-F238E27FC236}">
                <a16:creationId xmlns:a16="http://schemas.microsoft.com/office/drawing/2014/main" id="{FEE9A44C-355C-4C2A-83F4-C13EBE36549F}"/>
              </a:ext>
            </a:extLst>
          </p:cNvPr>
          <p:cNvSpPr/>
          <p:nvPr/>
        </p:nvSpPr>
        <p:spPr>
          <a:xfrm>
            <a:off x="8797615" y="269536"/>
            <a:ext cx="3182892" cy="458252"/>
          </a:xfrm>
          <a:prstGeom prst="roundRect">
            <a:avLst/>
          </a:prstGeom>
          <a:solidFill>
            <a:srgbClr val="05405D"/>
          </a:solidFill>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Medium" panose="00000600000000000000" pitchFamily="2" charset="0"/>
              </a:rPr>
              <a:t>ENSEÑANZA</a:t>
            </a:r>
          </a:p>
        </p:txBody>
      </p:sp>
      <p:sp>
        <p:nvSpPr>
          <p:cNvPr id="5" name="Google Shape;276;g22ce65a12c1_1_10">
            <a:extLst>
              <a:ext uri="{FF2B5EF4-FFF2-40B4-BE49-F238E27FC236}">
                <a16:creationId xmlns:a16="http://schemas.microsoft.com/office/drawing/2014/main" id="{418CB437-6C47-178D-4368-A46EC08D1D51}"/>
              </a:ext>
            </a:extLst>
          </p:cNvPr>
          <p:cNvSpPr txBox="1"/>
          <p:nvPr/>
        </p:nvSpPr>
        <p:spPr>
          <a:xfrm>
            <a:off x="3676292" y="368718"/>
            <a:ext cx="4516064" cy="400110"/>
          </a:xfrm>
          <a:prstGeom prst="rect">
            <a:avLst/>
          </a:prstGeom>
          <a:solidFill>
            <a:schemeClr val="bg1"/>
          </a:solidFill>
        </p:spPr>
        <p:txBody>
          <a:bodyPr wrap="square">
            <a:spAutoFit/>
          </a:bodyPr>
          <a:lstStyle>
            <a:defPPr>
              <a:defRPr lang="es-MX"/>
            </a:defPPr>
            <a:lvl1pPr algn="ctr" eaLnBrk="1" fontAlgn="auto" hangingPunct="1">
              <a:spcBef>
                <a:spcPts val="0"/>
              </a:spcBef>
              <a:spcAft>
                <a:spcPts val="0"/>
              </a:spcAft>
              <a:defRPr sz="2000" b="1">
                <a:solidFill>
                  <a:srgbClr val="1F3864"/>
                </a:solidFill>
                <a:latin typeface="Montserrat"/>
              </a:defRPr>
            </a:lvl1pPr>
          </a:lstStyle>
          <a:p>
            <a:pPr eaLnBrk="0" fontAlgn="base" hangingPunct="0"/>
            <a:r>
              <a:rPr lang="es-ES" dirty="0">
                <a:solidFill>
                  <a:srgbClr val="05405D"/>
                </a:solidFill>
                <a:latin typeface="Montserrat" panose="00000500000000000000" pitchFamily="2" charset="0"/>
                <a:cs typeface="Arial" panose="020B0604020202020204" pitchFamily="34" charset="0"/>
                <a:sym typeface="Montserrat"/>
              </a:rPr>
              <a:t>Salud</a:t>
            </a:r>
            <a:r>
              <a:rPr lang="es-MX" dirty="0">
                <a:solidFill>
                  <a:srgbClr val="05405D"/>
                </a:solidFill>
                <a:latin typeface="Montserrat" panose="00000500000000000000" pitchFamily="2" charset="0"/>
                <a:cs typeface="Arial" panose="020B0604020202020204" pitchFamily="34" charset="0"/>
                <a:sym typeface="Montserrat"/>
              </a:rPr>
              <a:t> Mental en Residentes</a:t>
            </a:r>
            <a:endParaRPr dirty="0">
              <a:solidFill>
                <a:srgbClr val="05405D"/>
              </a:solidFill>
              <a:latin typeface="Montserrat" panose="00000500000000000000" pitchFamily="2" charset="0"/>
              <a:cs typeface="Arial" panose="020B0604020202020204" pitchFamily="34" charset="0"/>
              <a:sym typeface="Montserrat"/>
            </a:endParaRPr>
          </a:p>
        </p:txBody>
      </p:sp>
      <p:pic>
        <p:nvPicPr>
          <p:cNvPr id="12" name="Captura de pantalla 2024-04-03 a la(s) 9.34.32.png" descr="Captura de pantalla 2024-04-03 a la(s) 9.34.32.png">
            <a:extLst>
              <a:ext uri="{FF2B5EF4-FFF2-40B4-BE49-F238E27FC236}">
                <a16:creationId xmlns:a16="http://schemas.microsoft.com/office/drawing/2014/main" id="{419A7FB7-5853-45FD-8E1F-FA4C52A2AB9B}"/>
              </a:ext>
            </a:extLst>
          </p:cNvPr>
          <p:cNvPicPr>
            <a:picLocks noChangeAspect="1"/>
          </p:cNvPicPr>
          <p:nvPr/>
        </p:nvPicPr>
        <p:blipFill>
          <a:blip r:embed="rId5"/>
          <a:stretch>
            <a:fillRect/>
          </a:stretch>
        </p:blipFill>
        <p:spPr>
          <a:xfrm>
            <a:off x="260942" y="1217894"/>
            <a:ext cx="3094125" cy="3772835"/>
          </a:xfrm>
          <a:prstGeom prst="rect">
            <a:avLst/>
          </a:prstGeom>
          <a:ln w="12700">
            <a:miter lim="400000"/>
          </a:ln>
        </p:spPr>
      </p:pic>
      <p:sp>
        <p:nvSpPr>
          <p:cNvPr id="13" name="CuadroTexto 12">
            <a:extLst>
              <a:ext uri="{FF2B5EF4-FFF2-40B4-BE49-F238E27FC236}">
                <a16:creationId xmlns:a16="http://schemas.microsoft.com/office/drawing/2014/main" id="{3FB22E6C-52D6-4053-A65B-4EADD85E7260}"/>
              </a:ext>
            </a:extLst>
          </p:cNvPr>
          <p:cNvSpPr txBox="1"/>
          <p:nvPr/>
        </p:nvSpPr>
        <p:spPr>
          <a:xfrm>
            <a:off x="1864034" y="1454053"/>
            <a:ext cx="1662938"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MX" dirty="0"/>
              <a:t>483 residentes</a:t>
            </a:r>
          </a:p>
        </p:txBody>
      </p:sp>
      <p:sp>
        <p:nvSpPr>
          <p:cNvPr id="14" name="CuadroTexto 13">
            <a:extLst>
              <a:ext uri="{FF2B5EF4-FFF2-40B4-BE49-F238E27FC236}">
                <a16:creationId xmlns:a16="http://schemas.microsoft.com/office/drawing/2014/main" id="{D57840AC-9DAE-4B03-923B-9FDD7CC79265}"/>
              </a:ext>
            </a:extLst>
          </p:cNvPr>
          <p:cNvSpPr txBox="1"/>
          <p:nvPr/>
        </p:nvSpPr>
        <p:spPr>
          <a:xfrm>
            <a:off x="1705578" y="3694032"/>
            <a:ext cx="1661736" cy="58477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MX" sz="1600" dirty="0"/>
              <a:t>56 residentes atendidos </a:t>
            </a:r>
          </a:p>
        </p:txBody>
      </p:sp>
      <p:pic>
        <p:nvPicPr>
          <p:cNvPr id="15" name="Captura de pantalla 2024-04-03 a la(s) 9.51.45.png" descr="Captura de pantalla 2024-04-03 a la(s) 9.51.45.png">
            <a:extLst>
              <a:ext uri="{FF2B5EF4-FFF2-40B4-BE49-F238E27FC236}">
                <a16:creationId xmlns:a16="http://schemas.microsoft.com/office/drawing/2014/main" id="{0DF22F36-44A7-4FCD-A13F-A226EB59947C}"/>
              </a:ext>
            </a:extLst>
          </p:cNvPr>
          <p:cNvPicPr>
            <a:picLocks noChangeAspect="1"/>
          </p:cNvPicPr>
          <p:nvPr/>
        </p:nvPicPr>
        <p:blipFill>
          <a:blip r:embed="rId6"/>
          <a:stretch>
            <a:fillRect/>
          </a:stretch>
        </p:blipFill>
        <p:spPr>
          <a:xfrm>
            <a:off x="7730836" y="1652173"/>
            <a:ext cx="3824263" cy="3111213"/>
          </a:xfrm>
          <a:prstGeom prst="rect">
            <a:avLst/>
          </a:prstGeom>
          <a:ln w="12700">
            <a:miter lim="400000"/>
          </a:ln>
        </p:spPr>
      </p:pic>
      <p:graphicFrame>
        <p:nvGraphicFramePr>
          <p:cNvPr id="18" name="Tabla 17">
            <a:extLst>
              <a:ext uri="{FF2B5EF4-FFF2-40B4-BE49-F238E27FC236}">
                <a16:creationId xmlns:a16="http://schemas.microsoft.com/office/drawing/2014/main" id="{7BF83748-8052-4A91-8410-3E405065EEE6}"/>
              </a:ext>
            </a:extLst>
          </p:cNvPr>
          <p:cNvGraphicFramePr>
            <a:graphicFrameLocks noGrp="1"/>
          </p:cNvGraphicFramePr>
          <p:nvPr>
            <p:extLst>
              <p:ext uri="{D42A27DB-BD31-4B8C-83A1-F6EECF244321}">
                <p14:modId xmlns:p14="http://schemas.microsoft.com/office/powerpoint/2010/main" val="3100576030"/>
              </p:ext>
            </p:extLst>
          </p:nvPr>
        </p:nvGraphicFramePr>
        <p:xfrm>
          <a:off x="3368832" y="2037816"/>
          <a:ext cx="1356701" cy="1295400"/>
        </p:xfrm>
        <a:graphic>
          <a:graphicData uri="http://schemas.openxmlformats.org/drawingml/2006/table">
            <a:tbl>
              <a:tblPr firstRow="1" bandRow="1">
                <a:effectLst/>
                <a:tableStyleId>{D113A9D2-9D6B-4929-AA2D-F23B5EE8CBE7}</a:tableStyleId>
              </a:tblPr>
              <a:tblGrid>
                <a:gridCol w="1356701">
                  <a:extLst>
                    <a:ext uri="{9D8B030D-6E8A-4147-A177-3AD203B41FA5}">
                      <a16:colId xmlns:a16="http://schemas.microsoft.com/office/drawing/2014/main" val="1046637812"/>
                    </a:ext>
                  </a:extLst>
                </a:gridCol>
              </a:tblGrid>
              <a:tr h="221928">
                <a:tc>
                  <a:txBody>
                    <a:bodyPr/>
                    <a:lstStyle/>
                    <a:p>
                      <a:pPr algn="ctr"/>
                      <a:r>
                        <a:rPr lang="es-ES" sz="1100" b="1" dirty="0"/>
                        <a:t>13 (22%)</a:t>
                      </a:r>
                      <a:endParaRPr lang="es-MX" sz="1100" b="1" dirty="0"/>
                    </a:p>
                  </a:txBody>
                  <a:tcPr>
                    <a:solidFill>
                      <a:schemeClr val="accent1">
                        <a:lumMod val="75000"/>
                      </a:schemeClr>
                    </a:solidFill>
                  </a:tcPr>
                </a:tc>
                <a:extLst>
                  <a:ext uri="{0D108BD9-81ED-4DB2-BD59-A6C34878D82A}">
                    <a16:rowId xmlns:a16="http://schemas.microsoft.com/office/drawing/2014/main" val="3424390735"/>
                  </a:ext>
                </a:extLst>
              </a:tr>
              <a:tr h="221928">
                <a:tc>
                  <a:txBody>
                    <a:bodyPr/>
                    <a:lstStyle/>
                    <a:p>
                      <a:pPr marL="0" algn="ctr" defTabSz="914400" rtl="0" eaLnBrk="1" latinLnBrk="0" hangingPunct="1"/>
                      <a:r>
                        <a:rPr lang="es-ES" sz="1100" b="1" kern="1200" dirty="0"/>
                        <a:t>25 (42%)</a:t>
                      </a:r>
                      <a:endParaRPr lang="es-ES" sz="1100" b="1" kern="1200" dirty="0">
                        <a:solidFill>
                          <a:schemeClr val="tx1"/>
                        </a:solidFill>
                        <a:latin typeface="+mn-lt"/>
                        <a:ea typeface="+mn-ea"/>
                        <a:cs typeface="+mn-cs"/>
                      </a:endParaRPr>
                    </a:p>
                  </a:txBody>
                  <a:tcPr>
                    <a:solidFill>
                      <a:schemeClr val="accent2">
                        <a:lumMod val="75000"/>
                      </a:schemeClr>
                    </a:solidFill>
                  </a:tcPr>
                </a:tc>
                <a:extLst>
                  <a:ext uri="{0D108BD9-81ED-4DB2-BD59-A6C34878D82A}">
                    <a16:rowId xmlns:a16="http://schemas.microsoft.com/office/drawing/2014/main" val="445282169"/>
                  </a:ext>
                </a:extLst>
              </a:tr>
              <a:tr h="221928">
                <a:tc>
                  <a:txBody>
                    <a:bodyPr/>
                    <a:lstStyle/>
                    <a:p>
                      <a:pPr marL="0" algn="ctr" defTabSz="914400" rtl="0" eaLnBrk="1" latinLnBrk="0" hangingPunct="1"/>
                      <a:r>
                        <a:rPr lang="es-ES" sz="1100" b="1" kern="1200" dirty="0"/>
                        <a:t>10 (18%)</a:t>
                      </a:r>
                      <a:endParaRPr lang="es-ES" sz="1100" b="1" kern="1200" dirty="0">
                        <a:solidFill>
                          <a:schemeClr val="tx1"/>
                        </a:solidFill>
                        <a:latin typeface="+mn-lt"/>
                        <a:ea typeface="+mn-ea"/>
                        <a:cs typeface="+mn-cs"/>
                      </a:endParaRPr>
                    </a:p>
                  </a:txBody>
                  <a:tcPr>
                    <a:solidFill>
                      <a:schemeClr val="accent6">
                        <a:lumMod val="75000"/>
                      </a:schemeClr>
                    </a:solidFill>
                  </a:tcPr>
                </a:tc>
                <a:extLst>
                  <a:ext uri="{0D108BD9-81ED-4DB2-BD59-A6C34878D82A}">
                    <a16:rowId xmlns:a16="http://schemas.microsoft.com/office/drawing/2014/main" val="2906836800"/>
                  </a:ext>
                </a:extLst>
              </a:tr>
              <a:tr h="221928">
                <a:tc>
                  <a:txBody>
                    <a:bodyPr/>
                    <a:lstStyle/>
                    <a:p>
                      <a:pPr marL="0" algn="ctr" defTabSz="914400" rtl="0" eaLnBrk="1" latinLnBrk="0" hangingPunct="1"/>
                      <a:r>
                        <a:rPr lang="es-ES" sz="1100" b="1" kern="1200" dirty="0"/>
                        <a:t>8 (13%)</a:t>
                      </a:r>
                      <a:endParaRPr lang="es-ES" sz="1100" b="1" kern="1200" dirty="0">
                        <a:solidFill>
                          <a:schemeClr val="tx1"/>
                        </a:solidFill>
                        <a:latin typeface="+mn-lt"/>
                        <a:ea typeface="+mn-ea"/>
                        <a:cs typeface="+mn-cs"/>
                      </a:endParaRPr>
                    </a:p>
                  </a:txBody>
                  <a:tcPr>
                    <a:solidFill>
                      <a:srgbClr val="3BB9F1"/>
                    </a:solidFill>
                  </a:tcPr>
                </a:tc>
                <a:extLst>
                  <a:ext uri="{0D108BD9-81ED-4DB2-BD59-A6C34878D82A}">
                    <a16:rowId xmlns:a16="http://schemas.microsoft.com/office/drawing/2014/main" val="2533574090"/>
                  </a:ext>
                </a:extLst>
              </a:tr>
              <a:tr h="221928">
                <a:tc>
                  <a:txBody>
                    <a:bodyPr/>
                    <a:lstStyle/>
                    <a:p>
                      <a:pPr marL="0" algn="ctr" defTabSz="914400" rtl="0" eaLnBrk="1" latinLnBrk="0" hangingPunct="1"/>
                      <a:r>
                        <a:rPr lang="es-ES" sz="1100" b="1" kern="1200" dirty="0"/>
                        <a:t>2 (4%)</a:t>
                      </a:r>
                      <a:endParaRPr lang="es-ES" sz="1100" b="1" baseline="0" dirty="0"/>
                    </a:p>
                  </a:txBody>
                  <a:tcPr>
                    <a:solidFill>
                      <a:srgbClr val="7030A0"/>
                    </a:solidFill>
                  </a:tcPr>
                </a:tc>
                <a:extLst>
                  <a:ext uri="{0D108BD9-81ED-4DB2-BD59-A6C34878D82A}">
                    <a16:rowId xmlns:a16="http://schemas.microsoft.com/office/drawing/2014/main" val="1456975239"/>
                  </a:ext>
                </a:extLst>
              </a:tr>
            </a:tbl>
          </a:graphicData>
        </a:graphic>
      </p:graphicFrame>
      <p:sp>
        <p:nvSpPr>
          <p:cNvPr id="3" name="CuadroTexto 2">
            <a:extLst>
              <a:ext uri="{FF2B5EF4-FFF2-40B4-BE49-F238E27FC236}">
                <a16:creationId xmlns:a16="http://schemas.microsoft.com/office/drawing/2014/main" id="{53126F9E-FD7C-9F0D-A9C6-C0CBEA8EDEA7}"/>
              </a:ext>
            </a:extLst>
          </p:cNvPr>
          <p:cNvSpPr txBox="1"/>
          <p:nvPr/>
        </p:nvSpPr>
        <p:spPr>
          <a:xfrm>
            <a:off x="1262712" y="5276496"/>
            <a:ext cx="2865582" cy="923330"/>
          </a:xfrm>
          <a:prstGeom prst="rect">
            <a:avLst/>
          </a:prstGeom>
          <a:noFill/>
        </p:spPr>
        <p:txBody>
          <a:bodyPr wrap="square" rtlCol="0">
            <a:spAutoFit/>
          </a:bodyPr>
          <a:lstStyle/>
          <a:p>
            <a:pPr algn="ctr"/>
            <a:r>
              <a:rPr lang="es-MX" dirty="0"/>
              <a:t>Seguimiento mediante protocolo de investigación </a:t>
            </a:r>
            <a:r>
              <a:rPr lang="es-MX" b="1" dirty="0">
                <a:solidFill>
                  <a:schemeClr val="accent1">
                    <a:lumMod val="75000"/>
                  </a:schemeClr>
                </a:solidFill>
              </a:rPr>
              <a:t>2023/19</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420D382-49F3-4BCE-0D7C-6F57362146F9}"/>
              </a:ext>
            </a:extLst>
          </p:cNvPr>
          <p:cNvSpPr/>
          <p:nvPr/>
        </p:nvSpPr>
        <p:spPr>
          <a:xfrm>
            <a:off x="2912040" y="700119"/>
            <a:ext cx="5658775" cy="400110"/>
          </a:xfrm>
          <a:prstGeom prst="rect">
            <a:avLst/>
          </a:prstGeom>
        </p:spPr>
        <p:txBody>
          <a:bodyPr wrap="square">
            <a:spAutoFit/>
          </a:bodyPr>
          <a:lstStyle/>
          <a:p>
            <a:pPr marL="0" marR="0" lvl="0" indent="0" algn="ctr" defTabSz="914400" latinLnBrk="0">
              <a:lnSpc>
                <a:spcPct val="100000"/>
              </a:lnSpc>
              <a:spcBef>
                <a:spcPts val="0"/>
              </a:spcBef>
              <a:spcAft>
                <a:spcPts val="0"/>
              </a:spcAft>
              <a:buClrTx/>
              <a:buSzTx/>
              <a:buFontTx/>
              <a:buNone/>
              <a:tabLst/>
              <a:defRPr/>
            </a:pPr>
            <a:r>
              <a:rPr lang="es-MX" sz="2000" b="1" dirty="0">
                <a:solidFill>
                  <a:srgbClr val="05405D"/>
                </a:solidFill>
                <a:latin typeface="Montserrat" panose="00000500000000000000" pitchFamily="2" charset="0"/>
                <a:cs typeface="Arial" panose="020B0604020202020204" pitchFamily="34" charset="0"/>
              </a:rPr>
              <a:t>Aspectos Cuantitativos 2022 vs 2023 </a:t>
            </a:r>
          </a:p>
        </p:txBody>
      </p:sp>
      <p:sp>
        <p:nvSpPr>
          <p:cNvPr id="5" name="Google Shape;238;p5">
            <a:extLst>
              <a:ext uri="{FF2B5EF4-FFF2-40B4-BE49-F238E27FC236}">
                <a16:creationId xmlns:a16="http://schemas.microsoft.com/office/drawing/2014/main" id="{F0E4E535-9CE4-2FD3-1E92-E81A81E2D0DC}"/>
              </a:ext>
            </a:extLst>
          </p:cNvPr>
          <p:cNvSpPr/>
          <p:nvPr/>
        </p:nvSpPr>
        <p:spPr>
          <a:xfrm>
            <a:off x="5555632" y="1161559"/>
            <a:ext cx="6030366" cy="584735"/>
          </a:xfrm>
          <a:prstGeom prst="rect">
            <a:avLst/>
          </a:prstGeom>
          <a:noFill/>
          <a:ln>
            <a:noFill/>
          </a:ln>
        </p:spPr>
        <p:txBody>
          <a:bodyPr spcFirstLastPara="1" wrap="square" lIns="91425" tIns="45700" rIns="91425" bIns="45700" anchor="t" anchorCtr="0">
            <a:spAutoFit/>
          </a:bodyPr>
          <a:lstStyle/>
          <a:p>
            <a:pPr marL="742950" indent="-388938">
              <a:spcBef>
                <a:spcPts val="0"/>
              </a:spcBef>
              <a:spcAft>
                <a:spcPts val="0"/>
              </a:spcAft>
            </a:pPr>
            <a:endParaRPr lang="es-MX" sz="1600" b="1" dirty="0">
              <a:solidFill>
                <a:srgbClr val="1F3864"/>
              </a:solidFill>
              <a:latin typeface="Montserrat" panose="00000500000000000000" pitchFamily="2" charset="0"/>
              <a:cs typeface="Arial" panose="020B0604020202020204" pitchFamily="34" charset="0"/>
            </a:endParaRPr>
          </a:p>
          <a:p>
            <a:pPr marL="171450" lvl="1" algn="just">
              <a:spcBef>
                <a:spcPts val="0"/>
              </a:spcBef>
              <a:spcAft>
                <a:spcPts val="0"/>
              </a:spcAft>
              <a:buClr>
                <a:srgbClr val="1F3864"/>
              </a:buClr>
              <a:buSzPts val="1500"/>
            </a:pPr>
            <a:endParaRPr lang="es-MX" sz="1600" b="1" dirty="0">
              <a:solidFill>
                <a:schemeClr val="dk1"/>
              </a:solidFill>
              <a:latin typeface="Montserrat" panose="00000500000000000000" pitchFamily="2" charset="0"/>
              <a:cs typeface="Arial" panose="020B0604020202020204" pitchFamily="34" charset="0"/>
              <a:sym typeface="Calibri"/>
            </a:endParaRPr>
          </a:p>
        </p:txBody>
      </p:sp>
      <p:graphicFrame>
        <p:nvGraphicFramePr>
          <p:cNvPr id="6" name="Tabla 5">
            <a:extLst>
              <a:ext uri="{FF2B5EF4-FFF2-40B4-BE49-F238E27FC236}">
                <a16:creationId xmlns:a16="http://schemas.microsoft.com/office/drawing/2014/main" id="{D10C25C1-5495-8931-2205-83B955EC0DEB}"/>
              </a:ext>
            </a:extLst>
          </p:cNvPr>
          <p:cNvGraphicFramePr>
            <a:graphicFrameLocks noGrp="1"/>
          </p:cNvGraphicFramePr>
          <p:nvPr>
            <p:extLst>
              <p:ext uri="{D42A27DB-BD31-4B8C-83A1-F6EECF244321}">
                <p14:modId xmlns:p14="http://schemas.microsoft.com/office/powerpoint/2010/main" val="2090512002"/>
              </p:ext>
            </p:extLst>
          </p:nvPr>
        </p:nvGraphicFramePr>
        <p:xfrm>
          <a:off x="1956570" y="1251460"/>
          <a:ext cx="7198124" cy="4538794"/>
        </p:xfrm>
        <a:graphic>
          <a:graphicData uri="http://schemas.openxmlformats.org/drawingml/2006/table">
            <a:tbl>
              <a:tblPr>
                <a:tableStyleId>{BDBED569-4797-4DF1-A0F4-6AAB3CD982D8}</a:tableStyleId>
              </a:tblPr>
              <a:tblGrid>
                <a:gridCol w="4115618">
                  <a:extLst>
                    <a:ext uri="{9D8B030D-6E8A-4147-A177-3AD203B41FA5}">
                      <a16:colId xmlns:a16="http://schemas.microsoft.com/office/drawing/2014/main" val="2107567644"/>
                    </a:ext>
                  </a:extLst>
                </a:gridCol>
                <a:gridCol w="964382">
                  <a:extLst>
                    <a:ext uri="{9D8B030D-6E8A-4147-A177-3AD203B41FA5}">
                      <a16:colId xmlns:a16="http://schemas.microsoft.com/office/drawing/2014/main" val="2209698779"/>
                    </a:ext>
                  </a:extLst>
                </a:gridCol>
                <a:gridCol w="682171">
                  <a:extLst>
                    <a:ext uri="{9D8B030D-6E8A-4147-A177-3AD203B41FA5}">
                      <a16:colId xmlns:a16="http://schemas.microsoft.com/office/drawing/2014/main" val="970215278"/>
                    </a:ext>
                  </a:extLst>
                </a:gridCol>
                <a:gridCol w="1435953">
                  <a:extLst>
                    <a:ext uri="{9D8B030D-6E8A-4147-A177-3AD203B41FA5}">
                      <a16:colId xmlns:a16="http://schemas.microsoft.com/office/drawing/2014/main" val="3741850130"/>
                    </a:ext>
                  </a:extLst>
                </a:gridCol>
              </a:tblGrid>
              <a:tr h="468000">
                <a:tc>
                  <a:txBody>
                    <a:bodyPr/>
                    <a:lstStyle/>
                    <a:p>
                      <a:pPr algn="ctr">
                        <a:lnSpc>
                          <a:spcPct val="107000"/>
                        </a:lnSpc>
                        <a:spcAft>
                          <a:spcPts val="0"/>
                        </a:spcAft>
                      </a:pPr>
                      <a:r>
                        <a:rPr lang="es-ES" sz="1600" b="1" dirty="0">
                          <a:solidFill>
                            <a:schemeClr val="bg1"/>
                          </a:solidFill>
                          <a:effectLst/>
                        </a:rPr>
                        <a:t>Año</a:t>
                      </a:r>
                      <a:endParaRPr lang="es-MX" sz="1600" b="1" dirty="0">
                        <a:solidFill>
                          <a:schemeClr val="bg1"/>
                        </a:solidFill>
                        <a:effectLst/>
                        <a:latin typeface="Montserrat" panose="00000500000000000000" pitchFamily="2" charset="0"/>
                        <a:ea typeface="Arial MT"/>
                        <a:cs typeface="Arial" panose="020B0604020202020204" pitchFamily="34" charset="0"/>
                      </a:endParaRPr>
                    </a:p>
                  </a:txBody>
                  <a:tcPr marL="62097" marR="62097" marT="0" marB="0" anchor="ctr">
                    <a:solidFill>
                      <a:srgbClr val="05405D"/>
                    </a:solidFill>
                  </a:tcPr>
                </a:tc>
                <a:tc>
                  <a:txBody>
                    <a:bodyPr/>
                    <a:lstStyle/>
                    <a:p>
                      <a:pPr algn="ctr">
                        <a:lnSpc>
                          <a:spcPct val="107000"/>
                        </a:lnSpc>
                        <a:spcAft>
                          <a:spcPts val="0"/>
                        </a:spcAft>
                      </a:pPr>
                      <a:r>
                        <a:rPr lang="es-ES" sz="1600" b="1" kern="1200" dirty="0">
                          <a:solidFill>
                            <a:schemeClr val="bg1"/>
                          </a:solidFill>
                          <a:effectLst/>
                          <a:latin typeface="+mn-lt"/>
                          <a:ea typeface="+mn-ea"/>
                          <a:cs typeface="+mn-cs"/>
                        </a:rPr>
                        <a:t>2022</a:t>
                      </a:r>
                      <a:endParaRPr lang="es-MX" sz="1600" b="1" kern="1200" dirty="0">
                        <a:solidFill>
                          <a:schemeClr val="bg1"/>
                        </a:solidFill>
                        <a:effectLst/>
                        <a:latin typeface="+mn-lt"/>
                        <a:ea typeface="+mn-ea"/>
                        <a:cs typeface="+mn-cs"/>
                      </a:endParaRPr>
                    </a:p>
                  </a:txBody>
                  <a:tcPr marL="62097" marR="62097" marT="0" marB="0" anchor="ctr">
                    <a:solidFill>
                      <a:srgbClr val="05405D"/>
                    </a:solidFill>
                  </a:tcPr>
                </a:tc>
                <a:tc>
                  <a:txBody>
                    <a:bodyPr/>
                    <a:lstStyle/>
                    <a:p>
                      <a:pPr algn="ctr">
                        <a:lnSpc>
                          <a:spcPct val="107000"/>
                        </a:lnSpc>
                        <a:spcAft>
                          <a:spcPts val="0"/>
                        </a:spcAft>
                      </a:pPr>
                      <a:r>
                        <a:rPr lang="es-MX" sz="1600" b="1" dirty="0">
                          <a:solidFill>
                            <a:schemeClr val="bg1"/>
                          </a:solidFill>
                          <a:effectLst/>
                        </a:rPr>
                        <a:t>2023</a:t>
                      </a:r>
                      <a:endParaRPr lang="es-MX" sz="1600" b="1" dirty="0">
                        <a:solidFill>
                          <a:schemeClr val="bg1"/>
                        </a:solidFill>
                        <a:effectLst/>
                        <a:latin typeface="Montserrat" panose="00000500000000000000" pitchFamily="2" charset="0"/>
                        <a:ea typeface="Arial MT"/>
                        <a:cs typeface="Arial" panose="020B0604020202020204" pitchFamily="34" charset="0"/>
                      </a:endParaRPr>
                    </a:p>
                  </a:txBody>
                  <a:tcPr marL="62097" marR="62097" marT="0" marB="0" anchor="ctr">
                    <a:solidFill>
                      <a:srgbClr val="05405D"/>
                    </a:solidFill>
                  </a:tcPr>
                </a:tc>
                <a:tc>
                  <a:txBody>
                    <a:bodyPr/>
                    <a:lstStyle/>
                    <a:p>
                      <a:pPr algn="ctr">
                        <a:lnSpc>
                          <a:spcPct val="107000"/>
                        </a:lnSpc>
                        <a:spcAft>
                          <a:spcPts val="0"/>
                        </a:spcAft>
                      </a:pPr>
                      <a:r>
                        <a:rPr lang="es-MX" sz="1600" b="1" dirty="0">
                          <a:solidFill>
                            <a:schemeClr val="bg1"/>
                          </a:solidFill>
                          <a:effectLst/>
                          <a:latin typeface="Montserrat" panose="00000500000000000000" pitchFamily="2" charset="0"/>
                          <a:ea typeface="Arial MT"/>
                          <a:cs typeface="Arial" panose="020B0604020202020204" pitchFamily="34" charset="0"/>
                        </a:rPr>
                        <a:t>Variación (%)</a:t>
                      </a:r>
                    </a:p>
                  </a:txBody>
                  <a:tcPr marL="62097" marR="62097" marT="0" marB="0" anchor="ctr">
                    <a:solidFill>
                      <a:srgbClr val="05405D"/>
                    </a:solidFill>
                  </a:tcPr>
                </a:tc>
                <a:extLst>
                  <a:ext uri="{0D108BD9-81ED-4DB2-BD59-A6C34878D82A}">
                    <a16:rowId xmlns:a16="http://schemas.microsoft.com/office/drawing/2014/main" val="1859212234"/>
                  </a:ext>
                </a:extLst>
              </a:tr>
              <a:tr h="576000">
                <a:tc>
                  <a:txBody>
                    <a:bodyPr/>
                    <a:lstStyle/>
                    <a:p>
                      <a:pPr marL="93663" indent="0" algn="l">
                        <a:lnSpc>
                          <a:spcPct val="107000"/>
                        </a:lnSpc>
                        <a:spcAft>
                          <a:spcPts val="0"/>
                        </a:spcAft>
                      </a:pPr>
                      <a:r>
                        <a:rPr lang="es-ES" sz="1600" b="1" dirty="0">
                          <a:effectLst/>
                        </a:rPr>
                        <a:t>Total de residentes</a:t>
                      </a:r>
                      <a:endParaRPr lang="es-MX" sz="1600" b="1" dirty="0">
                        <a:effectLst/>
                        <a:latin typeface="+mn-lt"/>
                        <a:ea typeface="Arial MT"/>
                        <a:cs typeface="Arial" panose="020B0604020202020204" pitchFamily="34" charset="0"/>
                      </a:endParaRPr>
                    </a:p>
                  </a:txBody>
                  <a:tcPr marL="62097" marR="62097" marT="0" marB="0" anchor="ctr"/>
                </a:tc>
                <a:tc>
                  <a:txBody>
                    <a:bodyPr/>
                    <a:lstStyle/>
                    <a:p>
                      <a:pPr marL="0" algn="ctr" defTabSz="914400" rtl="0" eaLnBrk="1" latinLnBrk="0" hangingPunct="1">
                        <a:lnSpc>
                          <a:spcPct val="107000"/>
                        </a:lnSpc>
                        <a:spcAft>
                          <a:spcPts val="0"/>
                        </a:spcAft>
                      </a:pPr>
                      <a:r>
                        <a:rPr lang="es-MX" sz="1600" kern="1200" dirty="0">
                          <a:solidFill>
                            <a:schemeClr val="tx1"/>
                          </a:solidFill>
                          <a:effectLst/>
                          <a:latin typeface="+mn-lt"/>
                          <a:ea typeface="+mn-ea"/>
                          <a:cs typeface="+mn-cs"/>
                        </a:rPr>
                        <a:t>457</a:t>
                      </a:r>
                    </a:p>
                  </a:txBody>
                  <a:tcPr marL="62097" marR="62097" marT="0" marB="0" anchor="ctr"/>
                </a:tc>
                <a:tc>
                  <a:txBody>
                    <a:bodyPr/>
                    <a:lstStyle/>
                    <a:p>
                      <a:pPr marL="0" algn="ctr" defTabSz="914400" rtl="0" eaLnBrk="1" latinLnBrk="0" hangingPunct="1">
                        <a:lnSpc>
                          <a:spcPct val="107000"/>
                        </a:lnSpc>
                        <a:spcAft>
                          <a:spcPts val="0"/>
                        </a:spcAft>
                      </a:pPr>
                      <a:r>
                        <a:rPr lang="es-MX" sz="1600" kern="1200" dirty="0">
                          <a:solidFill>
                            <a:schemeClr val="tx1"/>
                          </a:solidFill>
                          <a:effectLst/>
                          <a:latin typeface="+mn-lt"/>
                          <a:ea typeface="+mn-ea"/>
                          <a:cs typeface="+mn-cs"/>
                        </a:rPr>
                        <a:t>483</a:t>
                      </a:r>
                    </a:p>
                  </a:txBody>
                  <a:tcPr marL="62097" marR="62097" marT="0" marB="0" anchor="ctr"/>
                </a:tc>
                <a:tc>
                  <a:txBody>
                    <a:bodyPr/>
                    <a:lstStyle/>
                    <a:p>
                      <a:pPr marL="0" algn="ctr" defTabSz="914400" rtl="0" eaLnBrk="1" latinLnBrk="0" hangingPunct="1">
                        <a:lnSpc>
                          <a:spcPct val="107000"/>
                        </a:lnSpc>
                        <a:spcAft>
                          <a:spcPts val="0"/>
                        </a:spcAft>
                      </a:pPr>
                      <a:r>
                        <a:rPr lang="es-ES" sz="1600" kern="1200" dirty="0">
                          <a:solidFill>
                            <a:schemeClr val="tx1"/>
                          </a:solidFill>
                          <a:effectLst/>
                          <a:latin typeface="+mn-lt"/>
                          <a:ea typeface="+mn-ea"/>
                          <a:cs typeface="+mn-cs"/>
                        </a:rPr>
                        <a:t>5.69</a:t>
                      </a:r>
                      <a:endParaRPr lang="es-MX" sz="1600" kern="1200" dirty="0">
                        <a:solidFill>
                          <a:schemeClr val="tx1"/>
                        </a:solidFill>
                        <a:effectLst/>
                        <a:latin typeface="+mn-lt"/>
                        <a:ea typeface="+mn-ea"/>
                        <a:cs typeface="+mn-cs"/>
                      </a:endParaRPr>
                    </a:p>
                  </a:txBody>
                  <a:tcPr marL="62097" marR="62097" marT="0" marB="0" anchor="ctr"/>
                </a:tc>
                <a:extLst>
                  <a:ext uri="{0D108BD9-81ED-4DB2-BD59-A6C34878D82A}">
                    <a16:rowId xmlns:a16="http://schemas.microsoft.com/office/drawing/2014/main" val="3773675922"/>
                  </a:ext>
                </a:extLst>
              </a:tr>
              <a:tr h="576000">
                <a:tc>
                  <a:txBody>
                    <a:bodyPr/>
                    <a:lstStyle/>
                    <a:p>
                      <a:pPr marL="93663" indent="0" algn="l">
                        <a:lnSpc>
                          <a:spcPct val="107000"/>
                        </a:lnSpc>
                        <a:spcAft>
                          <a:spcPts val="0"/>
                        </a:spcAft>
                      </a:pPr>
                      <a:r>
                        <a:rPr lang="es-ES" sz="1600" b="1" dirty="0">
                          <a:effectLst/>
                        </a:rPr>
                        <a:t>Número de residentes extranjeros</a:t>
                      </a:r>
                      <a:endParaRPr lang="es-MX" sz="1600" b="1" dirty="0">
                        <a:effectLst/>
                        <a:latin typeface="+mn-lt"/>
                        <a:ea typeface="Arial MT"/>
                        <a:cs typeface="Arial" panose="020B0604020202020204" pitchFamily="34" charset="0"/>
                      </a:endParaRPr>
                    </a:p>
                  </a:txBody>
                  <a:tcPr marL="62097" marR="62097" marT="0" marB="0" anchor="ctr"/>
                </a:tc>
                <a:tc>
                  <a:txBody>
                    <a:bodyPr/>
                    <a:lstStyle/>
                    <a:p>
                      <a:pPr marL="0" algn="ctr" defTabSz="914400" rtl="0" eaLnBrk="1" latinLnBrk="0" hangingPunct="1">
                        <a:lnSpc>
                          <a:spcPct val="107000"/>
                        </a:lnSpc>
                        <a:spcAft>
                          <a:spcPts val="0"/>
                        </a:spcAft>
                      </a:pPr>
                      <a:r>
                        <a:rPr lang="es-ES" sz="1600" kern="1200" dirty="0">
                          <a:solidFill>
                            <a:schemeClr val="tx1"/>
                          </a:solidFill>
                          <a:effectLst/>
                          <a:latin typeface="+mn-lt"/>
                          <a:ea typeface="+mn-ea"/>
                          <a:cs typeface="+mn-cs"/>
                        </a:rPr>
                        <a:t>63</a:t>
                      </a:r>
                      <a:endParaRPr lang="es-MX" sz="1600" kern="1200" dirty="0">
                        <a:solidFill>
                          <a:schemeClr val="tx1"/>
                        </a:solidFill>
                        <a:effectLst/>
                        <a:latin typeface="+mn-lt"/>
                        <a:ea typeface="+mn-ea"/>
                        <a:cs typeface="+mn-cs"/>
                      </a:endParaRPr>
                    </a:p>
                  </a:txBody>
                  <a:tcPr marL="62097" marR="62097" marT="0" marB="0" anchor="ctr"/>
                </a:tc>
                <a:tc>
                  <a:txBody>
                    <a:bodyPr/>
                    <a:lstStyle/>
                    <a:p>
                      <a:pPr marL="0" algn="ctr" defTabSz="914400" rtl="0" eaLnBrk="1" latinLnBrk="0" hangingPunct="1">
                        <a:lnSpc>
                          <a:spcPct val="107000"/>
                        </a:lnSpc>
                        <a:spcAft>
                          <a:spcPts val="0"/>
                        </a:spcAft>
                      </a:pPr>
                      <a:r>
                        <a:rPr lang="es-MX" sz="1600" kern="1200" dirty="0">
                          <a:solidFill>
                            <a:schemeClr val="tx1"/>
                          </a:solidFill>
                          <a:effectLst/>
                          <a:latin typeface="+mn-lt"/>
                          <a:ea typeface="+mn-ea"/>
                          <a:cs typeface="+mn-cs"/>
                        </a:rPr>
                        <a:t>67</a:t>
                      </a:r>
                    </a:p>
                  </a:txBody>
                  <a:tcPr marL="62097" marR="62097" marT="0" marB="0" anchor="ctr"/>
                </a:tc>
                <a:tc>
                  <a:txBody>
                    <a:bodyPr/>
                    <a:lstStyle/>
                    <a:p>
                      <a:pPr marL="0" algn="ctr" defTabSz="914400" rtl="0" eaLnBrk="1" latinLnBrk="0" hangingPunct="1">
                        <a:lnSpc>
                          <a:spcPct val="107000"/>
                        </a:lnSpc>
                        <a:spcAft>
                          <a:spcPts val="0"/>
                        </a:spcAft>
                      </a:pPr>
                      <a:r>
                        <a:rPr lang="es-MX" sz="1600" kern="1200" dirty="0">
                          <a:solidFill>
                            <a:schemeClr val="tx1"/>
                          </a:solidFill>
                          <a:effectLst/>
                          <a:latin typeface="+mn-lt"/>
                          <a:ea typeface="+mn-ea"/>
                          <a:cs typeface="+mn-cs"/>
                        </a:rPr>
                        <a:t>6.35</a:t>
                      </a:r>
                    </a:p>
                  </a:txBody>
                  <a:tcPr marL="62097" marR="62097" marT="0" marB="0" anchor="ctr"/>
                </a:tc>
                <a:extLst>
                  <a:ext uri="{0D108BD9-81ED-4DB2-BD59-A6C34878D82A}">
                    <a16:rowId xmlns:a16="http://schemas.microsoft.com/office/drawing/2014/main" val="3860761058"/>
                  </a:ext>
                </a:extLst>
              </a:tr>
              <a:tr h="576000">
                <a:tc>
                  <a:txBody>
                    <a:bodyPr/>
                    <a:lstStyle/>
                    <a:p>
                      <a:pPr marL="93663" indent="0" algn="l">
                        <a:lnSpc>
                          <a:spcPct val="107000"/>
                        </a:lnSpc>
                        <a:spcAft>
                          <a:spcPts val="0"/>
                        </a:spcAft>
                      </a:pPr>
                      <a:r>
                        <a:rPr lang="es-ES" sz="1600" b="1" dirty="0">
                          <a:effectLst/>
                        </a:rPr>
                        <a:t>Residencias de subespecialidad</a:t>
                      </a:r>
                      <a:endParaRPr lang="es-MX" sz="1600" b="1" dirty="0">
                        <a:effectLst/>
                        <a:latin typeface="+mn-lt"/>
                        <a:ea typeface="Arial MT"/>
                        <a:cs typeface="Arial" panose="020B0604020202020204" pitchFamily="34" charset="0"/>
                      </a:endParaRPr>
                    </a:p>
                  </a:txBody>
                  <a:tcPr marL="62097" marR="62097" marT="0" marB="0" anchor="ctr"/>
                </a:tc>
                <a:tc>
                  <a:txBody>
                    <a:bodyPr/>
                    <a:lstStyle/>
                    <a:p>
                      <a:pPr marL="0" algn="ctr" defTabSz="914400" rtl="0" eaLnBrk="1" latinLnBrk="0" hangingPunct="1">
                        <a:lnSpc>
                          <a:spcPct val="107000"/>
                        </a:lnSpc>
                        <a:spcAft>
                          <a:spcPts val="0"/>
                        </a:spcAft>
                      </a:pPr>
                      <a:r>
                        <a:rPr lang="es-ES" sz="1600" kern="1200" dirty="0">
                          <a:solidFill>
                            <a:schemeClr val="tx1"/>
                          </a:solidFill>
                          <a:effectLst/>
                          <a:latin typeface="+mn-lt"/>
                          <a:ea typeface="+mn-ea"/>
                          <a:cs typeface="+mn-cs"/>
                        </a:rPr>
                        <a:t>24</a:t>
                      </a:r>
                      <a:endParaRPr lang="es-MX" sz="1600" kern="1200" dirty="0">
                        <a:solidFill>
                          <a:schemeClr val="tx1"/>
                        </a:solidFill>
                        <a:effectLst/>
                        <a:latin typeface="+mn-lt"/>
                        <a:ea typeface="+mn-ea"/>
                        <a:cs typeface="+mn-cs"/>
                      </a:endParaRPr>
                    </a:p>
                  </a:txBody>
                  <a:tcPr marL="62097" marR="62097" marT="0" marB="0" anchor="ctr"/>
                </a:tc>
                <a:tc>
                  <a:txBody>
                    <a:bodyPr/>
                    <a:lstStyle/>
                    <a:p>
                      <a:pPr marL="0" algn="ctr" defTabSz="914400" rtl="0" eaLnBrk="1" latinLnBrk="0" hangingPunct="1">
                        <a:lnSpc>
                          <a:spcPct val="107000"/>
                        </a:lnSpc>
                        <a:spcAft>
                          <a:spcPts val="0"/>
                        </a:spcAft>
                      </a:pPr>
                      <a:r>
                        <a:rPr lang="es-MX" sz="1600" kern="1200" dirty="0">
                          <a:solidFill>
                            <a:schemeClr val="tx1"/>
                          </a:solidFill>
                          <a:effectLst/>
                          <a:latin typeface="+mn-lt"/>
                          <a:ea typeface="+mn-ea"/>
                          <a:cs typeface="+mn-cs"/>
                        </a:rPr>
                        <a:t>24</a:t>
                      </a:r>
                    </a:p>
                  </a:txBody>
                  <a:tcPr marL="62097" marR="62097" marT="0" marB="0" anchor="ctr"/>
                </a:tc>
                <a:tc>
                  <a:txBody>
                    <a:bodyPr/>
                    <a:lstStyle/>
                    <a:p>
                      <a:pPr marL="0" algn="ctr" defTabSz="914400" rtl="0" eaLnBrk="1" latinLnBrk="0" hangingPunct="1">
                        <a:lnSpc>
                          <a:spcPct val="107000"/>
                        </a:lnSpc>
                        <a:spcAft>
                          <a:spcPts val="0"/>
                        </a:spcAft>
                      </a:pPr>
                      <a:r>
                        <a:rPr lang="es-MX" sz="1600" kern="1200" dirty="0">
                          <a:solidFill>
                            <a:schemeClr val="tx1"/>
                          </a:solidFill>
                          <a:effectLst/>
                          <a:latin typeface="+mn-lt"/>
                          <a:ea typeface="+mn-ea"/>
                          <a:cs typeface="+mn-cs"/>
                        </a:rPr>
                        <a:t>0.00</a:t>
                      </a:r>
                    </a:p>
                  </a:txBody>
                  <a:tcPr marL="62097" marR="62097" marT="0" marB="0" anchor="ctr"/>
                </a:tc>
                <a:extLst>
                  <a:ext uri="{0D108BD9-81ED-4DB2-BD59-A6C34878D82A}">
                    <a16:rowId xmlns:a16="http://schemas.microsoft.com/office/drawing/2014/main" val="3610086897"/>
                  </a:ext>
                </a:extLst>
              </a:tr>
              <a:tr h="576000">
                <a:tc>
                  <a:txBody>
                    <a:bodyPr/>
                    <a:lstStyle/>
                    <a:p>
                      <a:pPr marL="93663" indent="0" algn="l">
                        <a:lnSpc>
                          <a:spcPct val="107000"/>
                        </a:lnSpc>
                        <a:spcAft>
                          <a:spcPts val="0"/>
                        </a:spcAft>
                      </a:pPr>
                      <a:r>
                        <a:rPr lang="es-ES" sz="1600" b="1" dirty="0">
                          <a:effectLst/>
                        </a:rPr>
                        <a:t>Posgrados de alta especialidad en Medicina</a:t>
                      </a:r>
                      <a:endParaRPr lang="es-MX" sz="1600" b="1" dirty="0">
                        <a:effectLst/>
                        <a:latin typeface="+mn-lt"/>
                        <a:ea typeface="Arial MT"/>
                        <a:cs typeface="Arial" panose="020B0604020202020204" pitchFamily="34" charset="0"/>
                      </a:endParaRPr>
                    </a:p>
                  </a:txBody>
                  <a:tcPr marL="62097" marR="62097" marT="0" marB="0" anchor="ctr"/>
                </a:tc>
                <a:tc>
                  <a:txBody>
                    <a:bodyPr/>
                    <a:lstStyle/>
                    <a:p>
                      <a:pPr marL="0" algn="ctr" defTabSz="914400" rtl="0" eaLnBrk="1" latinLnBrk="0" hangingPunct="1">
                        <a:lnSpc>
                          <a:spcPct val="107000"/>
                        </a:lnSpc>
                        <a:spcAft>
                          <a:spcPts val="0"/>
                        </a:spcAft>
                      </a:pPr>
                      <a:r>
                        <a:rPr lang="es-ES" sz="1600" kern="1200" dirty="0">
                          <a:solidFill>
                            <a:schemeClr val="tx1"/>
                          </a:solidFill>
                          <a:effectLst/>
                          <a:latin typeface="+mn-lt"/>
                          <a:ea typeface="+mn-ea"/>
                          <a:cs typeface="+mn-cs"/>
                        </a:rPr>
                        <a:t>12</a:t>
                      </a:r>
                      <a:endParaRPr lang="es-MX" sz="1600" kern="1200" dirty="0">
                        <a:solidFill>
                          <a:schemeClr val="tx1"/>
                        </a:solidFill>
                        <a:effectLst/>
                        <a:latin typeface="+mn-lt"/>
                        <a:ea typeface="+mn-ea"/>
                        <a:cs typeface="+mn-cs"/>
                      </a:endParaRPr>
                    </a:p>
                  </a:txBody>
                  <a:tcPr marL="62097" marR="62097" marT="0" marB="0" anchor="ctr"/>
                </a:tc>
                <a:tc>
                  <a:txBody>
                    <a:bodyPr/>
                    <a:lstStyle/>
                    <a:p>
                      <a:pPr marL="0" algn="ctr" defTabSz="914400" rtl="0" eaLnBrk="1" latinLnBrk="0" hangingPunct="1">
                        <a:lnSpc>
                          <a:spcPct val="107000"/>
                        </a:lnSpc>
                        <a:spcAft>
                          <a:spcPts val="0"/>
                        </a:spcAft>
                      </a:pPr>
                      <a:r>
                        <a:rPr lang="es-MX" sz="1600" kern="1200" dirty="0">
                          <a:solidFill>
                            <a:schemeClr val="tx1"/>
                          </a:solidFill>
                          <a:effectLst/>
                          <a:latin typeface="+mn-lt"/>
                          <a:ea typeface="+mn-ea"/>
                          <a:cs typeface="+mn-cs"/>
                        </a:rPr>
                        <a:t>11</a:t>
                      </a:r>
                    </a:p>
                  </a:txBody>
                  <a:tcPr marL="62097" marR="62097" marT="0" marB="0" anchor="ctr"/>
                </a:tc>
                <a:tc>
                  <a:txBody>
                    <a:bodyPr/>
                    <a:lstStyle/>
                    <a:p>
                      <a:pPr marL="0" algn="ctr" defTabSz="914400" rtl="0" eaLnBrk="1" latinLnBrk="0" hangingPunct="1">
                        <a:lnSpc>
                          <a:spcPct val="107000"/>
                        </a:lnSpc>
                        <a:spcAft>
                          <a:spcPts val="0"/>
                        </a:spcAft>
                      </a:pPr>
                      <a:r>
                        <a:rPr lang="es-MX" sz="1600" kern="1200" dirty="0">
                          <a:solidFill>
                            <a:schemeClr val="tx1"/>
                          </a:solidFill>
                          <a:effectLst/>
                          <a:latin typeface="+mn-lt"/>
                          <a:ea typeface="+mn-ea"/>
                          <a:cs typeface="+mn-cs"/>
                        </a:rPr>
                        <a:t>-8.33</a:t>
                      </a:r>
                    </a:p>
                  </a:txBody>
                  <a:tcPr marL="62097" marR="62097" marT="0" marB="0" anchor="ctr"/>
                </a:tc>
                <a:extLst>
                  <a:ext uri="{0D108BD9-81ED-4DB2-BD59-A6C34878D82A}">
                    <a16:rowId xmlns:a16="http://schemas.microsoft.com/office/drawing/2014/main" val="170359974"/>
                  </a:ext>
                </a:extLst>
              </a:tr>
              <a:tr h="576000">
                <a:tc>
                  <a:txBody>
                    <a:bodyPr/>
                    <a:lstStyle/>
                    <a:p>
                      <a:pPr marL="93663" indent="0" algn="l">
                        <a:lnSpc>
                          <a:spcPct val="107000"/>
                        </a:lnSpc>
                        <a:spcAft>
                          <a:spcPts val="0"/>
                        </a:spcAft>
                      </a:pPr>
                      <a:r>
                        <a:rPr lang="es-ES" sz="1600" b="1" dirty="0">
                          <a:effectLst/>
                        </a:rPr>
                        <a:t>Número de alumnos de posgrado</a:t>
                      </a:r>
                      <a:endParaRPr lang="es-MX" sz="1600" b="1" dirty="0">
                        <a:effectLst/>
                        <a:latin typeface="+mn-lt"/>
                        <a:ea typeface="Arial MT"/>
                        <a:cs typeface="Arial" panose="020B0604020202020204" pitchFamily="34" charset="0"/>
                      </a:endParaRPr>
                    </a:p>
                  </a:txBody>
                  <a:tcPr marL="62097" marR="62097" marT="0" marB="0" anchor="ctr"/>
                </a:tc>
                <a:tc>
                  <a:txBody>
                    <a:bodyPr/>
                    <a:lstStyle/>
                    <a:p>
                      <a:pPr marL="0" algn="ctr" defTabSz="914400" rtl="0" eaLnBrk="1" latinLnBrk="0" hangingPunct="1">
                        <a:lnSpc>
                          <a:spcPct val="107000"/>
                        </a:lnSpc>
                        <a:spcAft>
                          <a:spcPts val="0"/>
                        </a:spcAft>
                      </a:pPr>
                      <a:r>
                        <a:rPr lang="es-ES" sz="1600" kern="1200" dirty="0">
                          <a:solidFill>
                            <a:schemeClr val="tx1"/>
                          </a:solidFill>
                          <a:effectLst/>
                          <a:latin typeface="+mn-lt"/>
                          <a:ea typeface="+mn-ea"/>
                          <a:cs typeface="+mn-cs"/>
                        </a:rPr>
                        <a:t>537</a:t>
                      </a:r>
                      <a:endParaRPr lang="es-MX" sz="1600" kern="1200" dirty="0">
                        <a:solidFill>
                          <a:schemeClr val="tx1"/>
                        </a:solidFill>
                        <a:effectLst/>
                        <a:latin typeface="+mn-lt"/>
                        <a:ea typeface="+mn-ea"/>
                        <a:cs typeface="+mn-cs"/>
                      </a:endParaRPr>
                    </a:p>
                  </a:txBody>
                  <a:tcPr marL="62097" marR="62097" marT="0" marB="0" anchor="ctr"/>
                </a:tc>
                <a:tc>
                  <a:txBody>
                    <a:bodyPr/>
                    <a:lstStyle/>
                    <a:p>
                      <a:pPr marL="0" algn="ctr" defTabSz="914400" rtl="0" eaLnBrk="1" latinLnBrk="0" hangingPunct="1">
                        <a:lnSpc>
                          <a:spcPct val="107000"/>
                        </a:lnSpc>
                        <a:spcAft>
                          <a:spcPts val="0"/>
                        </a:spcAft>
                      </a:pPr>
                      <a:r>
                        <a:rPr lang="es-MX" sz="1600" kern="1200" dirty="0">
                          <a:solidFill>
                            <a:schemeClr val="tx1"/>
                          </a:solidFill>
                          <a:effectLst/>
                          <a:latin typeface="+mn-lt"/>
                          <a:ea typeface="+mn-ea"/>
                          <a:cs typeface="+mn-cs"/>
                        </a:rPr>
                        <a:t>487</a:t>
                      </a:r>
                    </a:p>
                  </a:txBody>
                  <a:tcPr marL="62097" marR="62097" marT="0" marB="0" anchor="ctr"/>
                </a:tc>
                <a:tc>
                  <a:txBody>
                    <a:bodyPr/>
                    <a:lstStyle/>
                    <a:p>
                      <a:pPr marL="0" algn="ctr" defTabSz="914400" rtl="0" eaLnBrk="1" latinLnBrk="0" hangingPunct="1">
                        <a:lnSpc>
                          <a:spcPct val="107000"/>
                        </a:lnSpc>
                        <a:spcAft>
                          <a:spcPts val="0"/>
                        </a:spcAft>
                      </a:pPr>
                      <a:r>
                        <a:rPr lang="es-MX" sz="1600" kern="1200" dirty="0">
                          <a:solidFill>
                            <a:schemeClr val="tx1"/>
                          </a:solidFill>
                          <a:effectLst/>
                          <a:latin typeface="+mn-lt"/>
                          <a:ea typeface="+mn-ea"/>
                          <a:cs typeface="+mn-cs"/>
                        </a:rPr>
                        <a:t>-9.31</a:t>
                      </a:r>
                    </a:p>
                  </a:txBody>
                  <a:tcPr marL="62097" marR="62097" marT="0" marB="0" anchor="ctr"/>
                </a:tc>
                <a:extLst>
                  <a:ext uri="{0D108BD9-81ED-4DB2-BD59-A6C34878D82A}">
                    <a16:rowId xmlns:a16="http://schemas.microsoft.com/office/drawing/2014/main" val="1973705355"/>
                  </a:ext>
                </a:extLst>
              </a:tr>
              <a:tr h="576000">
                <a:tc>
                  <a:txBody>
                    <a:bodyPr/>
                    <a:lstStyle/>
                    <a:p>
                      <a:pPr marL="93663" indent="0" algn="l">
                        <a:lnSpc>
                          <a:spcPct val="107000"/>
                        </a:lnSpc>
                        <a:spcAft>
                          <a:spcPts val="0"/>
                        </a:spcAft>
                      </a:pPr>
                      <a:r>
                        <a:rPr lang="es-ES" sz="1600" b="1" dirty="0">
                          <a:effectLst/>
                        </a:rPr>
                        <a:t>Cursos de Posgrado, Maestría y Doctorados</a:t>
                      </a:r>
                      <a:endParaRPr lang="es-MX" sz="1600" b="1" dirty="0">
                        <a:effectLst/>
                        <a:latin typeface="+mn-lt"/>
                        <a:ea typeface="Arial MT"/>
                        <a:cs typeface="Arial" panose="020B0604020202020204" pitchFamily="34" charset="0"/>
                      </a:endParaRPr>
                    </a:p>
                  </a:txBody>
                  <a:tcPr marL="62097" marR="62097" marT="0" marB="0" anchor="ctr"/>
                </a:tc>
                <a:tc>
                  <a:txBody>
                    <a:bodyPr/>
                    <a:lstStyle/>
                    <a:p>
                      <a:pPr marL="0" algn="ctr" defTabSz="914400" rtl="0" eaLnBrk="1" latinLnBrk="0" hangingPunct="1">
                        <a:lnSpc>
                          <a:spcPct val="107000"/>
                        </a:lnSpc>
                        <a:spcAft>
                          <a:spcPts val="0"/>
                        </a:spcAft>
                      </a:pPr>
                      <a:r>
                        <a:rPr lang="es-ES" sz="1600" kern="1200" dirty="0">
                          <a:solidFill>
                            <a:schemeClr val="tx1"/>
                          </a:solidFill>
                          <a:effectLst/>
                          <a:latin typeface="+mn-lt"/>
                          <a:ea typeface="+mn-ea"/>
                          <a:cs typeface="+mn-cs"/>
                        </a:rPr>
                        <a:t>35</a:t>
                      </a:r>
                      <a:endParaRPr lang="es-MX" sz="1600" kern="1200" dirty="0">
                        <a:solidFill>
                          <a:schemeClr val="tx1"/>
                        </a:solidFill>
                        <a:effectLst/>
                        <a:latin typeface="+mn-lt"/>
                        <a:ea typeface="+mn-ea"/>
                        <a:cs typeface="+mn-cs"/>
                      </a:endParaRPr>
                    </a:p>
                  </a:txBody>
                  <a:tcPr marL="62097" marR="62097" marT="0" marB="0" anchor="ctr"/>
                </a:tc>
                <a:tc>
                  <a:txBody>
                    <a:bodyPr/>
                    <a:lstStyle/>
                    <a:p>
                      <a:pPr marL="0" algn="ctr" defTabSz="914400" rtl="0" eaLnBrk="1" latinLnBrk="0" hangingPunct="1">
                        <a:lnSpc>
                          <a:spcPct val="107000"/>
                        </a:lnSpc>
                        <a:spcAft>
                          <a:spcPts val="0"/>
                        </a:spcAft>
                      </a:pPr>
                      <a:r>
                        <a:rPr lang="es-MX" sz="1600" kern="1200" dirty="0">
                          <a:solidFill>
                            <a:schemeClr val="tx1"/>
                          </a:solidFill>
                          <a:effectLst/>
                          <a:latin typeface="+mn-lt"/>
                          <a:ea typeface="+mn-ea"/>
                          <a:cs typeface="+mn-cs"/>
                        </a:rPr>
                        <a:t>37</a:t>
                      </a:r>
                    </a:p>
                  </a:txBody>
                  <a:tcPr marL="62097" marR="62097" marT="0" marB="0" anchor="ctr"/>
                </a:tc>
                <a:tc>
                  <a:txBody>
                    <a:bodyPr/>
                    <a:lstStyle/>
                    <a:p>
                      <a:pPr marL="0" algn="ctr" defTabSz="914400" rtl="0" eaLnBrk="1" latinLnBrk="0" hangingPunct="1">
                        <a:lnSpc>
                          <a:spcPct val="107000"/>
                        </a:lnSpc>
                        <a:spcAft>
                          <a:spcPts val="0"/>
                        </a:spcAft>
                      </a:pPr>
                      <a:r>
                        <a:rPr lang="es-MX" sz="1600" kern="1200" dirty="0">
                          <a:solidFill>
                            <a:schemeClr val="tx1"/>
                          </a:solidFill>
                          <a:effectLst/>
                          <a:latin typeface="+mn-lt"/>
                          <a:ea typeface="+mn-ea"/>
                          <a:cs typeface="+mn-cs"/>
                        </a:rPr>
                        <a:t>5.71</a:t>
                      </a:r>
                    </a:p>
                  </a:txBody>
                  <a:tcPr marL="62097" marR="62097" marT="0" marB="0" anchor="ctr"/>
                </a:tc>
                <a:extLst>
                  <a:ext uri="{0D108BD9-81ED-4DB2-BD59-A6C34878D82A}">
                    <a16:rowId xmlns:a16="http://schemas.microsoft.com/office/drawing/2014/main" val="530511121"/>
                  </a:ext>
                </a:extLst>
              </a:tr>
              <a:tr h="576000">
                <a:tc>
                  <a:txBody>
                    <a:bodyPr/>
                    <a:lstStyle/>
                    <a:p>
                      <a:pPr marL="92075" indent="0" algn="l" rtl="0" fontAlgn="ctr"/>
                      <a:r>
                        <a:rPr lang="es-MX" sz="1600" b="1" u="none" strike="noStrike" dirty="0">
                          <a:effectLst/>
                        </a:rPr>
                        <a:t>Enseñanza en Enfermería</a:t>
                      </a:r>
                      <a:br>
                        <a:rPr lang="es-MX" sz="1600" b="1" u="none" strike="noStrike" dirty="0">
                          <a:effectLst/>
                        </a:rPr>
                      </a:br>
                      <a:r>
                        <a:rPr lang="es-MX" sz="1600" b="1" u="none" strike="noStrike" dirty="0">
                          <a:effectLst/>
                        </a:rPr>
                        <a:t>(Cursos de Pregrado)</a:t>
                      </a:r>
                      <a:endParaRPr lang="es-MX" sz="1600" b="1" i="0" u="none" strike="noStrike" dirty="0">
                        <a:solidFill>
                          <a:srgbClr val="000000"/>
                        </a:solidFill>
                        <a:effectLst/>
                        <a:latin typeface="Montserrat" panose="00000500000000000000"/>
                      </a:endParaRPr>
                    </a:p>
                  </a:txBody>
                  <a:tcPr marL="85725" marR="9525" marT="9525" marB="0" anchor="ctr"/>
                </a:tc>
                <a:tc>
                  <a:txBody>
                    <a:bodyPr/>
                    <a:lstStyle/>
                    <a:p>
                      <a:pPr marL="0" algn="ctr" defTabSz="914400" rtl="0" eaLnBrk="1" fontAlgn="ctr" latinLnBrk="0" hangingPunct="1">
                        <a:lnSpc>
                          <a:spcPct val="107000"/>
                        </a:lnSpc>
                        <a:spcAft>
                          <a:spcPts val="0"/>
                        </a:spcAft>
                      </a:pPr>
                      <a:r>
                        <a:rPr lang="es-MX" sz="1600" b="1" kern="1200" dirty="0">
                          <a:solidFill>
                            <a:schemeClr val="tx1"/>
                          </a:solidFill>
                          <a:effectLst/>
                          <a:latin typeface="+mn-lt"/>
                          <a:ea typeface="+mn-ea"/>
                          <a:cs typeface="+mn-cs"/>
                        </a:rPr>
                        <a:t>5</a:t>
                      </a:r>
                    </a:p>
                  </a:txBody>
                  <a:tcPr marL="9525" marR="9525" marT="9525" marB="0" anchor="ctr">
                    <a:noFill/>
                  </a:tcPr>
                </a:tc>
                <a:tc>
                  <a:txBody>
                    <a:bodyPr/>
                    <a:lstStyle/>
                    <a:p>
                      <a:pPr marL="0" algn="ctr" defTabSz="914400" rtl="0" eaLnBrk="1" fontAlgn="ctr" latinLnBrk="0" hangingPunct="1">
                        <a:lnSpc>
                          <a:spcPct val="107000"/>
                        </a:lnSpc>
                        <a:spcAft>
                          <a:spcPts val="0"/>
                        </a:spcAft>
                      </a:pPr>
                      <a:r>
                        <a:rPr lang="es-MX" sz="1600" b="1" kern="1200" dirty="0">
                          <a:solidFill>
                            <a:schemeClr val="tx1"/>
                          </a:solidFill>
                          <a:effectLst/>
                          <a:latin typeface="+mn-lt"/>
                          <a:ea typeface="+mn-ea"/>
                          <a:cs typeface="+mn-cs"/>
                        </a:rPr>
                        <a:t>7</a:t>
                      </a:r>
                    </a:p>
                  </a:txBody>
                  <a:tcPr marL="9525" marR="9525" marT="9525" marB="0" anchor="ctr">
                    <a:noFill/>
                  </a:tcPr>
                </a:tc>
                <a:tc>
                  <a:txBody>
                    <a:bodyPr/>
                    <a:lstStyle/>
                    <a:p>
                      <a:pPr marL="0" algn="ctr" defTabSz="914400" rtl="0" eaLnBrk="1" fontAlgn="ctr" latinLnBrk="0" hangingPunct="1">
                        <a:lnSpc>
                          <a:spcPct val="107000"/>
                        </a:lnSpc>
                        <a:spcAft>
                          <a:spcPts val="0"/>
                        </a:spcAft>
                      </a:pPr>
                      <a:r>
                        <a:rPr lang="es-MX" sz="1600" b="1" kern="1200" dirty="0">
                          <a:solidFill>
                            <a:schemeClr val="tx1"/>
                          </a:solidFill>
                          <a:effectLst/>
                          <a:latin typeface="+mn-lt"/>
                          <a:ea typeface="+mn-ea"/>
                          <a:cs typeface="+mn-cs"/>
                        </a:rPr>
                        <a:t>40.00</a:t>
                      </a:r>
                    </a:p>
                  </a:txBody>
                  <a:tcPr marL="9525" marR="9525" marT="9525" marB="0" anchor="ctr">
                    <a:noFill/>
                  </a:tcPr>
                </a:tc>
                <a:extLst>
                  <a:ext uri="{0D108BD9-81ED-4DB2-BD59-A6C34878D82A}">
                    <a16:rowId xmlns:a16="http://schemas.microsoft.com/office/drawing/2014/main" val="168098959"/>
                  </a:ext>
                </a:extLst>
              </a:tr>
            </a:tbl>
          </a:graphicData>
        </a:graphic>
      </p:graphicFrame>
      <p:sp>
        <p:nvSpPr>
          <p:cNvPr id="17" name="Rectángulo: esquinas redondeadas 16">
            <a:extLst>
              <a:ext uri="{FF2B5EF4-FFF2-40B4-BE49-F238E27FC236}">
                <a16:creationId xmlns:a16="http://schemas.microsoft.com/office/drawing/2014/main" id="{34499EC9-F8A9-46D6-9ECB-66574756E6C1}"/>
              </a:ext>
            </a:extLst>
          </p:cNvPr>
          <p:cNvSpPr/>
          <p:nvPr/>
        </p:nvSpPr>
        <p:spPr>
          <a:xfrm>
            <a:off x="8797615" y="269536"/>
            <a:ext cx="3182892" cy="458252"/>
          </a:xfrm>
          <a:prstGeom prst="roundRect">
            <a:avLst/>
          </a:prstGeom>
          <a:solidFill>
            <a:srgbClr val="05405D"/>
          </a:solidFill>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Medium" panose="00000600000000000000" pitchFamily="2" charset="0"/>
              </a:rPr>
              <a:t>ENSEÑANZA</a:t>
            </a:r>
          </a:p>
        </p:txBody>
      </p:sp>
      <p:sp>
        <p:nvSpPr>
          <p:cNvPr id="3" name="Flecha: hacia abajo 2">
            <a:extLst>
              <a:ext uri="{FF2B5EF4-FFF2-40B4-BE49-F238E27FC236}">
                <a16:creationId xmlns:a16="http://schemas.microsoft.com/office/drawing/2014/main" id="{2698AD80-E960-43CE-B9A8-869B2C6CF6EA}"/>
              </a:ext>
            </a:extLst>
          </p:cNvPr>
          <p:cNvSpPr/>
          <p:nvPr/>
        </p:nvSpPr>
        <p:spPr>
          <a:xfrm rot="10800000">
            <a:off x="9311309" y="1908871"/>
            <a:ext cx="203474" cy="266662"/>
          </a:xfrm>
          <a:prstGeom prst="downArrow">
            <a:avLst/>
          </a:prstGeom>
          <a:solidFill>
            <a:srgbClr val="05405D"/>
          </a:solidFill>
          <a:ln>
            <a:solidFill>
              <a:schemeClr val="tx1">
                <a:lumMod val="50000"/>
                <a:lumOff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MX">
              <a:solidFill>
                <a:schemeClr val="tx1"/>
              </a:solidFill>
            </a:endParaRPr>
          </a:p>
        </p:txBody>
      </p:sp>
      <p:sp>
        <p:nvSpPr>
          <p:cNvPr id="18" name="Flecha: hacia abajo 17">
            <a:extLst>
              <a:ext uri="{FF2B5EF4-FFF2-40B4-BE49-F238E27FC236}">
                <a16:creationId xmlns:a16="http://schemas.microsoft.com/office/drawing/2014/main" id="{8FC8E498-ABC1-4982-B997-D39CDA3652BA}"/>
              </a:ext>
            </a:extLst>
          </p:cNvPr>
          <p:cNvSpPr/>
          <p:nvPr/>
        </p:nvSpPr>
        <p:spPr>
          <a:xfrm rot="10800000">
            <a:off x="9311148" y="2459568"/>
            <a:ext cx="203474" cy="266662"/>
          </a:xfrm>
          <a:prstGeom prst="downArrow">
            <a:avLst/>
          </a:prstGeom>
          <a:solidFill>
            <a:srgbClr val="05405D"/>
          </a:solidFill>
          <a:ln>
            <a:solidFill>
              <a:schemeClr val="tx1">
                <a:lumMod val="50000"/>
                <a:lumOff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MX" dirty="0"/>
          </a:p>
        </p:txBody>
      </p:sp>
      <p:sp>
        <p:nvSpPr>
          <p:cNvPr id="14" name="Flecha: hacia abajo 13">
            <a:extLst>
              <a:ext uri="{FF2B5EF4-FFF2-40B4-BE49-F238E27FC236}">
                <a16:creationId xmlns:a16="http://schemas.microsoft.com/office/drawing/2014/main" id="{56D2E9F7-09DD-49B2-8887-E22A0C0D20D0}"/>
              </a:ext>
            </a:extLst>
          </p:cNvPr>
          <p:cNvSpPr/>
          <p:nvPr/>
        </p:nvSpPr>
        <p:spPr>
          <a:xfrm rot="10800000">
            <a:off x="9311148" y="5429779"/>
            <a:ext cx="203474" cy="266662"/>
          </a:xfrm>
          <a:prstGeom prst="downArrow">
            <a:avLst/>
          </a:prstGeom>
          <a:solidFill>
            <a:srgbClr val="05405D"/>
          </a:solidFill>
          <a:ln>
            <a:solidFill>
              <a:schemeClr val="tx1">
                <a:lumMod val="50000"/>
                <a:lumOff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MX"/>
          </a:p>
        </p:txBody>
      </p:sp>
      <p:sp>
        <p:nvSpPr>
          <p:cNvPr id="10" name="Flecha: hacia abajo 9">
            <a:extLst>
              <a:ext uri="{FF2B5EF4-FFF2-40B4-BE49-F238E27FC236}">
                <a16:creationId xmlns:a16="http://schemas.microsoft.com/office/drawing/2014/main" id="{CC3AA48D-B982-4612-A042-0A65419C4D79}"/>
              </a:ext>
            </a:extLst>
          </p:cNvPr>
          <p:cNvSpPr/>
          <p:nvPr/>
        </p:nvSpPr>
        <p:spPr>
          <a:xfrm rot="10800000">
            <a:off x="9311148" y="4846192"/>
            <a:ext cx="203474" cy="266662"/>
          </a:xfrm>
          <a:prstGeom prst="downArrow">
            <a:avLst/>
          </a:prstGeom>
          <a:solidFill>
            <a:srgbClr val="05405D"/>
          </a:solidFill>
          <a:ln>
            <a:solidFill>
              <a:schemeClr val="tx1">
                <a:lumMod val="50000"/>
                <a:lumOff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064026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A7EEFBD-AFAF-49D7-9D7B-9E0975CAB7DA}"/>
              </a:ext>
            </a:extLst>
          </p:cNvPr>
          <p:cNvSpPr/>
          <p:nvPr/>
        </p:nvSpPr>
        <p:spPr>
          <a:xfrm>
            <a:off x="530675" y="6249970"/>
            <a:ext cx="3050578" cy="523220"/>
          </a:xfrm>
          <a:prstGeom prst="rect">
            <a:avLst/>
          </a:prstGeom>
        </p:spPr>
        <p:txBody>
          <a:bodyPr wrap="square">
            <a:spAutoFit/>
          </a:bodyPr>
          <a:lstStyle/>
          <a:p>
            <a:pPr algn="ctr">
              <a:spcBef>
                <a:spcPts val="0"/>
              </a:spcBef>
              <a:spcAft>
                <a:spcPts val="0"/>
              </a:spcAft>
            </a:pPr>
            <a:r>
              <a:rPr lang="es-MX" sz="2800" b="1" i="0" u="none" strike="noStrike" dirty="0">
                <a:solidFill>
                  <a:srgbClr val="1E4E79"/>
                </a:solidFill>
                <a:effectLst/>
                <a:latin typeface="Montserrat" panose="020B0604020202020204" charset="0"/>
              </a:rPr>
              <a:t>457 </a:t>
            </a:r>
            <a:r>
              <a:rPr lang="es-MX" sz="1800" b="0" i="1" u="none" strike="noStrike" dirty="0">
                <a:solidFill>
                  <a:srgbClr val="7F7F7F"/>
                </a:solidFill>
                <a:effectLst/>
                <a:latin typeface="Montserrat" panose="020B0604020202020204" charset="0"/>
              </a:rPr>
              <a:t>aspirantes</a:t>
            </a:r>
            <a:endParaRPr lang="es-MX" b="0" dirty="0">
              <a:effectLst/>
            </a:endParaRPr>
          </a:p>
        </p:txBody>
      </p:sp>
      <p:sp>
        <p:nvSpPr>
          <p:cNvPr id="6" name="Rectángulo 5">
            <a:extLst>
              <a:ext uri="{FF2B5EF4-FFF2-40B4-BE49-F238E27FC236}">
                <a16:creationId xmlns:a16="http://schemas.microsoft.com/office/drawing/2014/main" id="{BB5996DD-5B26-4B64-B3D4-AD19F4CC4ABE}"/>
              </a:ext>
            </a:extLst>
          </p:cNvPr>
          <p:cNvSpPr/>
          <p:nvPr/>
        </p:nvSpPr>
        <p:spPr>
          <a:xfrm>
            <a:off x="3635122" y="6249970"/>
            <a:ext cx="2828517" cy="523220"/>
          </a:xfrm>
          <a:prstGeom prst="rect">
            <a:avLst/>
          </a:prstGeom>
        </p:spPr>
        <p:txBody>
          <a:bodyPr wrap="square">
            <a:spAutoFit/>
          </a:bodyPr>
          <a:lstStyle/>
          <a:p>
            <a:pPr algn="ctr">
              <a:spcBef>
                <a:spcPts val="0"/>
              </a:spcBef>
              <a:spcAft>
                <a:spcPts val="0"/>
              </a:spcAft>
            </a:pPr>
            <a:r>
              <a:rPr lang="es-MX" sz="2800" b="1" i="0" u="none" strike="noStrike" dirty="0">
                <a:solidFill>
                  <a:srgbClr val="1E4E79"/>
                </a:solidFill>
                <a:effectLst/>
                <a:latin typeface="Montserrat" panose="020B0604020202020204" charset="0"/>
              </a:rPr>
              <a:t>218 </a:t>
            </a:r>
            <a:r>
              <a:rPr lang="es-MX" sz="1800" b="0" i="1" u="none" strike="noStrike" dirty="0">
                <a:solidFill>
                  <a:srgbClr val="7F7F7F"/>
                </a:solidFill>
                <a:effectLst/>
                <a:latin typeface="Montserrat" panose="020B0604020202020204" charset="0"/>
              </a:rPr>
              <a:t>aceptados</a:t>
            </a:r>
            <a:endParaRPr lang="es-MX" b="0" dirty="0">
              <a:effectLst/>
            </a:endParaRPr>
          </a:p>
        </p:txBody>
      </p:sp>
      <p:sp>
        <p:nvSpPr>
          <p:cNvPr id="7" name="Rectángulo 6">
            <a:extLst>
              <a:ext uri="{FF2B5EF4-FFF2-40B4-BE49-F238E27FC236}">
                <a16:creationId xmlns:a16="http://schemas.microsoft.com/office/drawing/2014/main" id="{F8144975-E173-40EE-993A-08F87B434C8D}"/>
              </a:ext>
            </a:extLst>
          </p:cNvPr>
          <p:cNvSpPr/>
          <p:nvPr/>
        </p:nvSpPr>
        <p:spPr>
          <a:xfrm>
            <a:off x="2055964" y="785684"/>
            <a:ext cx="6287784" cy="707886"/>
          </a:xfrm>
          <a:prstGeom prst="rect">
            <a:avLst/>
          </a:prstGeom>
        </p:spPr>
        <p:txBody>
          <a:bodyPr wrap="square">
            <a:spAutoFit/>
          </a:bodyPr>
          <a:lstStyle/>
          <a:p>
            <a:pPr algn="ctr">
              <a:defRPr/>
            </a:pPr>
            <a:r>
              <a:rPr lang="es-MX" sz="2000" b="1" dirty="0">
                <a:solidFill>
                  <a:srgbClr val="05405D"/>
                </a:solidFill>
                <a:latin typeface="Montserrat" panose="00000500000000000000" pitchFamily="2" charset="0"/>
                <a:cs typeface="Arial" panose="020B0604020202020204" pitchFamily="34" charset="0"/>
              </a:rPr>
              <a:t>Alumnos aspirantes y aceptados:</a:t>
            </a:r>
          </a:p>
          <a:p>
            <a:pPr algn="ctr">
              <a:defRPr/>
            </a:pPr>
            <a:r>
              <a:rPr lang="es-MX" sz="2000" b="1" dirty="0">
                <a:solidFill>
                  <a:srgbClr val="05405D"/>
                </a:solidFill>
                <a:latin typeface="Montserrat" panose="00000500000000000000" pitchFamily="2" charset="0"/>
                <a:cs typeface="Arial" panose="020B0604020202020204" pitchFamily="34" charset="0"/>
              </a:rPr>
              <a:t> especialidades entrada directa e indirecta</a:t>
            </a:r>
          </a:p>
        </p:txBody>
      </p:sp>
      <p:sp>
        <p:nvSpPr>
          <p:cNvPr id="8" name="Rectángulo 7">
            <a:extLst>
              <a:ext uri="{FF2B5EF4-FFF2-40B4-BE49-F238E27FC236}">
                <a16:creationId xmlns:a16="http://schemas.microsoft.com/office/drawing/2014/main" id="{BA938775-0322-4BC9-AECE-889332B5C6FA}"/>
              </a:ext>
            </a:extLst>
          </p:cNvPr>
          <p:cNvSpPr/>
          <p:nvPr/>
        </p:nvSpPr>
        <p:spPr>
          <a:xfrm>
            <a:off x="7728054" y="1709051"/>
            <a:ext cx="3962400" cy="369332"/>
          </a:xfrm>
          <a:prstGeom prst="rect">
            <a:avLst/>
          </a:prstGeom>
        </p:spPr>
        <p:txBody>
          <a:bodyPr wrap="square">
            <a:spAutoFit/>
          </a:bodyPr>
          <a:lstStyle/>
          <a:p>
            <a:pPr algn="ctr">
              <a:spcBef>
                <a:spcPts val="0"/>
              </a:spcBef>
              <a:spcAft>
                <a:spcPts val="0"/>
              </a:spcAft>
              <a:defRPr/>
            </a:pPr>
            <a:r>
              <a:rPr lang="es-MX" b="1" dirty="0">
                <a:solidFill>
                  <a:srgbClr val="05405D"/>
                </a:solidFill>
                <a:latin typeface="Montserrat" panose="00000500000000000000" pitchFamily="2" charset="0"/>
                <a:cs typeface="Arial" panose="020B0604020202020204" pitchFamily="34" charset="0"/>
              </a:rPr>
              <a:t>Eficiencia Terminal de  2023</a:t>
            </a:r>
          </a:p>
        </p:txBody>
      </p:sp>
      <p:graphicFrame>
        <p:nvGraphicFramePr>
          <p:cNvPr id="11" name="Tabla 10">
            <a:extLst>
              <a:ext uri="{FF2B5EF4-FFF2-40B4-BE49-F238E27FC236}">
                <a16:creationId xmlns:a16="http://schemas.microsoft.com/office/drawing/2014/main" id="{A2E87837-A758-4C80-8C3A-679FF08B9587}"/>
              </a:ext>
            </a:extLst>
          </p:cNvPr>
          <p:cNvGraphicFramePr>
            <a:graphicFrameLocks noGrp="1"/>
          </p:cNvGraphicFramePr>
          <p:nvPr>
            <p:extLst>
              <p:ext uri="{D42A27DB-BD31-4B8C-83A1-F6EECF244321}">
                <p14:modId xmlns:p14="http://schemas.microsoft.com/office/powerpoint/2010/main" val="442967516"/>
              </p:ext>
            </p:extLst>
          </p:nvPr>
        </p:nvGraphicFramePr>
        <p:xfrm>
          <a:off x="7430777" y="2184231"/>
          <a:ext cx="4556954" cy="3205838"/>
        </p:xfrm>
        <a:graphic>
          <a:graphicData uri="http://schemas.openxmlformats.org/drawingml/2006/table">
            <a:tbl>
              <a:tblPr>
                <a:tableStyleId>{BDBED569-4797-4DF1-A0F4-6AAB3CD982D8}</a:tableStyleId>
              </a:tblPr>
              <a:tblGrid>
                <a:gridCol w="1676954">
                  <a:extLst>
                    <a:ext uri="{9D8B030D-6E8A-4147-A177-3AD203B41FA5}">
                      <a16:colId xmlns:a16="http://schemas.microsoft.com/office/drawing/2014/main" val="3764233239"/>
                    </a:ext>
                  </a:extLst>
                </a:gridCol>
                <a:gridCol w="1440000">
                  <a:extLst>
                    <a:ext uri="{9D8B030D-6E8A-4147-A177-3AD203B41FA5}">
                      <a16:colId xmlns:a16="http://schemas.microsoft.com/office/drawing/2014/main" val="4022901495"/>
                    </a:ext>
                  </a:extLst>
                </a:gridCol>
                <a:gridCol w="1440000">
                  <a:extLst>
                    <a:ext uri="{9D8B030D-6E8A-4147-A177-3AD203B41FA5}">
                      <a16:colId xmlns:a16="http://schemas.microsoft.com/office/drawing/2014/main" val="2238381398"/>
                    </a:ext>
                  </a:extLst>
                </a:gridCol>
              </a:tblGrid>
              <a:tr h="689703">
                <a:tc>
                  <a:txBody>
                    <a:bodyPr/>
                    <a:lstStyle/>
                    <a:p>
                      <a:pPr marR="101600" algn="ctr" rtl="0" fontAlgn="ctr">
                        <a:spcBef>
                          <a:spcPts val="0"/>
                        </a:spcBef>
                        <a:spcAft>
                          <a:spcPts val="0"/>
                        </a:spcAft>
                      </a:pPr>
                      <a:r>
                        <a:rPr lang="es-MX" sz="1400" b="1" u="none" strike="noStrike" dirty="0">
                          <a:solidFill>
                            <a:schemeClr val="bg1"/>
                          </a:solidFill>
                          <a:effectLst/>
                        </a:rPr>
                        <a:t>Especialidad</a:t>
                      </a:r>
                      <a:endParaRPr lang="es-MX" sz="1400" b="1" dirty="0">
                        <a:solidFill>
                          <a:schemeClr val="bg1"/>
                        </a:solidFill>
                        <a:effectLst/>
                        <a:latin typeface="Montserrat" panose="00000500000000000000" pitchFamily="2" charset="0"/>
                        <a:cs typeface="Arial" panose="020B0604020202020204" pitchFamily="34" charset="0"/>
                      </a:endParaRPr>
                    </a:p>
                  </a:txBody>
                  <a:tcPr marL="38100" marR="38100" marT="38100" marB="38100" anchor="ctr">
                    <a:solidFill>
                      <a:srgbClr val="05405D"/>
                    </a:solidFill>
                  </a:tcPr>
                </a:tc>
                <a:tc>
                  <a:txBody>
                    <a:bodyPr/>
                    <a:lstStyle/>
                    <a:p>
                      <a:pPr marL="89535" marR="114300" algn="ctr" rtl="0" fontAlgn="ctr">
                        <a:spcBef>
                          <a:spcPts val="0"/>
                        </a:spcBef>
                        <a:spcAft>
                          <a:spcPts val="0"/>
                        </a:spcAft>
                      </a:pPr>
                      <a:r>
                        <a:rPr lang="es-MX" sz="1400" u="none" strike="noStrike" dirty="0">
                          <a:solidFill>
                            <a:schemeClr val="bg1"/>
                          </a:solidFill>
                          <a:effectLst/>
                        </a:rPr>
                        <a:t>% Eficiencia Terminal </a:t>
                      </a:r>
                      <a:r>
                        <a:rPr lang="es-MX" sz="1400" b="1" u="none" strike="noStrike" dirty="0">
                          <a:solidFill>
                            <a:schemeClr val="bg1"/>
                          </a:solidFill>
                          <a:effectLst/>
                        </a:rPr>
                        <a:t>(2022)</a:t>
                      </a:r>
                      <a:endParaRPr lang="es-MX" sz="1400" b="1" dirty="0">
                        <a:solidFill>
                          <a:schemeClr val="bg1"/>
                        </a:solidFill>
                        <a:effectLst/>
                        <a:latin typeface="Montserrat" panose="00000500000000000000" pitchFamily="2" charset="0"/>
                        <a:cs typeface="Arial" panose="020B0604020202020204" pitchFamily="34" charset="0"/>
                      </a:endParaRPr>
                    </a:p>
                  </a:txBody>
                  <a:tcPr marL="38100" marR="38100" marT="38100" marB="38100" anchor="ctr">
                    <a:solidFill>
                      <a:srgbClr val="05405D"/>
                    </a:solidFill>
                  </a:tcPr>
                </a:tc>
                <a:tc>
                  <a:txBody>
                    <a:bodyPr/>
                    <a:lstStyle/>
                    <a:p>
                      <a:pPr marL="89535" marR="114300" algn="ctr" rtl="0" fontAlgn="ctr">
                        <a:spcBef>
                          <a:spcPts val="0"/>
                        </a:spcBef>
                        <a:spcAft>
                          <a:spcPts val="0"/>
                        </a:spcAft>
                      </a:pPr>
                      <a:r>
                        <a:rPr lang="es-MX" sz="1400" u="none" strike="noStrike" dirty="0">
                          <a:solidFill>
                            <a:schemeClr val="bg1"/>
                          </a:solidFill>
                          <a:effectLst/>
                        </a:rPr>
                        <a:t>% Eficiencia Terminal </a:t>
                      </a:r>
                      <a:r>
                        <a:rPr lang="es-MX" sz="1400" b="1" u="none" strike="noStrike" dirty="0">
                          <a:solidFill>
                            <a:schemeClr val="bg1"/>
                          </a:solidFill>
                          <a:effectLst/>
                        </a:rPr>
                        <a:t>(2023)</a:t>
                      </a:r>
                      <a:endParaRPr lang="es-MX" sz="1400" b="1" dirty="0">
                        <a:solidFill>
                          <a:schemeClr val="bg1"/>
                        </a:solidFill>
                        <a:effectLst/>
                        <a:latin typeface="Montserrat" panose="00000500000000000000" pitchFamily="2" charset="0"/>
                        <a:cs typeface="Arial" panose="020B0604020202020204" pitchFamily="34" charset="0"/>
                      </a:endParaRPr>
                    </a:p>
                  </a:txBody>
                  <a:tcPr marL="38100" marR="38100" marT="38100" marB="38100" anchor="ctr">
                    <a:solidFill>
                      <a:srgbClr val="05405D"/>
                    </a:solidFill>
                  </a:tcPr>
                </a:tc>
                <a:extLst>
                  <a:ext uri="{0D108BD9-81ED-4DB2-BD59-A6C34878D82A}">
                    <a16:rowId xmlns:a16="http://schemas.microsoft.com/office/drawing/2014/main" val="3345980996"/>
                  </a:ext>
                </a:extLst>
              </a:tr>
              <a:tr h="612000">
                <a:tc>
                  <a:txBody>
                    <a:bodyPr/>
                    <a:lstStyle/>
                    <a:p>
                      <a:pPr marL="87313" marR="101600" indent="0" algn="l" rtl="0" fontAlgn="ctr">
                        <a:spcBef>
                          <a:spcPts val="0"/>
                        </a:spcBef>
                        <a:spcAft>
                          <a:spcPts val="0"/>
                        </a:spcAft>
                      </a:pPr>
                      <a:r>
                        <a:rPr lang="es-MX" sz="1400" b="1" u="none" strike="noStrike" dirty="0">
                          <a:effectLst/>
                        </a:rPr>
                        <a:t>Pediatría</a:t>
                      </a:r>
                      <a:endParaRPr lang="es-MX" sz="1400" b="1" dirty="0">
                        <a:effectLst/>
                        <a:latin typeface="Montserrat" panose="00000500000000000000" pitchFamily="2" charset="0"/>
                        <a:cs typeface="Arial" panose="020B0604020202020204" pitchFamily="34" charset="0"/>
                      </a:endParaRPr>
                    </a:p>
                  </a:txBody>
                  <a:tcPr marL="38100" marR="38100" marT="38100" marB="38100" anchor="ctr"/>
                </a:tc>
                <a:tc>
                  <a:txBody>
                    <a:bodyPr/>
                    <a:lstStyle/>
                    <a:p>
                      <a:pPr marL="89535" marR="101600" lvl="0" indent="0" algn="ctr" defTabSz="914400" rtl="0" eaLnBrk="1" fontAlgn="ctr" latinLnBrk="0" hangingPunct="1">
                        <a:lnSpc>
                          <a:spcPct val="100000"/>
                        </a:lnSpc>
                        <a:spcBef>
                          <a:spcPts val="0"/>
                        </a:spcBef>
                        <a:spcAft>
                          <a:spcPts val="0"/>
                        </a:spcAft>
                        <a:buClrTx/>
                        <a:buSzTx/>
                        <a:buFontTx/>
                        <a:buNone/>
                        <a:tabLst/>
                        <a:defRPr/>
                      </a:pPr>
                      <a:r>
                        <a:rPr lang="es-MX" sz="1400" b="1" i="0" u="none" strike="noStrike" dirty="0">
                          <a:solidFill>
                            <a:srgbClr val="000000"/>
                          </a:solidFill>
                          <a:effectLst/>
                          <a:latin typeface="Montserrat" panose="00000500000000000000" pitchFamily="2" charset="0"/>
                          <a:cs typeface="Arial" panose="020B0604020202020204" pitchFamily="34" charset="0"/>
                        </a:rPr>
                        <a:t>90 </a:t>
                      </a:r>
                      <a:r>
                        <a:rPr lang="es-MX" sz="1400" b="0" i="0" u="none" strike="noStrike" dirty="0">
                          <a:solidFill>
                            <a:srgbClr val="000000"/>
                          </a:solidFill>
                          <a:effectLst/>
                          <a:latin typeface="Montserrat" panose="00000500000000000000" pitchFamily="2" charset="0"/>
                          <a:cs typeface="Arial" panose="020B0604020202020204" pitchFamily="34" charset="0"/>
                        </a:rPr>
                        <a:t>(40/44)</a:t>
                      </a:r>
                      <a:endParaRPr lang="es-MX" sz="1400" b="0" dirty="0">
                        <a:effectLst/>
                        <a:latin typeface="Montserrat" panose="00000500000000000000" pitchFamily="2" charset="0"/>
                        <a:cs typeface="Arial" panose="020B0604020202020204" pitchFamily="34" charset="0"/>
                      </a:endParaRPr>
                    </a:p>
                  </a:txBody>
                  <a:tcPr marL="38100" marR="38100" marT="38100" marB="38100" anchor="ctr"/>
                </a:tc>
                <a:tc>
                  <a:txBody>
                    <a:bodyPr/>
                    <a:lstStyle/>
                    <a:p>
                      <a:pPr marL="89535" marR="101600" algn="ctr" rtl="0" fontAlgn="ctr">
                        <a:spcBef>
                          <a:spcPts val="0"/>
                        </a:spcBef>
                        <a:spcAft>
                          <a:spcPts val="0"/>
                        </a:spcAft>
                      </a:pPr>
                      <a:r>
                        <a:rPr lang="es-MX" sz="1400" b="1" u="none" strike="noStrike" dirty="0">
                          <a:effectLst/>
                        </a:rPr>
                        <a:t>93</a:t>
                      </a:r>
                      <a:r>
                        <a:rPr lang="es-MX" sz="1400" u="none" strike="noStrike" dirty="0">
                          <a:effectLst/>
                        </a:rPr>
                        <a:t> (40/43)</a:t>
                      </a:r>
                      <a:endParaRPr lang="es-MX" sz="1400" b="0" dirty="0">
                        <a:effectLst/>
                        <a:latin typeface="Montserrat" panose="00000500000000000000" pitchFamily="2" charset="0"/>
                        <a:cs typeface="Arial" panose="020B0604020202020204" pitchFamily="34" charset="0"/>
                      </a:endParaRPr>
                    </a:p>
                  </a:txBody>
                  <a:tcPr marL="38100" marR="38100" marT="38100" marB="38100" anchor="ctr"/>
                </a:tc>
                <a:extLst>
                  <a:ext uri="{0D108BD9-81ED-4DB2-BD59-A6C34878D82A}">
                    <a16:rowId xmlns:a16="http://schemas.microsoft.com/office/drawing/2014/main" val="3873839816"/>
                  </a:ext>
                </a:extLst>
              </a:tr>
              <a:tr h="612000">
                <a:tc>
                  <a:txBody>
                    <a:bodyPr/>
                    <a:lstStyle/>
                    <a:p>
                      <a:pPr marL="182563" marR="101600" indent="-95250" algn="l" rtl="0" fontAlgn="ctr">
                        <a:spcBef>
                          <a:spcPts val="0"/>
                        </a:spcBef>
                        <a:spcAft>
                          <a:spcPts val="0"/>
                        </a:spcAft>
                      </a:pPr>
                      <a:r>
                        <a:rPr lang="es-MX" sz="1400" b="1" u="none" strike="noStrike" dirty="0">
                          <a:effectLst/>
                        </a:rPr>
                        <a:t>Genética</a:t>
                      </a:r>
                      <a:endParaRPr lang="es-MX" sz="1400" b="1" dirty="0">
                        <a:effectLst/>
                        <a:latin typeface="Montserrat" panose="00000500000000000000" pitchFamily="2" charset="0"/>
                        <a:cs typeface="Arial" panose="020B0604020202020204" pitchFamily="34" charset="0"/>
                      </a:endParaRPr>
                    </a:p>
                  </a:txBody>
                  <a:tcPr marL="38100" marR="38100" marT="38100" marB="38100" anchor="ctr"/>
                </a:tc>
                <a:tc>
                  <a:txBody>
                    <a:bodyPr/>
                    <a:lstStyle/>
                    <a:p>
                      <a:pPr marL="89535" marR="101600" lvl="0" indent="0" algn="ctr" defTabSz="914400" rtl="0" eaLnBrk="1" fontAlgn="ctr" latinLnBrk="0" hangingPunct="1">
                        <a:lnSpc>
                          <a:spcPct val="100000"/>
                        </a:lnSpc>
                        <a:spcBef>
                          <a:spcPts val="0"/>
                        </a:spcBef>
                        <a:spcAft>
                          <a:spcPts val="0"/>
                        </a:spcAft>
                        <a:buClrTx/>
                        <a:buSzTx/>
                        <a:buFontTx/>
                        <a:buNone/>
                        <a:tabLst/>
                        <a:defRPr/>
                      </a:pPr>
                      <a:r>
                        <a:rPr lang="es-MX" sz="1400" b="1" i="0" u="none" strike="noStrike" dirty="0">
                          <a:solidFill>
                            <a:srgbClr val="000000"/>
                          </a:solidFill>
                          <a:effectLst/>
                          <a:latin typeface="Montserrat" panose="00000500000000000000" pitchFamily="2" charset="0"/>
                          <a:cs typeface="Arial" panose="020B0604020202020204" pitchFamily="34" charset="0"/>
                        </a:rPr>
                        <a:t>75 </a:t>
                      </a:r>
                      <a:r>
                        <a:rPr lang="es-MX" sz="1400" b="0" i="0" u="none" strike="noStrike" dirty="0">
                          <a:solidFill>
                            <a:srgbClr val="000000"/>
                          </a:solidFill>
                          <a:effectLst/>
                          <a:latin typeface="Montserrat" panose="00000500000000000000" pitchFamily="2" charset="0"/>
                          <a:cs typeface="Arial" panose="020B0604020202020204" pitchFamily="34" charset="0"/>
                        </a:rPr>
                        <a:t>(3/4)</a:t>
                      </a:r>
                      <a:endParaRPr lang="es-MX" sz="1400" b="0" dirty="0">
                        <a:effectLst/>
                        <a:latin typeface="Montserrat" panose="00000500000000000000" pitchFamily="2" charset="0"/>
                        <a:cs typeface="Arial" panose="020B0604020202020204" pitchFamily="34" charset="0"/>
                      </a:endParaRPr>
                    </a:p>
                  </a:txBody>
                  <a:tcPr marL="38100" marR="38100" marT="38100" marB="38100" anchor="ctr"/>
                </a:tc>
                <a:tc>
                  <a:txBody>
                    <a:bodyPr/>
                    <a:lstStyle/>
                    <a:p>
                      <a:pPr marL="89535" marR="101600" algn="ctr" rtl="0" fontAlgn="ctr">
                        <a:spcBef>
                          <a:spcPts val="0"/>
                        </a:spcBef>
                        <a:spcAft>
                          <a:spcPts val="0"/>
                        </a:spcAft>
                      </a:pPr>
                      <a:r>
                        <a:rPr lang="es-MX" sz="1400" b="1" u="none" strike="noStrike" dirty="0">
                          <a:effectLst/>
                        </a:rPr>
                        <a:t>100</a:t>
                      </a:r>
                      <a:r>
                        <a:rPr lang="es-MX" sz="1400" u="none" strike="noStrike" dirty="0">
                          <a:effectLst/>
                        </a:rPr>
                        <a:t> (3/3)</a:t>
                      </a:r>
                      <a:endParaRPr lang="es-MX" sz="1400" b="0" dirty="0">
                        <a:effectLst/>
                        <a:latin typeface="Montserrat" panose="00000500000000000000" pitchFamily="2" charset="0"/>
                        <a:cs typeface="Arial" panose="020B0604020202020204" pitchFamily="34" charset="0"/>
                      </a:endParaRPr>
                    </a:p>
                  </a:txBody>
                  <a:tcPr marL="38100" marR="38100" marT="38100" marB="38100" anchor="ctr"/>
                </a:tc>
                <a:extLst>
                  <a:ext uri="{0D108BD9-81ED-4DB2-BD59-A6C34878D82A}">
                    <a16:rowId xmlns:a16="http://schemas.microsoft.com/office/drawing/2014/main" val="2270546766"/>
                  </a:ext>
                </a:extLst>
              </a:tr>
              <a:tr h="612000">
                <a:tc>
                  <a:txBody>
                    <a:bodyPr/>
                    <a:lstStyle/>
                    <a:p>
                      <a:pPr marL="87313" marR="101600" indent="0" algn="l" rtl="0" fontAlgn="ctr">
                        <a:spcBef>
                          <a:spcPts val="0"/>
                        </a:spcBef>
                        <a:spcAft>
                          <a:spcPts val="0"/>
                        </a:spcAft>
                      </a:pPr>
                      <a:r>
                        <a:rPr lang="es-MX" sz="1400" b="1" u="none" strike="noStrike" dirty="0">
                          <a:effectLst/>
                        </a:rPr>
                        <a:t>Estomatología</a:t>
                      </a:r>
                      <a:endParaRPr lang="es-MX" sz="1400" b="1" dirty="0">
                        <a:effectLst/>
                        <a:latin typeface="Montserrat" panose="00000500000000000000" pitchFamily="2" charset="0"/>
                        <a:cs typeface="Arial" panose="020B0604020202020204" pitchFamily="34" charset="0"/>
                      </a:endParaRPr>
                    </a:p>
                  </a:txBody>
                  <a:tcPr marL="38100" marR="38100" marT="38100" marB="38100" anchor="ctr"/>
                </a:tc>
                <a:tc>
                  <a:txBody>
                    <a:bodyPr/>
                    <a:lstStyle/>
                    <a:p>
                      <a:pPr marL="89535" marR="101600" lvl="0" indent="0" algn="ctr" defTabSz="914400" rtl="0" eaLnBrk="1" fontAlgn="ctr" latinLnBrk="0" hangingPunct="1">
                        <a:lnSpc>
                          <a:spcPct val="100000"/>
                        </a:lnSpc>
                        <a:spcBef>
                          <a:spcPts val="0"/>
                        </a:spcBef>
                        <a:spcAft>
                          <a:spcPts val="0"/>
                        </a:spcAft>
                        <a:buClrTx/>
                        <a:buSzTx/>
                        <a:buFontTx/>
                        <a:buNone/>
                        <a:tabLst/>
                        <a:defRPr/>
                      </a:pPr>
                      <a:r>
                        <a:rPr lang="es-MX" sz="1400" b="1" i="0" u="none" strike="noStrike" dirty="0">
                          <a:solidFill>
                            <a:srgbClr val="000000"/>
                          </a:solidFill>
                          <a:effectLst/>
                          <a:latin typeface="Montserrat" panose="00000500000000000000" pitchFamily="2" charset="0"/>
                          <a:cs typeface="Arial" panose="020B0604020202020204" pitchFamily="34" charset="0"/>
                        </a:rPr>
                        <a:t>72 </a:t>
                      </a:r>
                      <a:r>
                        <a:rPr lang="es-MX" sz="1400" b="0" i="0" u="none" strike="noStrike" dirty="0">
                          <a:solidFill>
                            <a:srgbClr val="000000"/>
                          </a:solidFill>
                          <a:effectLst/>
                          <a:latin typeface="Montserrat" panose="00000500000000000000" pitchFamily="2" charset="0"/>
                          <a:cs typeface="Arial" panose="020B0604020202020204" pitchFamily="34" charset="0"/>
                        </a:rPr>
                        <a:t>(5/7)</a:t>
                      </a:r>
                      <a:endParaRPr lang="es-MX" sz="1400" b="0" dirty="0">
                        <a:effectLst/>
                        <a:latin typeface="Montserrat" panose="00000500000000000000" pitchFamily="2" charset="0"/>
                        <a:cs typeface="Arial" panose="020B0604020202020204" pitchFamily="34" charset="0"/>
                      </a:endParaRPr>
                    </a:p>
                  </a:txBody>
                  <a:tcPr marL="38100" marR="38100" marT="38100" marB="38100" anchor="ctr"/>
                </a:tc>
                <a:tc>
                  <a:txBody>
                    <a:bodyPr/>
                    <a:lstStyle/>
                    <a:p>
                      <a:pPr marL="89535" marR="101600" lvl="0" indent="0" algn="ctr" defTabSz="914400" rtl="0" eaLnBrk="1" fontAlgn="ctr" latinLnBrk="0" hangingPunct="1">
                        <a:lnSpc>
                          <a:spcPct val="100000"/>
                        </a:lnSpc>
                        <a:spcBef>
                          <a:spcPts val="0"/>
                        </a:spcBef>
                        <a:spcAft>
                          <a:spcPts val="0"/>
                        </a:spcAft>
                        <a:buClrTx/>
                        <a:buSzTx/>
                        <a:buFontTx/>
                        <a:buNone/>
                        <a:tabLst/>
                        <a:defRPr/>
                      </a:pPr>
                      <a:r>
                        <a:rPr lang="es-MX" sz="1400" b="1" dirty="0">
                          <a:effectLst/>
                        </a:rPr>
                        <a:t>86</a:t>
                      </a:r>
                      <a:r>
                        <a:rPr lang="es-MX" sz="1400" dirty="0">
                          <a:effectLst/>
                        </a:rPr>
                        <a:t> (6/7)</a:t>
                      </a:r>
                      <a:endParaRPr lang="es-MX" sz="1400" b="0" dirty="0">
                        <a:effectLst/>
                        <a:latin typeface="Montserrat" panose="00000500000000000000" pitchFamily="2" charset="0"/>
                        <a:cs typeface="Arial" panose="020B0604020202020204" pitchFamily="34" charset="0"/>
                      </a:endParaRPr>
                    </a:p>
                  </a:txBody>
                  <a:tcPr marL="38100" marR="38100" marT="38100" marB="38100" anchor="ctr"/>
                </a:tc>
                <a:extLst>
                  <a:ext uri="{0D108BD9-81ED-4DB2-BD59-A6C34878D82A}">
                    <a16:rowId xmlns:a16="http://schemas.microsoft.com/office/drawing/2014/main" val="2300823496"/>
                  </a:ext>
                </a:extLst>
              </a:tr>
              <a:tr h="653558">
                <a:tc>
                  <a:txBody>
                    <a:bodyPr/>
                    <a:lstStyle/>
                    <a:p>
                      <a:pPr marR="101600" algn="ctr" rtl="0" fontAlgn="ctr">
                        <a:spcBef>
                          <a:spcPts val="0"/>
                        </a:spcBef>
                        <a:spcAft>
                          <a:spcPts val="0"/>
                        </a:spcAft>
                      </a:pPr>
                      <a:r>
                        <a:rPr lang="es-MX" sz="1400" b="1" u="none" strike="noStrike" dirty="0">
                          <a:solidFill>
                            <a:schemeClr val="bg1"/>
                          </a:solidFill>
                          <a:effectLst/>
                        </a:rPr>
                        <a:t>Total</a:t>
                      </a:r>
                      <a:endParaRPr lang="es-MX" sz="1400" b="1" dirty="0">
                        <a:solidFill>
                          <a:schemeClr val="bg1"/>
                        </a:solidFill>
                        <a:effectLst/>
                        <a:latin typeface="Montserrat" panose="00000500000000000000" pitchFamily="2" charset="0"/>
                        <a:cs typeface="Arial" panose="020B0604020202020204" pitchFamily="34" charset="0"/>
                      </a:endParaRPr>
                    </a:p>
                  </a:txBody>
                  <a:tcPr marL="38100" marR="38100" marT="38100" marB="38100" anchor="ctr">
                    <a:solidFill>
                      <a:srgbClr val="05405D"/>
                    </a:solidFill>
                  </a:tcPr>
                </a:tc>
                <a:tc>
                  <a:txBody>
                    <a:bodyPr/>
                    <a:lstStyle/>
                    <a:p>
                      <a:pPr marL="89535" marR="101600" lvl="0" indent="0" algn="ctr" defTabSz="914400" rtl="0" eaLnBrk="1" fontAlgn="ctr" latinLnBrk="0" hangingPunct="1">
                        <a:lnSpc>
                          <a:spcPct val="100000"/>
                        </a:lnSpc>
                        <a:spcBef>
                          <a:spcPts val="0"/>
                        </a:spcBef>
                        <a:spcAft>
                          <a:spcPts val="0"/>
                        </a:spcAft>
                        <a:buClrTx/>
                        <a:buSzTx/>
                        <a:buFontTx/>
                        <a:buNone/>
                        <a:tabLst/>
                        <a:defRPr/>
                      </a:pPr>
                      <a:r>
                        <a:rPr lang="es-MX" sz="1400" b="1" i="0" u="none" strike="noStrike" dirty="0">
                          <a:solidFill>
                            <a:srgbClr val="000000"/>
                          </a:solidFill>
                          <a:effectLst/>
                          <a:latin typeface="Montserrat" panose="00000500000000000000" pitchFamily="2" charset="0"/>
                          <a:cs typeface="Arial" panose="020B0604020202020204" pitchFamily="34" charset="0"/>
                        </a:rPr>
                        <a:t> </a:t>
                      </a:r>
                      <a:r>
                        <a:rPr lang="es-MX" sz="1400" b="1" i="0" u="none" strike="noStrike" dirty="0">
                          <a:solidFill>
                            <a:schemeClr val="bg1"/>
                          </a:solidFill>
                          <a:effectLst/>
                          <a:latin typeface="Montserrat" panose="00000500000000000000" pitchFamily="2" charset="0"/>
                          <a:cs typeface="Arial" panose="020B0604020202020204" pitchFamily="34" charset="0"/>
                        </a:rPr>
                        <a:t>87 (48/55)</a:t>
                      </a:r>
                      <a:endParaRPr lang="es-MX" sz="1400" b="1" dirty="0">
                        <a:solidFill>
                          <a:schemeClr val="bg1"/>
                        </a:solidFill>
                        <a:effectLst/>
                        <a:latin typeface="Montserrat" panose="00000500000000000000" pitchFamily="2" charset="0"/>
                        <a:cs typeface="Arial" panose="020B0604020202020204" pitchFamily="34" charset="0"/>
                      </a:endParaRPr>
                    </a:p>
                  </a:txBody>
                  <a:tcPr marL="38100" marR="38100" marT="38100" marB="38100" anchor="ctr">
                    <a:solidFill>
                      <a:srgbClr val="05405D"/>
                    </a:solidFill>
                  </a:tcPr>
                </a:tc>
                <a:tc>
                  <a:txBody>
                    <a:bodyPr/>
                    <a:lstStyle/>
                    <a:p>
                      <a:pPr marL="89535" marR="101600" algn="ctr" rtl="0" fontAlgn="ctr">
                        <a:spcBef>
                          <a:spcPts val="0"/>
                        </a:spcBef>
                        <a:spcAft>
                          <a:spcPts val="0"/>
                        </a:spcAft>
                      </a:pPr>
                      <a:r>
                        <a:rPr lang="es-MX" sz="1400" u="none" strike="noStrike" dirty="0">
                          <a:solidFill>
                            <a:schemeClr val="bg1"/>
                          </a:solidFill>
                          <a:effectLst/>
                        </a:rPr>
                        <a:t> </a:t>
                      </a:r>
                      <a:r>
                        <a:rPr lang="es-MX" sz="1400" b="1" u="none" strike="noStrike" dirty="0">
                          <a:solidFill>
                            <a:schemeClr val="bg1"/>
                          </a:solidFill>
                          <a:effectLst/>
                        </a:rPr>
                        <a:t>92</a:t>
                      </a:r>
                      <a:r>
                        <a:rPr lang="es-MX" sz="1400" u="none" strike="noStrike" dirty="0">
                          <a:solidFill>
                            <a:schemeClr val="bg1"/>
                          </a:solidFill>
                          <a:effectLst/>
                        </a:rPr>
                        <a:t> </a:t>
                      </a:r>
                      <a:r>
                        <a:rPr lang="es-MX" sz="1400" b="1" u="none" strike="noStrike" dirty="0">
                          <a:solidFill>
                            <a:schemeClr val="bg1"/>
                          </a:solidFill>
                          <a:effectLst/>
                        </a:rPr>
                        <a:t>(49/53)</a:t>
                      </a:r>
                      <a:endParaRPr lang="es-MX" sz="1400" b="1" dirty="0">
                        <a:solidFill>
                          <a:schemeClr val="bg1"/>
                        </a:solidFill>
                        <a:effectLst/>
                        <a:latin typeface="Montserrat" panose="00000500000000000000" pitchFamily="2" charset="0"/>
                        <a:cs typeface="Arial" panose="020B0604020202020204" pitchFamily="34" charset="0"/>
                      </a:endParaRPr>
                    </a:p>
                  </a:txBody>
                  <a:tcPr marL="38100" marR="38100" marT="38100" marB="38100" anchor="ctr">
                    <a:solidFill>
                      <a:srgbClr val="05405D"/>
                    </a:solidFill>
                  </a:tcPr>
                </a:tc>
                <a:extLst>
                  <a:ext uri="{0D108BD9-81ED-4DB2-BD59-A6C34878D82A}">
                    <a16:rowId xmlns:a16="http://schemas.microsoft.com/office/drawing/2014/main" val="2365952692"/>
                  </a:ext>
                </a:extLst>
              </a:tr>
            </a:tbl>
          </a:graphicData>
        </a:graphic>
      </p:graphicFrame>
      <p:sp>
        <p:nvSpPr>
          <p:cNvPr id="12" name="Rectangle 2">
            <a:extLst>
              <a:ext uri="{FF2B5EF4-FFF2-40B4-BE49-F238E27FC236}">
                <a16:creationId xmlns:a16="http://schemas.microsoft.com/office/drawing/2014/main" id="{A9F1F74F-401A-4041-8990-68A0A01732D2}"/>
              </a:ext>
            </a:extLst>
          </p:cNvPr>
          <p:cNvSpPr>
            <a:spLocks noChangeArrowheads="1"/>
          </p:cNvSpPr>
          <p:nvPr/>
        </p:nvSpPr>
        <p:spPr bwMode="auto">
          <a:xfrm>
            <a:off x="8590616" y="2690314"/>
            <a:ext cx="8853709" cy="433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sp>
        <p:nvSpPr>
          <p:cNvPr id="14" name="Rectángulo: esquinas redondeadas 13">
            <a:extLst>
              <a:ext uri="{FF2B5EF4-FFF2-40B4-BE49-F238E27FC236}">
                <a16:creationId xmlns:a16="http://schemas.microsoft.com/office/drawing/2014/main" id="{300285CE-0CA0-41C8-AE33-A2C7B2DE07B7}"/>
              </a:ext>
            </a:extLst>
          </p:cNvPr>
          <p:cNvSpPr/>
          <p:nvPr/>
        </p:nvSpPr>
        <p:spPr>
          <a:xfrm>
            <a:off x="8797615" y="269536"/>
            <a:ext cx="3182892" cy="458252"/>
          </a:xfrm>
          <a:prstGeom prst="roundRect">
            <a:avLst/>
          </a:prstGeom>
          <a:solidFill>
            <a:srgbClr val="05405D"/>
          </a:solidFill>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Medium" panose="00000600000000000000" pitchFamily="2" charset="0"/>
              </a:rPr>
              <a:t>ENSEÑANZA</a:t>
            </a:r>
          </a:p>
        </p:txBody>
      </p:sp>
      <p:graphicFrame>
        <p:nvGraphicFramePr>
          <p:cNvPr id="15" name="Gráfico 14">
            <a:extLst>
              <a:ext uri="{FF2B5EF4-FFF2-40B4-BE49-F238E27FC236}">
                <a16:creationId xmlns:a16="http://schemas.microsoft.com/office/drawing/2014/main" id="{1661AAD0-CC60-4857-82BC-075EA9AC0D48}"/>
              </a:ext>
            </a:extLst>
          </p:cNvPr>
          <p:cNvGraphicFramePr>
            <a:graphicFrameLocks/>
          </p:cNvGraphicFramePr>
          <p:nvPr>
            <p:extLst>
              <p:ext uri="{D42A27DB-BD31-4B8C-83A1-F6EECF244321}">
                <p14:modId xmlns:p14="http://schemas.microsoft.com/office/powerpoint/2010/main" val="209860950"/>
              </p:ext>
            </p:extLst>
          </p:nvPr>
        </p:nvGraphicFramePr>
        <p:xfrm>
          <a:off x="290409" y="1443263"/>
          <a:ext cx="6761743" cy="4700085"/>
        </p:xfrm>
        <a:graphic>
          <a:graphicData uri="http://schemas.openxmlformats.org/drawingml/2006/chart">
            <c:chart xmlns:c="http://schemas.openxmlformats.org/drawingml/2006/chart" xmlns:r="http://schemas.openxmlformats.org/officeDocument/2006/relationships" r:id="rId2"/>
          </a:graphicData>
        </a:graphic>
      </p:graphicFrame>
      <p:sp>
        <p:nvSpPr>
          <p:cNvPr id="2" name="CuadroTexto 1">
            <a:extLst>
              <a:ext uri="{FF2B5EF4-FFF2-40B4-BE49-F238E27FC236}">
                <a16:creationId xmlns:a16="http://schemas.microsoft.com/office/drawing/2014/main" id="{D34A03BF-2F53-41F6-8AA8-24A811CB4CA6}"/>
              </a:ext>
            </a:extLst>
          </p:cNvPr>
          <p:cNvSpPr txBox="1"/>
          <p:nvPr/>
        </p:nvSpPr>
        <p:spPr>
          <a:xfrm>
            <a:off x="7579423" y="5495917"/>
            <a:ext cx="4401084" cy="1077218"/>
          </a:xfrm>
          <a:prstGeom prst="rect">
            <a:avLst/>
          </a:prstGeom>
          <a:noFill/>
        </p:spPr>
        <p:txBody>
          <a:bodyPr wrap="square" rtlCol="0">
            <a:spAutoFit/>
          </a:bodyPr>
          <a:lstStyle/>
          <a:p>
            <a:pPr algn="ctr"/>
            <a:r>
              <a:rPr lang="es-MX" sz="1600" b="1" dirty="0">
                <a:solidFill>
                  <a:schemeClr val="dk1"/>
                </a:solidFill>
                <a:latin typeface="Montserrat" panose="00000500000000000000" pitchFamily="2" charset="0"/>
                <a:cs typeface="Arial" panose="020B0604020202020204" pitchFamily="34" charset="0"/>
              </a:rPr>
              <a:t>En el examen del Consejo de Certificación en Pediatría: se obtuvieron el 2°, 3°, 6°, 7°, 8°, 9° y 10º lugares. </a:t>
            </a:r>
          </a:p>
        </p:txBody>
      </p:sp>
    </p:spTree>
    <p:extLst>
      <p:ext uri="{BB962C8B-B14F-4D97-AF65-F5344CB8AC3E}">
        <p14:creationId xmlns:p14="http://schemas.microsoft.com/office/powerpoint/2010/main" val="3204047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10" name="Rectángulo: esquinas redondeadas 9">
            <a:extLst>
              <a:ext uri="{FF2B5EF4-FFF2-40B4-BE49-F238E27FC236}">
                <a16:creationId xmlns:a16="http://schemas.microsoft.com/office/drawing/2014/main" id="{3E0EE269-45D0-47CA-AF9A-EE4D3630A5C0}"/>
              </a:ext>
            </a:extLst>
          </p:cNvPr>
          <p:cNvSpPr/>
          <p:nvPr/>
        </p:nvSpPr>
        <p:spPr>
          <a:xfrm>
            <a:off x="8868670" y="178602"/>
            <a:ext cx="3182892" cy="458252"/>
          </a:xfrm>
          <a:prstGeom prst="roundRect">
            <a:avLst/>
          </a:prstGeom>
          <a:solidFill>
            <a:srgbClr val="05405D"/>
          </a:solidFill>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Medium" panose="00000600000000000000" pitchFamily="2" charset="0"/>
              </a:rPr>
              <a:t>ENSEÑANZA</a:t>
            </a:r>
          </a:p>
        </p:txBody>
      </p:sp>
      <p:sp>
        <p:nvSpPr>
          <p:cNvPr id="3" name="Rectángulo 2">
            <a:extLst>
              <a:ext uri="{FF2B5EF4-FFF2-40B4-BE49-F238E27FC236}">
                <a16:creationId xmlns:a16="http://schemas.microsoft.com/office/drawing/2014/main" id="{18A1AA51-E98A-4438-BF27-1F6F9A8BD1FB}"/>
              </a:ext>
            </a:extLst>
          </p:cNvPr>
          <p:cNvSpPr/>
          <p:nvPr/>
        </p:nvSpPr>
        <p:spPr>
          <a:xfrm>
            <a:off x="295565" y="1299741"/>
            <a:ext cx="5098474" cy="5761577"/>
          </a:xfrm>
          <a:prstGeom prst="rect">
            <a:avLst/>
          </a:prstGeom>
        </p:spPr>
        <p:txBody>
          <a:bodyPr wrap="square">
            <a:spAutoFit/>
          </a:bodyPr>
          <a:lstStyle/>
          <a:p>
            <a:pPr marL="171450" indent="-171450">
              <a:lnSpc>
                <a:spcPct val="110000"/>
              </a:lnSpc>
              <a:buFont typeface="Arial" panose="020B0604020202020204" pitchFamily="34" charset="0"/>
              <a:buChar char="•"/>
            </a:pPr>
            <a:r>
              <a:rPr lang="es-MX" sz="1200" b="1" dirty="0">
                <a:ea typeface="Times New Roman" panose="02020603050405020304" pitchFamily="18" charset="0"/>
                <a:cs typeface="Arial" panose="020B0604020202020204" pitchFamily="34" charset="0"/>
              </a:rPr>
              <a:t>Factor de Impacto 2023 vs 2022 </a:t>
            </a:r>
          </a:p>
          <a:p>
            <a:pPr marL="628650" lvl="1" indent="-171450">
              <a:lnSpc>
                <a:spcPct val="110000"/>
              </a:lnSpc>
              <a:buFont typeface="Arial" panose="020B0604020202020204" pitchFamily="34" charset="0"/>
              <a:buChar char="•"/>
            </a:pPr>
            <a:r>
              <a:rPr lang="es-MX" sz="1200" b="1" dirty="0">
                <a:ea typeface="Times New Roman" panose="02020603050405020304" pitchFamily="18" charset="0"/>
                <a:cs typeface="Arial" panose="020B0604020202020204" pitchFamily="34" charset="0"/>
              </a:rPr>
              <a:t>0.137 a 0.4</a:t>
            </a:r>
            <a:r>
              <a:rPr lang="es-MX" sz="1200" dirty="0">
                <a:ea typeface="Times New Roman" panose="02020603050405020304" pitchFamily="18" charset="0"/>
                <a:cs typeface="Arial" panose="020B0604020202020204" pitchFamily="34" charset="0"/>
              </a:rPr>
              <a:t> De acuerdo al </a:t>
            </a:r>
            <a:r>
              <a:rPr lang="es-MX" sz="1200" i="1" dirty="0">
                <a:ea typeface="Times New Roman" panose="02020603050405020304" pitchFamily="18" charset="0"/>
                <a:cs typeface="Arial" panose="020B0604020202020204" pitchFamily="34" charset="0"/>
              </a:rPr>
              <a:t>Journal </a:t>
            </a:r>
            <a:r>
              <a:rPr lang="es-MX" sz="1200" i="1" dirty="0" err="1">
                <a:ea typeface="Times New Roman" panose="02020603050405020304" pitchFamily="18" charset="0"/>
                <a:cs typeface="Arial" panose="020B0604020202020204" pitchFamily="34" charset="0"/>
              </a:rPr>
              <a:t>Citation</a:t>
            </a:r>
            <a:r>
              <a:rPr lang="es-MX" sz="1200" i="1" dirty="0">
                <a:ea typeface="Times New Roman" panose="02020603050405020304" pitchFamily="18" charset="0"/>
                <a:cs typeface="Arial" panose="020B0604020202020204" pitchFamily="34" charset="0"/>
              </a:rPr>
              <a:t> </a:t>
            </a:r>
            <a:r>
              <a:rPr lang="es-MX" sz="1200" i="1" dirty="0" err="1">
                <a:ea typeface="Times New Roman" panose="02020603050405020304" pitchFamily="18" charset="0"/>
                <a:cs typeface="Arial" panose="020B0604020202020204" pitchFamily="34" charset="0"/>
              </a:rPr>
              <a:t>Report</a:t>
            </a:r>
            <a:endParaRPr lang="es-MX" sz="1200" i="1" dirty="0">
              <a:ea typeface="Times New Roman" panose="02020603050405020304" pitchFamily="18" charset="0"/>
              <a:cs typeface="Arial" panose="020B0604020202020204" pitchFamily="34" charset="0"/>
            </a:endParaRPr>
          </a:p>
          <a:p>
            <a:pPr marL="628650" lvl="1" indent="-171450">
              <a:lnSpc>
                <a:spcPct val="110000"/>
              </a:lnSpc>
              <a:buFont typeface="Arial" panose="020B0604020202020204" pitchFamily="34" charset="0"/>
              <a:buChar char="•"/>
            </a:pPr>
            <a:endParaRPr lang="es-MX" sz="1200" i="1" dirty="0">
              <a:solidFill>
                <a:schemeClr val="accent1"/>
              </a:solidFill>
              <a:ea typeface="Times New Roman" panose="02020603050405020304" pitchFamily="18" charset="0"/>
              <a:cs typeface="Arial" panose="020B0604020202020204" pitchFamily="34" charset="0"/>
            </a:endParaRPr>
          </a:p>
          <a:p>
            <a:pPr marL="171450" indent="-171450">
              <a:lnSpc>
                <a:spcPct val="110000"/>
              </a:lnSpc>
              <a:buFont typeface="Arial" panose="020B0604020202020204" pitchFamily="34" charset="0"/>
              <a:buChar char="•"/>
            </a:pPr>
            <a:r>
              <a:rPr lang="es-ES" sz="1200" b="1" dirty="0">
                <a:ea typeface="Times New Roman" panose="02020603050405020304" pitchFamily="18" charset="0"/>
                <a:cs typeface="Arial" panose="020B0604020202020204" pitchFamily="34" charset="0"/>
              </a:rPr>
              <a:t>Artículos publicados </a:t>
            </a:r>
          </a:p>
          <a:p>
            <a:pPr marL="628650" lvl="1" indent="-171450">
              <a:lnSpc>
                <a:spcPct val="110000"/>
              </a:lnSpc>
              <a:buFont typeface="Arial" panose="020B0604020202020204" pitchFamily="34" charset="0"/>
              <a:buChar char="•"/>
            </a:pPr>
            <a:r>
              <a:rPr lang="es-ES" sz="1200" dirty="0">
                <a:ea typeface="Times New Roman" panose="02020603050405020304" pitchFamily="18" charset="0"/>
                <a:cs typeface="Arial" panose="020B0604020202020204" pitchFamily="34" charset="0"/>
              </a:rPr>
              <a:t>61 (2023) vs 44 (2022)</a:t>
            </a:r>
            <a:r>
              <a:rPr lang="es-MX" sz="1200" dirty="0">
                <a:cs typeface="Arial" panose="020B0604020202020204" pitchFamily="34" charset="0"/>
              </a:rPr>
              <a:t> incrementó 38.63%</a:t>
            </a:r>
          </a:p>
          <a:p>
            <a:pPr marL="628650" lvl="1" indent="-171450">
              <a:lnSpc>
                <a:spcPct val="110000"/>
              </a:lnSpc>
              <a:buFont typeface="Arial" panose="020B0604020202020204" pitchFamily="34" charset="0"/>
              <a:buChar char="•"/>
            </a:pPr>
            <a:endParaRPr lang="es-MX" sz="1200" dirty="0">
              <a:cs typeface="Arial" panose="020B0604020202020204" pitchFamily="34" charset="0"/>
            </a:endParaRPr>
          </a:p>
          <a:p>
            <a:pPr marL="171450" indent="-171450">
              <a:lnSpc>
                <a:spcPct val="110000"/>
              </a:lnSpc>
              <a:buFont typeface="Arial" panose="020B0604020202020204" pitchFamily="34" charset="0"/>
              <a:buChar char="•"/>
            </a:pPr>
            <a:r>
              <a:rPr lang="es-ES" sz="1200" b="1" dirty="0">
                <a:ea typeface="Times New Roman" panose="02020603050405020304" pitchFamily="18" charset="0"/>
                <a:cs typeface="Arial" panose="020B0604020202020204" pitchFamily="34" charset="0"/>
              </a:rPr>
              <a:t>Artículos recibidos </a:t>
            </a:r>
          </a:p>
          <a:p>
            <a:pPr marL="628650" lvl="1" indent="-171450">
              <a:lnSpc>
                <a:spcPct val="110000"/>
              </a:lnSpc>
              <a:buFont typeface="Arial" panose="020B0604020202020204" pitchFamily="34" charset="0"/>
              <a:buChar char="•"/>
            </a:pPr>
            <a:r>
              <a:rPr lang="es-ES" sz="1200" dirty="0">
                <a:ea typeface="Times New Roman" panose="02020603050405020304" pitchFamily="18" charset="0"/>
                <a:cs typeface="Arial" panose="020B0604020202020204" pitchFamily="34" charset="0"/>
              </a:rPr>
              <a:t>176 (2023) vs 82 (2022)</a:t>
            </a:r>
            <a:r>
              <a:rPr lang="es-MX" sz="1200" dirty="0">
                <a:cs typeface="Arial" panose="020B0604020202020204" pitchFamily="34" charset="0"/>
              </a:rPr>
              <a:t> incrementó 114.63%</a:t>
            </a:r>
          </a:p>
          <a:p>
            <a:pPr marL="628650" lvl="1" indent="-171450">
              <a:lnSpc>
                <a:spcPct val="110000"/>
              </a:lnSpc>
              <a:buFont typeface="Arial" panose="020B0604020202020204" pitchFamily="34" charset="0"/>
              <a:buChar char="•"/>
            </a:pPr>
            <a:endParaRPr lang="es-MX" sz="1200" dirty="0">
              <a:solidFill>
                <a:schemeClr val="accent1"/>
              </a:solidFill>
              <a:cs typeface="Arial" panose="020B0604020202020204" pitchFamily="34" charset="0"/>
            </a:endParaRPr>
          </a:p>
          <a:p>
            <a:pPr marL="171450" indent="-171450">
              <a:lnSpc>
                <a:spcPct val="110000"/>
              </a:lnSpc>
              <a:buFont typeface="Arial" panose="020B0604020202020204" pitchFamily="34" charset="0"/>
              <a:buChar char="•"/>
            </a:pPr>
            <a:r>
              <a:rPr lang="es-ES" sz="1200" b="1" dirty="0">
                <a:ea typeface="Times New Roman" panose="02020603050405020304" pitchFamily="18" charset="0"/>
                <a:cs typeface="Arial" panose="020B0604020202020204" pitchFamily="34" charset="0"/>
              </a:rPr>
              <a:t>Procedencia de los artículos</a:t>
            </a:r>
            <a:r>
              <a:rPr lang="es-ES" sz="1200" dirty="0">
                <a:ea typeface="Times New Roman" panose="02020603050405020304" pitchFamily="18" charset="0"/>
                <a:cs typeface="Arial" panose="020B0604020202020204" pitchFamily="34" charset="0"/>
              </a:rPr>
              <a:t> (2023 vs. 2022) </a:t>
            </a:r>
          </a:p>
          <a:p>
            <a:pPr marL="628650" lvl="1" indent="-171450">
              <a:lnSpc>
                <a:spcPct val="110000"/>
              </a:lnSpc>
              <a:buFont typeface="Arial" panose="020B0604020202020204" pitchFamily="34" charset="0"/>
              <a:buChar char="•"/>
            </a:pPr>
            <a:r>
              <a:rPr lang="es-ES" sz="1200" dirty="0">
                <a:ea typeface="Times New Roman" panose="02020603050405020304" pitchFamily="18" charset="0"/>
                <a:cs typeface="Arial" panose="020B0604020202020204" pitchFamily="34" charset="0"/>
              </a:rPr>
              <a:t>2023 176 recibidos :135  Nacionales (76.7%) y 41 Extranjero (23.3%)</a:t>
            </a:r>
          </a:p>
          <a:p>
            <a:pPr marL="628650" lvl="1" indent="-171450">
              <a:lnSpc>
                <a:spcPct val="110000"/>
              </a:lnSpc>
              <a:buFont typeface="Arial" panose="020B0604020202020204" pitchFamily="34" charset="0"/>
              <a:buChar char="•"/>
            </a:pPr>
            <a:r>
              <a:rPr lang="es-ES" sz="1200" dirty="0">
                <a:cs typeface="Arial" panose="020B0604020202020204" pitchFamily="34" charset="0"/>
              </a:rPr>
              <a:t>2022   82 </a:t>
            </a:r>
            <a:r>
              <a:rPr lang="es-ES" sz="1200" dirty="0">
                <a:ea typeface="Times New Roman" panose="02020603050405020304" pitchFamily="18" charset="0"/>
                <a:cs typeface="Arial" panose="020B0604020202020204" pitchFamily="34" charset="0"/>
              </a:rPr>
              <a:t>recibidos :  62  Nacionales (75.6%) y 20 Extranjero (24.4%)</a:t>
            </a:r>
          </a:p>
          <a:p>
            <a:pPr marL="628650" lvl="1" indent="-171450">
              <a:lnSpc>
                <a:spcPct val="110000"/>
              </a:lnSpc>
              <a:buFont typeface="Arial" panose="020B0604020202020204" pitchFamily="34" charset="0"/>
              <a:buChar char="•"/>
            </a:pPr>
            <a:endParaRPr lang="es-ES" sz="1200" dirty="0">
              <a:ea typeface="Times New Roman" panose="02020603050405020304" pitchFamily="18" charset="0"/>
              <a:cs typeface="Arial" panose="020B0604020202020204" pitchFamily="34" charset="0"/>
            </a:endParaRPr>
          </a:p>
          <a:p>
            <a:pPr marL="171450" indent="-171450">
              <a:lnSpc>
                <a:spcPct val="110000"/>
              </a:lnSpc>
              <a:buFont typeface="Arial" panose="020B0604020202020204" pitchFamily="34" charset="0"/>
              <a:buChar char="•"/>
            </a:pPr>
            <a:r>
              <a:rPr lang="es-ES" sz="1200" b="1" dirty="0">
                <a:cs typeface="Arial" panose="020B0604020202020204" pitchFamily="34" charset="0"/>
              </a:rPr>
              <a:t>Indexada en plataformas nacionales e Internacionales:</a:t>
            </a:r>
          </a:p>
          <a:p>
            <a:pPr marL="628650" lvl="1" indent="-171450">
              <a:lnSpc>
                <a:spcPct val="110000"/>
              </a:lnSpc>
              <a:buFont typeface="Arial" panose="020B0604020202020204" pitchFamily="34" charset="0"/>
              <a:buChar char="•"/>
            </a:pPr>
            <a:r>
              <a:rPr lang="es-ES" sz="1200" b="1" dirty="0">
                <a:cs typeface="Arial" panose="020B0604020202020204" pitchFamily="34" charset="0"/>
              </a:rPr>
              <a:t>Scopus, SCImago Journal Rank</a:t>
            </a:r>
            <a:r>
              <a:rPr lang="es-MX" sz="1200" b="1" dirty="0">
                <a:cs typeface="Arial" panose="020B0604020202020204" pitchFamily="34" charset="0"/>
              </a:rPr>
              <a:t>, </a:t>
            </a:r>
            <a:r>
              <a:rPr lang="es-ES" sz="1200" b="1" dirty="0">
                <a:cs typeface="Arial" panose="020B0604020202020204" pitchFamily="34" charset="0"/>
              </a:rPr>
              <a:t>Scielo,  Latindex,  Redalyc, DOAJ,  ESCI, SJR</a:t>
            </a:r>
          </a:p>
          <a:p>
            <a:pPr marL="171450" indent="-171450">
              <a:lnSpc>
                <a:spcPct val="110000"/>
              </a:lnSpc>
              <a:buFont typeface="Arial" panose="020B0604020202020204" pitchFamily="34" charset="0"/>
              <a:buChar char="•"/>
            </a:pPr>
            <a:r>
              <a:rPr lang="es-ES" sz="1200" b="1" dirty="0">
                <a:ea typeface="Times New Roman" panose="02020603050405020304" pitchFamily="18" charset="0"/>
                <a:cs typeface="Arial" panose="020B0604020202020204" pitchFamily="34" charset="0"/>
              </a:rPr>
              <a:t>Nueva sección “Salud pública en Pediatría”</a:t>
            </a:r>
          </a:p>
          <a:p>
            <a:pPr marL="171450" indent="-171450">
              <a:lnSpc>
                <a:spcPct val="110000"/>
              </a:lnSpc>
              <a:buFont typeface="Arial" panose="020B0604020202020204" pitchFamily="34" charset="0"/>
              <a:buChar char="•"/>
            </a:pPr>
            <a:endParaRPr lang="es-ES" sz="1200" b="1" dirty="0">
              <a:ea typeface="Times New Roman" panose="02020603050405020304" pitchFamily="18" charset="0"/>
              <a:cs typeface="Arial" panose="020B0604020202020204" pitchFamily="34" charset="0"/>
            </a:endParaRPr>
          </a:p>
          <a:p>
            <a:pPr marL="171450" indent="-171450">
              <a:lnSpc>
                <a:spcPct val="110000"/>
              </a:lnSpc>
              <a:buFont typeface="Arial" panose="020B0604020202020204" pitchFamily="34" charset="0"/>
              <a:buChar char="•"/>
            </a:pPr>
            <a:r>
              <a:rPr lang="es-ES" sz="1200" b="1" dirty="0">
                <a:ea typeface="Times New Roman" panose="02020603050405020304" pitchFamily="18" charset="0"/>
                <a:cs typeface="Arial" panose="020B0604020202020204" pitchFamily="34" charset="0"/>
              </a:rPr>
              <a:t>*</a:t>
            </a:r>
            <a:r>
              <a:rPr lang="es-MX" sz="1200" b="1" dirty="0">
                <a:ea typeface="Times New Roman" panose="02020603050405020304" pitchFamily="18" charset="0"/>
                <a:cs typeface="Arial" panose="020B0604020202020204" pitchFamily="34" charset="0"/>
              </a:rPr>
              <a:t>* Visita por numero de países / Incluye 120 países de los 5 continentes </a:t>
            </a:r>
          </a:p>
          <a:p>
            <a:pPr marL="628650" lvl="1" indent="-171450">
              <a:lnSpc>
                <a:spcPct val="110000"/>
              </a:lnSpc>
              <a:buFont typeface="Arial" panose="020B0604020202020204" pitchFamily="34" charset="0"/>
              <a:buChar char="•"/>
            </a:pPr>
            <a:r>
              <a:rPr lang="es-ES" sz="1200" b="1" dirty="0">
                <a:ea typeface="Times New Roman" panose="02020603050405020304" pitchFamily="18" charset="0"/>
                <a:cs typeface="Arial" panose="020B0604020202020204" pitchFamily="34" charset="0"/>
              </a:rPr>
              <a:t>América     22(18.3%)</a:t>
            </a:r>
          </a:p>
          <a:p>
            <a:pPr marL="628650" lvl="1" indent="-171450">
              <a:lnSpc>
                <a:spcPct val="110000"/>
              </a:lnSpc>
              <a:buFont typeface="Arial" panose="020B0604020202020204" pitchFamily="34" charset="0"/>
              <a:buChar char="•"/>
            </a:pPr>
            <a:r>
              <a:rPr lang="es-ES" sz="1200" b="1" dirty="0">
                <a:ea typeface="Times New Roman" panose="02020603050405020304" pitchFamily="18" charset="0"/>
                <a:cs typeface="Arial" panose="020B0604020202020204" pitchFamily="34" charset="0"/>
              </a:rPr>
              <a:t>Europa       33(27.5%)</a:t>
            </a:r>
          </a:p>
          <a:p>
            <a:pPr marL="628650" lvl="1" indent="-171450">
              <a:lnSpc>
                <a:spcPct val="110000"/>
              </a:lnSpc>
              <a:buFont typeface="Arial" panose="020B0604020202020204" pitchFamily="34" charset="0"/>
              <a:buChar char="•"/>
            </a:pPr>
            <a:r>
              <a:rPr lang="es-ES" sz="1200" b="1" dirty="0">
                <a:ea typeface="Times New Roman" panose="02020603050405020304" pitchFamily="18" charset="0"/>
                <a:cs typeface="Arial" panose="020B0604020202020204" pitchFamily="34" charset="0"/>
              </a:rPr>
              <a:t>Asía            34(28.0%)</a:t>
            </a:r>
          </a:p>
          <a:p>
            <a:pPr marL="628650" lvl="1" indent="-171450">
              <a:lnSpc>
                <a:spcPct val="110000"/>
              </a:lnSpc>
              <a:buFont typeface="Arial" panose="020B0604020202020204" pitchFamily="34" charset="0"/>
              <a:buChar char="•"/>
            </a:pPr>
            <a:r>
              <a:rPr lang="es-ES" sz="1200" b="1" dirty="0">
                <a:ea typeface="Times New Roman" panose="02020603050405020304" pitchFamily="18" charset="0"/>
                <a:cs typeface="Arial" panose="020B0604020202020204" pitchFamily="34" charset="0"/>
              </a:rPr>
              <a:t>África          20(16.0 %)</a:t>
            </a:r>
          </a:p>
          <a:p>
            <a:pPr marL="628650" lvl="1" indent="-171450">
              <a:lnSpc>
                <a:spcPct val="110000"/>
              </a:lnSpc>
              <a:buFont typeface="Arial" panose="020B0604020202020204" pitchFamily="34" charset="0"/>
              <a:buChar char="•"/>
            </a:pPr>
            <a:r>
              <a:rPr lang="es-ES" sz="1200" b="1" dirty="0">
                <a:ea typeface="Times New Roman" panose="02020603050405020304" pitchFamily="18" charset="0"/>
                <a:cs typeface="Arial" panose="020B0604020202020204" pitchFamily="34" charset="0"/>
              </a:rPr>
              <a:t>Oceanía      11(10.2%) </a:t>
            </a:r>
            <a:endParaRPr lang="es-MX" sz="1200" dirty="0">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8" name="Tabla 7">
            <a:extLst>
              <a:ext uri="{FF2B5EF4-FFF2-40B4-BE49-F238E27FC236}">
                <a16:creationId xmlns:a16="http://schemas.microsoft.com/office/drawing/2014/main" id="{9062C323-A9DF-4D20-AE85-40D9CE0B05D2}"/>
              </a:ext>
            </a:extLst>
          </p:cNvPr>
          <p:cNvGraphicFramePr>
            <a:graphicFrameLocks noGrp="1"/>
          </p:cNvGraphicFramePr>
          <p:nvPr>
            <p:extLst>
              <p:ext uri="{D42A27DB-BD31-4B8C-83A1-F6EECF244321}">
                <p14:modId xmlns:p14="http://schemas.microsoft.com/office/powerpoint/2010/main" val="1628968122"/>
              </p:ext>
            </p:extLst>
          </p:nvPr>
        </p:nvGraphicFramePr>
        <p:xfrm>
          <a:off x="6128805" y="1299741"/>
          <a:ext cx="5580000" cy="4996103"/>
        </p:xfrm>
        <a:graphic>
          <a:graphicData uri="http://schemas.openxmlformats.org/drawingml/2006/table">
            <a:tbl>
              <a:tblPr firstRow="1" firstCol="1" bandRow="1">
                <a:tableStyleId>{BDBED569-4797-4DF1-A0F4-6AAB3CD982D8}</a:tableStyleId>
              </a:tblPr>
              <a:tblGrid>
                <a:gridCol w="1908000">
                  <a:extLst>
                    <a:ext uri="{9D8B030D-6E8A-4147-A177-3AD203B41FA5}">
                      <a16:colId xmlns:a16="http://schemas.microsoft.com/office/drawing/2014/main" val="595839764"/>
                    </a:ext>
                  </a:extLst>
                </a:gridCol>
                <a:gridCol w="1224000">
                  <a:extLst>
                    <a:ext uri="{9D8B030D-6E8A-4147-A177-3AD203B41FA5}">
                      <a16:colId xmlns:a16="http://schemas.microsoft.com/office/drawing/2014/main" val="3837041030"/>
                    </a:ext>
                  </a:extLst>
                </a:gridCol>
                <a:gridCol w="1224000">
                  <a:extLst>
                    <a:ext uri="{9D8B030D-6E8A-4147-A177-3AD203B41FA5}">
                      <a16:colId xmlns:a16="http://schemas.microsoft.com/office/drawing/2014/main" val="675579187"/>
                    </a:ext>
                  </a:extLst>
                </a:gridCol>
                <a:gridCol w="1224000">
                  <a:extLst>
                    <a:ext uri="{9D8B030D-6E8A-4147-A177-3AD203B41FA5}">
                      <a16:colId xmlns:a16="http://schemas.microsoft.com/office/drawing/2014/main" val="1147992967"/>
                    </a:ext>
                  </a:extLst>
                </a:gridCol>
              </a:tblGrid>
              <a:tr h="252000">
                <a:tc>
                  <a:txBody>
                    <a:bodyPr/>
                    <a:lstStyle/>
                    <a:p>
                      <a:pPr algn="ctr"/>
                      <a:endParaRPr lang="es-MX" sz="1100" dirty="0">
                        <a:solidFill>
                          <a:schemeClr val="bg1"/>
                        </a:solidFill>
                        <a:effectLst/>
                        <a:latin typeface="+mn-lt"/>
                        <a:cs typeface="Times New Roman" panose="02020603050405020304" pitchFamily="18" charset="0"/>
                      </a:endParaRPr>
                    </a:p>
                  </a:txBody>
                  <a:tcPr marL="64865" marR="64865" marT="0" marB="0" anchor="ctr">
                    <a:solidFill>
                      <a:srgbClr val="05405D"/>
                    </a:solidFill>
                  </a:tcPr>
                </a:tc>
                <a:tc>
                  <a:txBody>
                    <a:bodyPr/>
                    <a:lstStyle/>
                    <a:p>
                      <a:pPr algn="ctr">
                        <a:lnSpc>
                          <a:spcPct val="107000"/>
                        </a:lnSpc>
                        <a:spcAft>
                          <a:spcPts val="0"/>
                        </a:spcAft>
                      </a:pPr>
                      <a:r>
                        <a:rPr lang="es-MX" sz="1100" dirty="0">
                          <a:solidFill>
                            <a:schemeClr val="bg1"/>
                          </a:solidFill>
                          <a:effectLst/>
                          <a:latin typeface="+mn-lt"/>
                        </a:rPr>
                        <a:t>Año 2022</a:t>
                      </a:r>
                      <a:endParaRPr lang="es-MX" sz="1100" dirty="0">
                        <a:solidFill>
                          <a:schemeClr val="bg1"/>
                        </a:solidFill>
                        <a:effectLst/>
                        <a:latin typeface="+mn-lt"/>
                        <a:ea typeface="Times New Roman" panose="02020603050405020304" pitchFamily="18" charset="0"/>
                        <a:cs typeface="Times New Roman" panose="02020603050405020304" pitchFamily="18" charset="0"/>
                      </a:endParaRPr>
                    </a:p>
                  </a:txBody>
                  <a:tcPr marL="64865" marR="64865" marT="0" marB="0" anchor="ctr">
                    <a:solidFill>
                      <a:srgbClr val="05405D"/>
                    </a:solidFill>
                  </a:tcPr>
                </a:tc>
                <a:tc>
                  <a:txBody>
                    <a:bodyPr/>
                    <a:lstStyle/>
                    <a:p>
                      <a:pPr algn="ctr">
                        <a:lnSpc>
                          <a:spcPct val="107000"/>
                        </a:lnSpc>
                        <a:spcAft>
                          <a:spcPts val="0"/>
                        </a:spcAft>
                      </a:pPr>
                      <a:r>
                        <a:rPr lang="es-MX" sz="1100" dirty="0">
                          <a:solidFill>
                            <a:schemeClr val="bg1"/>
                          </a:solidFill>
                          <a:effectLst/>
                          <a:latin typeface="+mn-lt"/>
                        </a:rPr>
                        <a:t>Año 2023</a:t>
                      </a:r>
                      <a:endParaRPr lang="es-MX" sz="1100" dirty="0">
                        <a:solidFill>
                          <a:schemeClr val="bg1"/>
                        </a:solidFill>
                        <a:effectLst/>
                        <a:latin typeface="+mn-lt"/>
                        <a:ea typeface="Times New Roman" panose="02020603050405020304" pitchFamily="18" charset="0"/>
                        <a:cs typeface="Times New Roman" panose="02020603050405020304" pitchFamily="18" charset="0"/>
                      </a:endParaRPr>
                    </a:p>
                  </a:txBody>
                  <a:tcPr marL="64865" marR="64865" marT="0" marB="0" anchor="ctr">
                    <a:solidFill>
                      <a:srgbClr val="05405D"/>
                    </a:solidFill>
                  </a:tcPr>
                </a:tc>
                <a:tc>
                  <a:txBody>
                    <a:bodyPr/>
                    <a:lstStyle/>
                    <a:p>
                      <a:pPr algn="ctr">
                        <a:lnSpc>
                          <a:spcPct val="107000"/>
                        </a:lnSpc>
                        <a:spcAft>
                          <a:spcPts val="0"/>
                        </a:spcAft>
                      </a:pPr>
                      <a:r>
                        <a:rPr lang="es-MX" sz="1100" dirty="0">
                          <a:solidFill>
                            <a:schemeClr val="bg1"/>
                          </a:solidFill>
                          <a:effectLst/>
                          <a:latin typeface="+mn-lt"/>
                        </a:rPr>
                        <a:t>Variación en % </a:t>
                      </a:r>
                      <a:endParaRPr lang="es-MX" sz="1100" dirty="0">
                        <a:solidFill>
                          <a:schemeClr val="bg1"/>
                        </a:solidFill>
                        <a:effectLst/>
                        <a:latin typeface="+mn-lt"/>
                        <a:ea typeface="Times New Roman" panose="02020603050405020304" pitchFamily="18" charset="0"/>
                        <a:cs typeface="Times New Roman" panose="02020603050405020304" pitchFamily="18" charset="0"/>
                      </a:endParaRPr>
                    </a:p>
                  </a:txBody>
                  <a:tcPr marL="64865" marR="64865" marT="0" marB="0" anchor="ctr">
                    <a:solidFill>
                      <a:srgbClr val="05405D"/>
                    </a:solidFill>
                  </a:tcPr>
                </a:tc>
                <a:extLst>
                  <a:ext uri="{0D108BD9-81ED-4DB2-BD59-A6C34878D82A}">
                    <a16:rowId xmlns:a16="http://schemas.microsoft.com/office/drawing/2014/main" val="786914803"/>
                  </a:ext>
                </a:extLst>
              </a:tr>
              <a:tr h="252000">
                <a:tc>
                  <a:txBody>
                    <a:bodyPr/>
                    <a:lstStyle/>
                    <a:p>
                      <a:pPr algn="ctr">
                        <a:lnSpc>
                          <a:spcPct val="107000"/>
                        </a:lnSpc>
                        <a:spcAft>
                          <a:spcPts val="0"/>
                        </a:spcAft>
                      </a:pPr>
                      <a:r>
                        <a:rPr lang="es-ES" sz="1100" dirty="0">
                          <a:solidFill>
                            <a:schemeClr val="bg1"/>
                          </a:solidFill>
                          <a:effectLst/>
                          <a:latin typeface="+mn-lt"/>
                        </a:rPr>
                        <a:t>País/Número de Visitas  </a:t>
                      </a:r>
                      <a:endParaRPr lang="es-MX" sz="1100" b="1" dirty="0">
                        <a:solidFill>
                          <a:schemeClr val="bg1"/>
                        </a:solidFill>
                        <a:effectLst/>
                        <a:latin typeface="+mn-lt"/>
                        <a:ea typeface="Times New Roman" panose="02020603050405020304" pitchFamily="18" charset="0"/>
                        <a:cs typeface="Times New Roman" panose="02020603050405020304" pitchFamily="18" charset="0"/>
                      </a:endParaRPr>
                    </a:p>
                  </a:txBody>
                  <a:tcPr marL="64865" marR="64865" marT="0" marB="0" anchor="ctr">
                    <a:solidFill>
                      <a:srgbClr val="05405D"/>
                    </a:solidFill>
                  </a:tcPr>
                </a:tc>
                <a:tc>
                  <a:txBody>
                    <a:bodyPr/>
                    <a:lstStyle/>
                    <a:p>
                      <a:pPr algn="ctr">
                        <a:lnSpc>
                          <a:spcPct val="107000"/>
                        </a:lnSpc>
                        <a:spcAft>
                          <a:spcPts val="0"/>
                        </a:spcAft>
                      </a:pPr>
                      <a:r>
                        <a:rPr lang="es-MX" sz="1100" b="1" dirty="0">
                          <a:solidFill>
                            <a:schemeClr val="bg1"/>
                          </a:solidFill>
                          <a:effectLst/>
                          <a:latin typeface="+mn-lt"/>
                        </a:rPr>
                        <a:t>61,306</a:t>
                      </a:r>
                      <a:endParaRPr lang="es-MX" sz="1100" b="1" dirty="0">
                        <a:solidFill>
                          <a:schemeClr val="bg1"/>
                        </a:solidFill>
                        <a:effectLst/>
                        <a:latin typeface="+mn-lt"/>
                        <a:ea typeface="Times New Roman" panose="02020603050405020304" pitchFamily="18" charset="0"/>
                        <a:cs typeface="Times New Roman" panose="02020603050405020304" pitchFamily="18" charset="0"/>
                      </a:endParaRPr>
                    </a:p>
                  </a:txBody>
                  <a:tcPr marL="64865" marR="64865" marT="0" marB="0" anchor="ctr">
                    <a:solidFill>
                      <a:srgbClr val="05405D"/>
                    </a:solidFill>
                  </a:tcPr>
                </a:tc>
                <a:tc>
                  <a:txBody>
                    <a:bodyPr/>
                    <a:lstStyle/>
                    <a:p>
                      <a:pPr algn="ctr">
                        <a:lnSpc>
                          <a:spcPct val="107000"/>
                        </a:lnSpc>
                        <a:spcAft>
                          <a:spcPts val="0"/>
                        </a:spcAft>
                      </a:pPr>
                      <a:r>
                        <a:rPr lang="es-MX" sz="1100" b="1" dirty="0">
                          <a:solidFill>
                            <a:schemeClr val="bg1"/>
                          </a:solidFill>
                          <a:effectLst/>
                          <a:latin typeface="+mn-lt"/>
                        </a:rPr>
                        <a:t>151,712</a:t>
                      </a:r>
                      <a:endParaRPr lang="es-MX" sz="1100" b="1" dirty="0">
                        <a:solidFill>
                          <a:schemeClr val="bg1"/>
                        </a:solidFill>
                        <a:effectLst/>
                        <a:latin typeface="+mn-lt"/>
                        <a:ea typeface="Times New Roman" panose="02020603050405020304" pitchFamily="18" charset="0"/>
                        <a:cs typeface="Times New Roman" panose="02020603050405020304" pitchFamily="18" charset="0"/>
                      </a:endParaRPr>
                    </a:p>
                  </a:txBody>
                  <a:tcPr marL="64865" marR="64865" marT="0" marB="0" anchor="ctr">
                    <a:solidFill>
                      <a:srgbClr val="05405D"/>
                    </a:solidFill>
                  </a:tcPr>
                </a:tc>
                <a:tc>
                  <a:txBody>
                    <a:bodyPr/>
                    <a:lstStyle/>
                    <a:p>
                      <a:pPr algn="ctr">
                        <a:lnSpc>
                          <a:spcPct val="107000"/>
                        </a:lnSpc>
                        <a:spcAft>
                          <a:spcPts val="0"/>
                        </a:spcAft>
                      </a:pPr>
                      <a:r>
                        <a:rPr lang="es-MX" sz="1100" b="1" dirty="0">
                          <a:solidFill>
                            <a:schemeClr val="bg1"/>
                          </a:solidFill>
                          <a:effectLst/>
                          <a:latin typeface="+mn-lt"/>
                        </a:rPr>
                        <a:t>147.46</a:t>
                      </a:r>
                      <a:endParaRPr lang="es-MX" sz="1100" b="1" dirty="0">
                        <a:solidFill>
                          <a:schemeClr val="bg1"/>
                        </a:solidFill>
                        <a:effectLst/>
                        <a:latin typeface="+mn-lt"/>
                        <a:ea typeface="Times New Roman" panose="02020603050405020304" pitchFamily="18" charset="0"/>
                        <a:cs typeface="Times New Roman" panose="02020603050405020304" pitchFamily="18" charset="0"/>
                      </a:endParaRPr>
                    </a:p>
                  </a:txBody>
                  <a:tcPr marL="64865" marR="64865" marT="0" marB="0" anchor="ctr">
                    <a:solidFill>
                      <a:srgbClr val="05405D"/>
                    </a:solidFill>
                  </a:tcPr>
                </a:tc>
                <a:extLst>
                  <a:ext uri="{0D108BD9-81ED-4DB2-BD59-A6C34878D82A}">
                    <a16:rowId xmlns:a16="http://schemas.microsoft.com/office/drawing/2014/main" val="3639128651"/>
                  </a:ext>
                </a:extLst>
              </a:tr>
              <a:tr h="215721">
                <a:tc>
                  <a:txBody>
                    <a:bodyPr/>
                    <a:lstStyle/>
                    <a:p>
                      <a:pPr>
                        <a:lnSpc>
                          <a:spcPct val="107000"/>
                        </a:lnSpc>
                        <a:spcAft>
                          <a:spcPts val="0"/>
                        </a:spcAft>
                      </a:pPr>
                      <a:r>
                        <a:rPr lang="es-MX" sz="1000" dirty="0">
                          <a:effectLst/>
                          <a:latin typeface="+mn-lt"/>
                        </a:rPr>
                        <a:t>México</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solidFill>
                      <a:schemeClr val="bg1"/>
                    </a:solidFill>
                  </a:tcPr>
                </a:tc>
                <a:tc>
                  <a:txBody>
                    <a:bodyPr/>
                    <a:lstStyle/>
                    <a:p>
                      <a:pPr algn="ctr">
                        <a:lnSpc>
                          <a:spcPct val="107000"/>
                        </a:lnSpc>
                        <a:spcAft>
                          <a:spcPts val="0"/>
                        </a:spcAft>
                      </a:pPr>
                      <a:r>
                        <a:rPr lang="es-MX" sz="1000" dirty="0">
                          <a:effectLst/>
                          <a:latin typeface="+mn-lt"/>
                        </a:rPr>
                        <a:t>39,969</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noFill/>
                  </a:tcPr>
                </a:tc>
                <a:tc>
                  <a:txBody>
                    <a:bodyPr/>
                    <a:lstStyle/>
                    <a:p>
                      <a:pPr algn="ctr">
                        <a:lnSpc>
                          <a:spcPct val="107000"/>
                        </a:lnSpc>
                        <a:spcAft>
                          <a:spcPts val="0"/>
                        </a:spcAft>
                      </a:pPr>
                      <a:r>
                        <a:rPr lang="es-MX" sz="1000" dirty="0">
                          <a:effectLst/>
                          <a:latin typeface="+mn-lt"/>
                        </a:rPr>
                        <a:t>90,755</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noFill/>
                  </a:tcPr>
                </a:tc>
                <a:tc>
                  <a:txBody>
                    <a:bodyPr/>
                    <a:lstStyle/>
                    <a:p>
                      <a:pPr algn="ctr">
                        <a:lnSpc>
                          <a:spcPct val="107000"/>
                        </a:lnSpc>
                        <a:spcAft>
                          <a:spcPts val="0"/>
                        </a:spcAft>
                      </a:pPr>
                      <a:r>
                        <a:rPr lang="es-MX" sz="1000" dirty="0">
                          <a:effectLst/>
                          <a:latin typeface="+mn-lt"/>
                        </a:rPr>
                        <a:t>127.06</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noFill/>
                  </a:tcPr>
                </a:tc>
                <a:extLst>
                  <a:ext uri="{0D108BD9-81ED-4DB2-BD59-A6C34878D82A}">
                    <a16:rowId xmlns:a16="http://schemas.microsoft.com/office/drawing/2014/main" val="967167300"/>
                  </a:ext>
                </a:extLst>
              </a:tr>
              <a:tr h="215721">
                <a:tc>
                  <a:txBody>
                    <a:bodyPr/>
                    <a:lstStyle/>
                    <a:p>
                      <a:pPr>
                        <a:lnSpc>
                          <a:spcPct val="107000"/>
                        </a:lnSpc>
                        <a:spcAft>
                          <a:spcPts val="0"/>
                        </a:spcAft>
                      </a:pPr>
                      <a:r>
                        <a:rPr lang="es-MX" sz="1000" dirty="0">
                          <a:effectLst/>
                          <a:latin typeface="+mn-lt"/>
                        </a:rPr>
                        <a:t>Estados Unidos </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solidFill>
                      <a:schemeClr val="bg1"/>
                    </a:solidFill>
                  </a:tcPr>
                </a:tc>
                <a:tc>
                  <a:txBody>
                    <a:bodyPr/>
                    <a:lstStyle/>
                    <a:p>
                      <a:pPr algn="ctr">
                        <a:lnSpc>
                          <a:spcPct val="107000"/>
                        </a:lnSpc>
                        <a:spcAft>
                          <a:spcPts val="0"/>
                        </a:spcAft>
                      </a:pPr>
                      <a:r>
                        <a:rPr lang="es-MX" sz="1000" dirty="0">
                          <a:effectLst/>
                          <a:latin typeface="+mn-lt"/>
                        </a:rPr>
                        <a:t>1,174</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noFill/>
                  </a:tcPr>
                </a:tc>
                <a:tc>
                  <a:txBody>
                    <a:bodyPr/>
                    <a:lstStyle/>
                    <a:p>
                      <a:pPr algn="ctr">
                        <a:lnSpc>
                          <a:spcPct val="107000"/>
                        </a:lnSpc>
                        <a:spcAft>
                          <a:spcPts val="0"/>
                        </a:spcAft>
                      </a:pPr>
                      <a:r>
                        <a:rPr lang="es-MX" sz="1000" dirty="0">
                          <a:effectLst/>
                          <a:latin typeface="+mn-lt"/>
                        </a:rPr>
                        <a:t>5,431</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noFill/>
                  </a:tcPr>
                </a:tc>
                <a:tc>
                  <a:txBody>
                    <a:bodyPr/>
                    <a:lstStyle/>
                    <a:p>
                      <a:pPr algn="ctr">
                        <a:lnSpc>
                          <a:spcPct val="107000"/>
                        </a:lnSpc>
                        <a:spcAft>
                          <a:spcPts val="0"/>
                        </a:spcAft>
                      </a:pPr>
                      <a:r>
                        <a:rPr lang="es-MX" sz="1000" dirty="0">
                          <a:effectLst/>
                          <a:latin typeface="+mn-lt"/>
                        </a:rPr>
                        <a:t>362.60</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noFill/>
                  </a:tcPr>
                </a:tc>
                <a:extLst>
                  <a:ext uri="{0D108BD9-81ED-4DB2-BD59-A6C34878D82A}">
                    <a16:rowId xmlns:a16="http://schemas.microsoft.com/office/drawing/2014/main" val="825586830"/>
                  </a:ext>
                </a:extLst>
              </a:tr>
              <a:tr h="177683">
                <a:tc>
                  <a:txBody>
                    <a:bodyPr/>
                    <a:lstStyle/>
                    <a:p>
                      <a:pPr>
                        <a:lnSpc>
                          <a:spcPct val="107000"/>
                        </a:lnSpc>
                        <a:spcAft>
                          <a:spcPts val="0"/>
                        </a:spcAft>
                      </a:pPr>
                      <a:r>
                        <a:rPr lang="es-MX" sz="1000" dirty="0">
                          <a:effectLst/>
                          <a:latin typeface="+mn-lt"/>
                        </a:rPr>
                        <a:t>Perú</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solidFill>
                      <a:schemeClr val="bg1"/>
                    </a:solidFill>
                  </a:tcPr>
                </a:tc>
                <a:tc>
                  <a:txBody>
                    <a:bodyPr/>
                    <a:lstStyle/>
                    <a:p>
                      <a:pPr algn="ctr">
                        <a:lnSpc>
                          <a:spcPct val="107000"/>
                        </a:lnSpc>
                        <a:spcAft>
                          <a:spcPts val="0"/>
                        </a:spcAft>
                      </a:pPr>
                      <a:r>
                        <a:rPr lang="es-MX" sz="1000" dirty="0">
                          <a:effectLst/>
                          <a:latin typeface="+mn-lt"/>
                        </a:rPr>
                        <a:t>5,488</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noFill/>
                  </a:tcPr>
                </a:tc>
                <a:tc>
                  <a:txBody>
                    <a:bodyPr/>
                    <a:lstStyle/>
                    <a:p>
                      <a:pPr algn="ctr">
                        <a:lnSpc>
                          <a:spcPct val="107000"/>
                        </a:lnSpc>
                        <a:spcAft>
                          <a:spcPts val="0"/>
                        </a:spcAft>
                      </a:pPr>
                      <a:r>
                        <a:rPr lang="es-MX" sz="1000" dirty="0">
                          <a:effectLst/>
                          <a:latin typeface="+mn-lt"/>
                        </a:rPr>
                        <a:t>4,064</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noFill/>
                  </a:tcPr>
                </a:tc>
                <a:tc>
                  <a:txBody>
                    <a:bodyPr/>
                    <a:lstStyle/>
                    <a:p>
                      <a:pPr algn="ctr">
                        <a:lnSpc>
                          <a:spcPct val="107000"/>
                        </a:lnSpc>
                        <a:spcAft>
                          <a:spcPts val="0"/>
                        </a:spcAft>
                      </a:pPr>
                      <a:r>
                        <a:rPr lang="es-MX" sz="1000" dirty="0">
                          <a:effectLst/>
                          <a:latin typeface="+mn-lt"/>
                        </a:rPr>
                        <a:t>-0.74</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noFill/>
                  </a:tcPr>
                </a:tc>
                <a:extLst>
                  <a:ext uri="{0D108BD9-81ED-4DB2-BD59-A6C34878D82A}">
                    <a16:rowId xmlns:a16="http://schemas.microsoft.com/office/drawing/2014/main" val="1017677807"/>
                  </a:ext>
                </a:extLst>
              </a:tr>
              <a:tr h="215721">
                <a:tc>
                  <a:txBody>
                    <a:bodyPr/>
                    <a:lstStyle/>
                    <a:p>
                      <a:pPr>
                        <a:lnSpc>
                          <a:spcPct val="107000"/>
                        </a:lnSpc>
                        <a:spcAft>
                          <a:spcPts val="0"/>
                        </a:spcAft>
                      </a:pPr>
                      <a:r>
                        <a:rPr lang="es-MX" sz="1000" dirty="0">
                          <a:effectLst/>
                          <a:latin typeface="+mn-lt"/>
                        </a:rPr>
                        <a:t>Ecuador</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solidFill>
                      <a:schemeClr val="bg1"/>
                    </a:solidFill>
                  </a:tcPr>
                </a:tc>
                <a:tc>
                  <a:txBody>
                    <a:bodyPr/>
                    <a:lstStyle/>
                    <a:p>
                      <a:pPr algn="ctr">
                        <a:lnSpc>
                          <a:spcPct val="107000"/>
                        </a:lnSpc>
                        <a:spcAft>
                          <a:spcPts val="0"/>
                        </a:spcAft>
                      </a:pPr>
                      <a:r>
                        <a:rPr lang="es-MX" sz="1000" dirty="0">
                          <a:effectLst/>
                          <a:latin typeface="+mn-lt"/>
                        </a:rPr>
                        <a:t>3,407</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noFill/>
                  </a:tcPr>
                </a:tc>
                <a:tc>
                  <a:txBody>
                    <a:bodyPr/>
                    <a:lstStyle/>
                    <a:p>
                      <a:pPr algn="ctr">
                        <a:lnSpc>
                          <a:spcPct val="107000"/>
                        </a:lnSpc>
                        <a:spcAft>
                          <a:spcPts val="0"/>
                        </a:spcAft>
                      </a:pPr>
                      <a:r>
                        <a:rPr lang="es-MX" sz="1000" dirty="0">
                          <a:effectLst/>
                          <a:latin typeface="+mn-lt"/>
                        </a:rPr>
                        <a:t>3,571</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noFill/>
                  </a:tcPr>
                </a:tc>
                <a:tc>
                  <a:txBody>
                    <a:bodyPr/>
                    <a:lstStyle/>
                    <a:p>
                      <a:pPr algn="ctr">
                        <a:lnSpc>
                          <a:spcPct val="107000"/>
                        </a:lnSpc>
                        <a:spcAft>
                          <a:spcPts val="0"/>
                        </a:spcAft>
                      </a:pPr>
                      <a:r>
                        <a:rPr lang="es-MX" sz="1000" dirty="0">
                          <a:effectLst/>
                          <a:latin typeface="+mn-lt"/>
                        </a:rPr>
                        <a:t>-4.81</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noFill/>
                  </a:tcPr>
                </a:tc>
                <a:extLst>
                  <a:ext uri="{0D108BD9-81ED-4DB2-BD59-A6C34878D82A}">
                    <a16:rowId xmlns:a16="http://schemas.microsoft.com/office/drawing/2014/main" val="1232466490"/>
                  </a:ext>
                </a:extLst>
              </a:tr>
              <a:tr h="215721">
                <a:tc>
                  <a:txBody>
                    <a:bodyPr/>
                    <a:lstStyle/>
                    <a:p>
                      <a:pPr>
                        <a:lnSpc>
                          <a:spcPct val="107000"/>
                        </a:lnSpc>
                        <a:spcAft>
                          <a:spcPts val="0"/>
                        </a:spcAft>
                      </a:pPr>
                      <a:r>
                        <a:rPr lang="es-MX" sz="1000" dirty="0">
                          <a:effectLst/>
                          <a:latin typeface="+mn-lt"/>
                        </a:rPr>
                        <a:t>Colombia</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solidFill>
                      <a:schemeClr val="bg1"/>
                    </a:solidFill>
                  </a:tcPr>
                </a:tc>
                <a:tc>
                  <a:txBody>
                    <a:bodyPr/>
                    <a:lstStyle/>
                    <a:p>
                      <a:pPr algn="ctr">
                        <a:lnSpc>
                          <a:spcPct val="107000"/>
                        </a:lnSpc>
                        <a:spcAft>
                          <a:spcPts val="0"/>
                        </a:spcAft>
                      </a:pPr>
                      <a:r>
                        <a:rPr lang="es-MX" sz="1000" dirty="0">
                          <a:effectLst/>
                          <a:latin typeface="+mn-lt"/>
                        </a:rPr>
                        <a:t>3,160</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noFill/>
                  </a:tcPr>
                </a:tc>
                <a:tc>
                  <a:txBody>
                    <a:bodyPr/>
                    <a:lstStyle/>
                    <a:p>
                      <a:pPr algn="ctr">
                        <a:lnSpc>
                          <a:spcPct val="107000"/>
                        </a:lnSpc>
                        <a:spcAft>
                          <a:spcPts val="0"/>
                        </a:spcAft>
                      </a:pPr>
                      <a:r>
                        <a:rPr lang="es-MX" sz="1000" dirty="0">
                          <a:effectLst/>
                          <a:latin typeface="+mn-lt"/>
                        </a:rPr>
                        <a:t>3,721</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noFill/>
                  </a:tcPr>
                </a:tc>
                <a:tc>
                  <a:txBody>
                    <a:bodyPr/>
                    <a:lstStyle/>
                    <a:p>
                      <a:pPr algn="ctr">
                        <a:lnSpc>
                          <a:spcPct val="107000"/>
                        </a:lnSpc>
                        <a:spcAft>
                          <a:spcPts val="0"/>
                        </a:spcAft>
                      </a:pPr>
                      <a:r>
                        <a:rPr lang="es-MX" sz="1000" dirty="0">
                          <a:effectLst/>
                          <a:latin typeface="+mn-lt"/>
                        </a:rPr>
                        <a:t>17.75</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noFill/>
                  </a:tcPr>
                </a:tc>
                <a:extLst>
                  <a:ext uri="{0D108BD9-81ED-4DB2-BD59-A6C34878D82A}">
                    <a16:rowId xmlns:a16="http://schemas.microsoft.com/office/drawing/2014/main" val="445981862"/>
                  </a:ext>
                </a:extLst>
              </a:tr>
              <a:tr h="215721">
                <a:tc>
                  <a:txBody>
                    <a:bodyPr/>
                    <a:lstStyle/>
                    <a:p>
                      <a:pPr>
                        <a:lnSpc>
                          <a:spcPct val="107000"/>
                        </a:lnSpc>
                        <a:spcAft>
                          <a:spcPts val="0"/>
                        </a:spcAft>
                      </a:pPr>
                      <a:r>
                        <a:rPr lang="es-MX" sz="1000" dirty="0">
                          <a:effectLst/>
                          <a:latin typeface="+mn-lt"/>
                        </a:rPr>
                        <a:t>España</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solidFill>
                      <a:schemeClr val="bg1"/>
                    </a:solidFill>
                  </a:tcPr>
                </a:tc>
                <a:tc>
                  <a:txBody>
                    <a:bodyPr/>
                    <a:lstStyle/>
                    <a:p>
                      <a:pPr algn="ctr">
                        <a:lnSpc>
                          <a:spcPct val="107000"/>
                        </a:lnSpc>
                        <a:spcAft>
                          <a:spcPts val="0"/>
                        </a:spcAft>
                      </a:pPr>
                      <a:r>
                        <a:rPr lang="es-MX" sz="1000" dirty="0">
                          <a:effectLst/>
                          <a:latin typeface="+mn-lt"/>
                        </a:rPr>
                        <a:t>2,763</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noFill/>
                  </a:tcPr>
                </a:tc>
                <a:tc>
                  <a:txBody>
                    <a:bodyPr/>
                    <a:lstStyle/>
                    <a:p>
                      <a:pPr algn="ctr">
                        <a:lnSpc>
                          <a:spcPct val="107000"/>
                        </a:lnSpc>
                        <a:spcAft>
                          <a:spcPts val="0"/>
                        </a:spcAft>
                      </a:pPr>
                      <a:r>
                        <a:rPr lang="es-MX" sz="1000" dirty="0">
                          <a:effectLst/>
                          <a:latin typeface="+mn-lt"/>
                        </a:rPr>
                        <a:t>2,991</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noFill/>
                  </a:tcPr>
                </a:tc>
                <a:tc>
                  <a:txBody>
                    <a:bodyPr/>
                    <a:lstStyle/>
                    <a:p>
                      <a:pPr algn="ctr">
                        <a:lnSpc>
                          <a:spcPct val="107000"/>
                        </a:lnSpc>
                        <a:spcAft>
                          <a:spcPts val="0"/>
                        </a:spcAft>
                      </a:pPr>
                      <a:r>
                        <a:rPr lang="es-MX" sz="1000" dirty="0">
                          <a:effectLst/>
                          <a:latin typeface="+mn-lt"/>
                        </a:rPr>
                        <a:t>8.25</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noFill/>
                  </a:tcPr>
                </a:tc>
                <a:extLst>
                  <a:ext uri="{0D108BD9-81ED-4DB2-BD59-A6C34878D82A}">
                    <a16:rowId xmlns:a16="http://schemas.microsoft.com/office/drawing/2014/main" val="3148266509"/>
                  </a:ext>
                </a:extLst>
              </a:tr>
              <a:tr h="215721">
                <a:tc>
                  <a:txBody>
                    <a:bodyPr/>
                    <a:lstStyle/>
                    <a:p>
                      <a:pPr>
                        <a:lnSpc>
                          <a:spcPct val="107000"/>
                        </a:lnSpc>
                        <a:spcAft>
                          <a:spcPts val="0"/>
                        </a:spcAft>
                      </a:pPr>
                      <a:r>
                        <a:rPr lang="es-MX" sz="1000" dirty="0">
                          <a:effectLst/>
                          <a:latin typeface="+mn-lt"/>
                        </a:rPr>
                        <a:t>China</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solidFill>
                      <a:schemeClr val="bg1"/>
                    </a:solidFill>
                  </a:tcPr>
                </a:tc>
                <a:tc>
                  <a:txBody>
                    <a:bodyPr/>
                    <a:lstStyle/>
                    <a:p>
                      <a:pPr algn="ctr"/>
                      <a:endParaRPr lang="es-MX" sz="1000" dirty="0">
                        <a:effectLst/>
                        <a:latin typeface="+mn-lt"/>
                        <a:cs typeface="Times New Roman" panose="02020603050405020304" pitchFamily="18" charset="0"/>
                      </a:endParaRPr>
                    </a:p>
                  </a:txBody>
                  <a:tcPr marL="64865" marR="64865" marT="0" marB="0" anchor="ctr">
                    <a:noFill/>
                  </a:tcPr>
                </a:tc>
                <a:tc>
                  <a:txBody>
                    <a:bodyPr/>
                    <a:lstStyle/>
                    <a:p>
                      <a:pPr algn="ctr">
                        <a:lnSpc>
                          <a:spcPct val="107000"/>
                        </a:lnSpc>
                        <a:spcAft>
                          <a:spcPts val="0"/>
                        </a:spcAft>
                      </a:pPr>
                      <a:r>
                        <a:rPr lang="es-MX" sz="1000" dirty="0">
                          <a:effectLst/>
                          <a:latin typeface="+mn-lt"/>
                        </a:rPr>
                        <a:t>1,812</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noFill/>
                  </a:tcPr>
                </a:tc>
                <a:tc>
                  <a:txBody>
                    <a:bodyPr/>
                    <a:lstStyle/>
                    <a:p>
                      <a:pPr algn="ctr">
                        <a:lnSpc>
                          <a:spcPct val="107000"/>
                        </a:lnSpc>
                        <a:spcAft>
                          <a:spcPts val="0"/>
                        </a:spcAft>
                      </a:pPr>
                      <a:r>
                        <a:rPr lang="es-MX" sz="1000" dirty="0">
                          <a:effectLst/>
                          <a:latin typeface="+mn-lt"/>
                        </a:rPr>
                        <a:t>*</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noFill/>
                  </a:tcPr>
                </a:tc>
                <a:extLst>
                  <a:ext uri="{0D108BD9-81ED-4DB2-BD59-A6C34878D82A}">
                    <a16:rowId xmlns:a16="http://schemas.microsoft.com/office/drawing/2014/main" val="3475701727"/>
                  </a:ext>
                </a:extLst>
              </a:tr>
              <a:tr h="215721">
                <a:tc>
                  <a:txBody>
                    <a:bodyPr/>
                    <a:lstStyle/>
                    <a:p>
                      <a:pPr>
                        <a:lnSpc>
                          <a:spcPct val="107000"/>
                        </a:lnSpc>
                        <a:spcAft>
                          <a:spcPts val="0"/>
                        </a:spcAft>
                      </a:pPr>
                      <a:r>
                        <a:rPr lang="es-MX" sz="1000" dirty="0">
                          <a:effectLst/>
                          <a:latin typeface="+mn-lt"/>
                        </a:rPr>
                        <a:t>Argentina</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solidFill>
                      <a:schemeClr val="bg1"/>
                    </a:solidFill>
                  </a:tcPr>
                </a:tc>
                <a:tc>
                  <a:txBody>
                    <a:bodyPr/>
                    <a:lstStyle/>
                    <a:p>
                      <a:pPr algn="ctr">
                        <a:lnSpc>
                          <a:spcPct val="107000"/>
                        </a:lnSpc>
                        <a:spcAft>
                          <a:spcPts val="0"/>
                        </a:spcAft>
                      </a:pPr>
                      <a:r>
                        <a:rPr lang="es-MX" sz="1000" dirty="0">
                          <a:effectLst/>
                          <a:latin typeface="+mn-lt"/>
                        </a:rPr>
                        <a:t>1,275</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noFill/>
                  </a:tcPr>
                </a:tc>
                <a:tc>
                  <a:txBody>
                    <a:bodyPr/>
                    <a:lstStyle/>
                    <a:p>
                      <a:pPr algn="ctr">
                        <a:lnSpc>
                          <a:spcPct val="107000"/>
                        </a:lnSpc>
                        <a:spcAft>
                          <a:spcPts val="0"/>
                        </a:spcAft>
                      </a:pPr>
                      <a:r>
                        <a:rPr lang="es-MX" sz="1000" dirty="0">
                          <a:effectLst/>
                          <a:latin typeface="+mn-lt"/>
                        </a:rPr>
                        <a:t>1,320</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noFill/>
                  </a:tcPr>
                </a:tc>
                <a:tc>
                  <a:txBody>
                    <a:bodyPr/>
                    <a:lstStyle/>
                    <a:p>
                      <a:pPr algn="ctr">
                        <a:lnSpc>
                          <a:spcPct val="107000"/>
                        </a:lnSpc>
                        <a:spcAft>
                          <a:spcPts val="0"/>
                        </a:spcAft>
                      </a:pPr>
                      <a:r>
                        <a:rPr lang="es-MX" sz="1000" dirty="0">
                          <a:effectLst/>
                          <a:latin typeface="+mn-lt"/>
                        </a:rPr>
                        <a:t>3.52</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noFill/>
                  </a:tcPr>
                </a:tc>
                <a:extLst>
                  <a:ext uri="{0D108BD9-81ED-4DB2-BD59-A6C34878D82A}">
                    <a16:rowId xmlns:a16="http://schemas.microsoft.com/office/drawing/2014/main" val="1081049460"/>
                  </a:ext>
                </a:extLst>
              </a:tr>
              <a:tr h="215721">
                <a:tc>
                  <a:txBody>
                    <a:bodyPr/>
                    <a:lstStyle/>
                    <a:p>
                      <a:pPr>
                        <a:lnSpc>
                          <a:spcPct val="107000"/>
                        </a:lnSpc>
                        <a:spcAft>
                          <a:spcPts val="0"/>
                        </a:spcAft>
                      </a:pPr>
                      <a:r>
                        <a:rPr lang="es-MX" sz="1000" dirty="0">
                          <a:effectLst/>
                          <a:latin typeface="+mn-lt"/>
                        </a:rPr>
                        <a:t>India</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solidFill>
                      <a:schemeClr val="bg1"/>
                    </a:solidFill>
                  </a:tcPr>
                </a:tc>
                <a:tc>
                  <a:txBody>
                    <a:bodyPr/>
                    <a:lstStyle/>
                    <a:p>
                      <a:pPr algn="ctr"/>
                      <a:endParaRPr lang="es-MX" sz="1000" dirty="0">
                        <a:effectLst/>
                        <a:latin typeface="+mn-lt"/>
                        <a:cs typeface="Times New Roman" panose="02020603050405020304" pitchFamily="18" charset="0"/>
                      </a:endParaRPr>
                    </a:p>
                  </a:txBody>
                  <a:tcPr marL="64865" marR="64865" marT="0" marB="0" anchor="ctr">
                    <a:noFill/>
                  </a:tcPr>
                </a:tc>
                <a:tc>
                  <a:txBody>
                    <a:bodyPr/>
                    <a:lstStyle/>
                    <a:p>
                      <a:pPr algn="ctr">
                        <a:lnSpc>
                          <a:spcPct val="107000"/>
                        </a:lnSpc>
                        <a:spcAft>
                          <a:spcPts val="0"/>
                        </a:spcAft>
                      </a:pPr>
                      <a:r>
                        <a:rPr lang="es-MX" sz="1000" dirty="0">
                          <a:effectLst/>
                          <a:latin typeface="+mn-lt"/>
                        </a:rPr>
                        <a:t>4,541</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noFill/>
                  </a:tcPr>
                </a:tc>
                <a:tc>
                  <a:txBody>
                    <a:bodyPr/>
                    <a:lstStyle/>
                    <a:p>
                      <a:pPr algn="ctr">
                        <a:lnSpc>
                          <a:spcPct val="107000"/>
                        </a:lnSpc>
                        <a:spcAft>
                          <a:spcPts val="0"/>
                        </a:spcAft>
                      </a:pPr>
                      <a:r>
                        <a:rPr lang="es-MX" sz="1000" dirty="0">
                          <a:effectLst/>
                          <a:latin typeface="+mn-lt"/>
                        </a:rPr>
                        <a:t>*</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noFill/>
                  </a:tcPr>
                </a:tc>
                <a:extLst>
                  <a:ext uri="{0D108BD9-81ED-4DB2-BD59-A6C34878D82A}">
                    <a16:rowId xmlns:a16="http://schemas.microsoft.com/office/drawing/2014/main" val="2580617644"/>
                  </a:ext>
                </a:extLst>
              </a:tr>
              <a:tr h="215721">
                <a:tc>
                  <a:txBody>
                    <a:bodyPr/>
                    <a:lstStyle/>
                    <a:p>
                      <a:pPr>
                        <a:lnSpc>
                          <a:spcPct val="107000"/>
                        </a:lnSpc>
                        <a:spcAft>
                          <a:spcPts val="0"/>
                        </a:spcAft>
                      </a:pPr>
                      <a:r>
                        <a:rPr lang="es-MX" sz="1000" dirty="0">
                          <a:effectLst/>
                          <a:latin typeface="+mn-lt"/>
                        </a:rPr>
                        <a:t>Chile</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solidFill>
                      <a:schemeClr val="bg1"/>
                    </a:solidFill>
                  </a:tcPr>
                </a:tc>
                <a:tc>
                  <a:txBody>
                    <a:bodyPr/>
                    <a:lstStyle/>
                    <a:p>
                      <a:pPr algn="ctr">
                        <a:lnSpc>
                          <a:spcPct val="107000"/>
                        </a:lnSpc>
                        <a:spcAft>
                          <a:spcPts val="0"/>
                        </a:spcAft>
                      </a:pPr>
                      <a:r>
                        <a:rPr lang="es-MX" sz="1000" dirty="0">
                          <a:effectLst/>
                          <a:latin typeface="+mn-lt"/>
                        </a:rPr>
                        <a:t>1,505</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noFill/>
                  </a:tcPr>
                </a:tc>
                <a:tc>
                  <a:txBody>
                    <a:bodyPr/>
                    <a:lstStyle/>
                    <a:p>
                      <a:pPr algn="ctr">
                        <a:lnSpc>
                          <a:spcPct val="107000"/>
                        </a:lnSpc>
                        <a:spcAft>
                          <a:spcPts val="0"/>
                        </a:spcAft>
                      </a:pPr>
                      <a:r>
                        <a:rPr lang="es-MX" sz="1000" dirty="0">
                          <a:effectLst/>
                          <a:latin typeface="+mn-lt"/>
                        </a:rPr>
                        <a:t>1,240</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noFill/>
                  </a:tcPr>
                </a:tc>
                <a:tc>
                  <a:txBody>
                    <a:bodyPr/>
                    <a:lstStyle/>
                    <a:p>
                      <a:pPr algn="ctr">
                        <a:lnSpc>
                          <a:spcPct val="107000"/>
                        </a:lnSpc>
                        <a:spcAft>
                          <a:spcPts val="0"/>
                        </a:spcAft>
                      </a:pPr>
                      <a:r>
                        <a:rPr lang="es-MX" sz="1000" dirty="0">
                          <a:effectLst/>
                          <a:latin typeface="+mn-lt"/>
                        </a:rPr>
                        <a:t>-17.60</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noFill/>
                  </a:tcPr>
                </a:tc>
                <a:extLst>
                  <a:ext uri="{0D108BD9-81ED-4DB2-BD59-A6C34878D82A}">
                    <a16:rowId xmlns:a16="http://schemas.microsoft.com/office/drawing/2014/main" val="3822613208"/>
                  </a:ext>
                </a:extLst>
              </a:tr>
              <a:tr h="215721">
                <a:tc>
                  <a:txBody>
                    <a:bodyPr/>
                    <a:lstStyle/>
                    <a:p>
                      <a:pPr>
                        <a:lnSpc>
                          <a:spcPct val="107000"/>
                        </a:lnSpc>
                        <a:spcAft>
                          <a:spcPts val="0"/>
                        </a:spcAft>
                      </a:pPr>
                      <a:r>
                        <a:rPr lang="es-MX" sz="1000" dirty="0">
                          <a:effectLst/>
                          <a:latin typeface="+mn-lt"/>
                        </a:rPr>
                        <a:t>Bolivia</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solidFill>
                      <a:schemeClr val="bg1"/>
                    </a:solidFill>
                  </a:tcPr>
                </a:tc>
                <a:tc>
                  <a:txBody>
                    <a:bodyPr/>
                    <a:lstStyle/>
                    <a:p>
                      <a:pPr algn="ctr">
                        <a:lnSpc>
                          <a:spcPct val="107000"/>
                        </a:lnSpc>
                        <a:spcAft>
                          <a:spcPts val="0"/>
                        </a:spcAft>
                      </a:pPr>
                      <a:r>
                        <a:rPr lang="es-MX" sz="1000" dirty="0">
                          <a:effectLst/>
                          <a:latin typeface="+mn-lt"/>
                        </a:rPr>
                        <a:t>1,040</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noFill/>
                  </a:tcPr>
                </a:tc>
                <a:tc>
                  <a:txBody>
                    <a:bodyPr/>
                    <a:lstStyle/>
                    <a:p>
                      <a:pPr algn="ctr">
                        <a:lnSpc>
                          <a:spcPct val="107000"/>
                        </a:lnSpc>
                        <a:spcAft>
                          <a:spcPts val="0"/>
                        </a:spcAft>
                      </a:pPr>
                      <a:r>
                        <a:rPr lang="es-MX" sz="1000" dirty="0">
                          <a:effectLst/>
                          <a:latin typeface="+mn-lt"/>
                        </a:rPr>
                        <a:t>1,347</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noFill/>
                  </a:tcPr>
                </a:tc>
                <a:tc>
                  <a:txBody>
                    <a:bodyPr/>
                    <a:lstStyle/>
                    <a:p>
                      <a:pPr algn="ctr">
                        <a:lnSpc>
                          <a:spcPct val="107000"/>
                        </a:lnSpc>
                        <a:spcAft>
                          <a:spcPts val="0"/>
                        </a:spcAft>
                      </a:pPr>
                      <a:r>
                        <a:rPr lang="es-MX" sz="1000" dirty="0">
                          <a:effectLst/>
                          <a:latin typeface="+mn-lt"/>
                        </a:rPr>
                        <a:t>29.51</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noFill/>
                  </a:tcPr>
                </a:tc>
                <a:extLst>
                  <a:ext uri="{0D108BD9-81ED-4DB2-BD59-A6C34878D82A}">
                    <a16:rowId xmlns:a16="http://schemas.microsoft.com/office/drawing/2014/main" val="2108784340"/>
                  </a:ext>
                </a:extLst>
              </a:tr>
              <a:tr h="215721">
                <a:tc>
                  <a:txBody>
                    <a:bodyPr/>
                    <a:lstStyle/>
                    <a:p>
                      <a:pPr>
                        <a:lnSpc>
                          <a:spcPct val="107000"/>
                        </a:lnSpc>
                        <a:spcAft>
                          <a:spcPts val="0"/>
                        </a:spcAft>
                      </a:pPr>
                      <a:r>
                        <a:rPr lang="es-MX" sz="1000" dirty="0">
                          <a:effectLst/>
                          <a:latin typeface="+mn-lt"/>
                        </a:rPr>
                        <a:t>Honduras</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solidFill>
                      <a:schemeClr val="bg1"/>
                    </a:solidFill>
                  </a:tcPr>
                </a:tc>
                <a:tc>
                  <a:txBody>
                    <a:bodyPr/>
                    <a:lstStyle/>
                    <a:p>
                      <a:pPr algn="ctr"/>
                      <a:endParaRPr lang="es-MX" sz="1000" dirty="0">
                        <a:effectLst/>
                        <a:latin typeface="+mn-lt"/>
                        <a:cs typeface="Times New Roman" panose="02020603050405020304" pitchFamily="18" charset="0"/>
                      </a:endParaRPr>
                    </a:p>
                  </a:txBody>
                  <a:tcPr marL="64865" marR="64865" marT="0" marB="0" anchor="ctr">
                    <a:noFill/>
                  </a:tcPr>
                </a:tc>
                <a:tc>
                  <a:txBody>
                    <a:bodyPr/>
                    <a:lstStyle/>
                    <a:p>
                      <a:pPr algn="ctr">
                        <a:lnSpc>
                          <a:spcPct val="107000"/>
                        </a:lnSpc>
                        <a:spcAft>
                          <a:spcPts val="0"/>
                        </a:spcAft>
                      </a:pPr>
                      <a:r>
                        <a:rPr lang="es-MX" sz="1000" dirty="0">
                          <a:effectLst/>
                          <a:latin typeface="+mn-lt"/>
                        </a:rPr>
                        <a:t>1,456</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noFill/>
                  </a:tcPr>
                </a:tc>
                <a:tc>
                  <a:txBody>
                    <a:bodyPr/>
                    <a:lstStyle/>
                    <a:p>
                      <a:pPr algn="ctr">
                        <a:lnSpc>
                          <a:spcPct val="107000"/>
                        </a:lnSpc>
                        <a:spcAft>
                          <a:spcPts val="0"/>
                        </a:spcAft>
                      </a:pPr>
                      <a:r>
                        <a:rPr lang="es-MX" sz="1000" dirty="0">
                          <a:effectLst/>
                          <a:latin typeface="+mn-lt"/>
                        </a:rPr>
                        <a:t>*</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noFill/>
                  </a:tcPr>
                </a:tc>
                <a:extLst>
                  <a:ext uri="{0D108BD9-81ED-4DB2-BD59-A6C34878D82A}">
                    <a16:rowId xmlns:a16="http://schemas.microsoft.com/office/drawing/2014/main" val="1015425029"/>
                  </a:ext>
                </a:extLst>
              </a:tr>
              <a:tr h="215721">
                <a:tc>
                  <a:txBody>
                    <a:bodyPr/>
                    <a:lstStyle/>
                    <a:p>
                      <a:pPr>
                        <a:lnSpc>
                          <a:spcPct val="107000"/>
                        </a:lnSpc>
                        <a:spcAft>
                          <a:spcPts val="0"/>
                        </a:spcAft>
                      </a:pPr>
                      <a:r>
                        <a:rPr lang="es-MX" sz="1000" dirty="0">
                          <a:effectLst/>
                          <a:latin typeface="+mn-lt"/>
                        </a:rPr>
                        <a:t>Brasil </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solidFill>
                      <a:schemeClr val="bg1"/>
                    </a:solidFill>
                  </a:tcPr>
                </a:tc>
                <a:tc>
                  <a:txBody>
                    <a:bodyPr/>
                    <a:lstStyle/>
                    <a:p>
                      <a:pPr algn="ctr"/>
                      <a:endParaRPr lang="es-MX" sz="1000">
                        <a:effectLst/>
                        <a:latin typeface="+mn-lt"/>
                        <a:cs typeface="Times New Roman" panose="02020603050405020304" pitchFamily="18" charset="0"/>
                      </a:endParaRPr>
                    </a:p>
                  </a:txBody>
                  <a:tcPr marL="64865" marR="64865" marT="0" marB="0" anchor="ctr">
                    <a:noFill/>
                  </a:tcPr>
                </a:tc>
                <a:tc>
                  <a:txBody>
                    <a:bodyPr/>
                    <a:lstStyle/>
                    <a:p>
                      <a:pPr algn="ctr">
                        <a:lnSpc>
                          <a:spcPct val="107000"/>
                        </a:lnSpc>
                        <a:spcAft>
                          <a:spcPts val="0"/>
                        </a:spcAft>
                      </a:pPr>
                      <a:r>
                        <a:rPr lang="es-MX" sz="1000" dirty="0">
                          <a:effectLst/>
                          <a:latin typeface="+mn-lt"/>
                        </a:rPr>
                        <a:t>1,774</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noFill/>
                  </a:tcPr>
                </a:tc>
                <a:tc>
                  <a:txBody>
                    <a:bodyPr/>
                    <a:lstStyle/>
                    <a:p>
                      <a:pPr algn="ctr">
                        <a:lnSpc>
                          <a:spcPct val="107000"/>
                        </a:lnSpc>
                        <a:spcAft>
                          <a:spcPts val="0"/>
                        </a:spcAft>
                      </a:pPr>
                      <a:r>
                        <a:rPr lang="es-MX" sz="1000" dirty="0">
                          <a:effectLst/>
                          <a:latin typeface="+mn-lt"/>
                        </a:rPr>
                        <a:t>*</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noFill/>
                  </a:tcPr>
                </a:tc>
                <a:extLst>
                  <a:ext uri="{0D108BD9-81ED-4DB2-BD59-A6C34878D82A}">
                    <a16:rowId xmlns:a16="http://schemas.microsoft.com/office/drawing/2014/main" val="2155848062"/>
                  </a:ext>
                </a:extLst>
              </a:tr>
              <a:tr h="215721">
                <a:tc>
                  <a:txBody>
                    <a:bodyPr/>
                    <a:lstStyle/>
                    <a:p>
                      <a:pPr>
                        <a:lnSpc>
                          <a:spcPct val="107000"/>
                        </a:lnSpc>
                        <a:spcAft>
                          <a:spcPts val="0"/>
                        </a:spcAft>
                      </a:pPr>
                      <a:r>
                        <a:rPr lang="es-MX" sz="1000" dirty="0">
                          <a:effectLst/>
                          <a:latin typeface="+mn-lt"/>
                        </a:rPr>
                        <a:t>France</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solidFill>
                      <a:schemeClr val="bg1"/>
                    </a:solidFill>
                  </a:tcPr>
                </a:tc>
                <a:tc>
                  <a:txBody>
                    <a:bodyPr/>
                    <a:lstStyle/>
                    <a:p>
                      <a:pPr algn="ctr"/>
                      <a:endParaRPr lang="es-MX" sz="1000">
                        <a:effectLst/>
                        <a:latin typeface="+mn-lt"/>
                        <a:cs typeface="Times New Roman" panose="02020603050405020304" pitchFamily="18" charset="0"/>
                      </a:endParaRPr>
                    </a:p>
                  </a:txBody>
                  <a:tcPr marL="64865" marR="64865" marT="0" marB="0" anchor="ctr">
                    <a:noFill/>
                  </a:tcPr>
                </a:tc>
                <a:tc>
                  <a:txBody>
                    <a:bodyPr/>
                    <a:lstStyle/>
                    <a:p>
                      <a:pPr algn="ctr">
                        <a:lnSpc>
                          <a:spcPct val="107000"/>
                        </a:lnSpc>
                        <a:spcAft>
                          <a:spcPts val="0"/>
                        </a:spcAft>
                      </a:pPr>
                      <a:r>
                        <a:rPr lang="es-MX" sz="1000" dirty="0">
                          <a:effectLst/>
                          <a:latin typeface="+mn-lt"/>
                        </a:rPr>
                        <a:t>919</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noFill/>
                  </a:tcPr>
                </a:tc>
                <a:tc>
                  <a:txBody>
                    <a:bodyPr/>
                    <a:lstStyle/>
                    <a:p>
                      <a:pPr algn="ctr">
                        <a:lnSpc>
                          <a:spcPct val="107000"/>
                        </a:lnSpc>
                        <a:spcAft>
                          <a:spcPts val="0"/>
                        </a:spcAft>
                      </a:pPr>
                      <a:r>
                        <a:rPr lang="es-MX" sz="1000" dirty="0">
                          <a:effectLst/>
                          <a:latin typeface="+mn-lt"/>
                        </a:rPr>
                        <a:t>*</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noFill/>
                  </a:tcPr>
                </a:tc>
                <a:extLst>
                  <a:ext uri="{0D108BD9-81ED-4DB2-BD59-A6C34878D82A}">
                    <a16:rowId xmlns:a16="http://schemas.microsoft.com/office/drawing/2014/main" val="972513895"/>
                  </a:ext>
                </a:extLst>
              </a:tr>
              <a:tr h="215721">
                <a:tc>
                  <a:txBody>
                    <a:bodyPr/>
                    <a:lstStyle/>
                    <a:p>
                      <a:pPr>
                        <a:lnSpc>
                          <a:spcPct val="107000"/>
                        </a:lnSpc>
                        <a:spcAft>
                          <a:spcPts val="0"/>
                        </a:spcAft>
                      </a:pPr>
                      <a:r>
                        <a:rPr lang="es-MX" sz="1000" dirty="0">
                          <a:effectLst/>
                          <a:latin typeface="+mn-lt"/>
                        </a:rPr>
                        <a:t>Venezuela</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solidFill>
                      <a:schemeClr val="bg1"/>
                    </a:solidFill>
                  </a:tcPr>
                </a:tc>
                <a:tc>
                  <a:txBody>
                    <a:bodyPr/>
                    <a:lstStyle/>
                    <a:p>
                      <a:pPr algn="ctr">
                        <a:lnSpc>
                          <a:spcPct val="107000"/>
                        </a:lnSpc>
                        <a:spcAft>
                          <a:spcPts val="0"/>
                        </a:spcAft>
                      </a:pPr>
                      <a:r>
                        <a:rPr lang="es-MX" sz="1000">
                          <a:effectLst/>
                          <a:latin typeface="+mn-lt"/>
                        </a:rPr>
                        <a:t>855</a:t>
                      </a:r>
                      <a:endParaRPr lang="es-MX" sz="1000">
                        <a:effectLst/>
                        <a:latin typeface="+mn-lt"/>
                        <a:ea typeface="Times New Roman" panose="02020603050405020304" pitchFamily="18" charset="0"/>
                        <a:cs typeface="Times New Roman" panose="02020603050405020304" pitchFamily="18" charset="0"/>
                      </a:endParaRPr>
                    </a:p>
                  </a:txBody>
                  <a:tcPr marL="64865" marR="64865" marT="0" marB="0" anchor="ctr">
                    <a:noFill/>
                  </a:tcPr>
                </a:tc>
                <a:tc>
                  <a:txBody>
                    <a:bodyPr/>
                    <a:lstStyle/>
                    <a:p>
                      <a:pPr algn="ctr">
                        <a:lnSpc>
                          <a:spcPct val="107000"/>
                        </a:lnSpc>
                        <a:spcAft>
                          <a:spcPts val="0"/>
                        </a:spcAft>
                      </a:pPr>
                      <a:r>
                        <a:rPr lang="es-MX" sz="1000" dirty="0">
                          <a:effectLst/>
                          <a:latin typeface="+mn-lt"/>
                        </a:rPr>
                        <a:t>471</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noFill/>
                  </a:tcPr>
                </a:tc>
                <a:tc>
                  <a:txBody>
                    <a:bodyPr/>
                    <a:lstStyle/>
                    <a:p>
                      <a:pPr algn="ctr">
                        <a:lnSpc>
                          <a:spcPct val="107000"/>
                        </a:lnSpc>
                        <a:spcAft>
                          <a:spcPts val="0"/>
                        </a:spcAft>
                      </a:pPr>
                      <a:r>
                        <a:rPr lang="es-MX" sz="1000" dirty="0">
                          <a:effectLst/>
                          <a:latin typeface="+mn-lt"/>
                        </a:rPr>
                        <a:t>-44.91</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noFill/>
                  </a:tcPr>
                </a:tc>
                <a:extLst>
                  <a:ext uri="{0D108BD9-81ED-4DB2-BD59-A6C34878D82A}">
                    <a16:rowId xmlns:a16="http://schemas.microsoft.com/office/drawing/2014/main" val="575766856"/>
                  </a:ext>
                </a:extLst>
              </a:tr>
              <a:tr h="215721">
                <a:tc>
                  <a:txBody>
                    <a:bodyPr/>
                    <a:lstStyle/>
                    <a:p>
                      <a:pPr>
                        <a:lnSpc>
                          <a:spcPct val="107000"/>
                        </a:lnSpc>
                        <a:spcAft>
                          <a:spcPts val="0"/>
                        </a:spcAft>
                      </a:pPr>
                      <a:r>
                        <a:rPr lang="es-MX" sz="1000" dirty="0">
                          <a:effectLst/>
                          <a:latin typeface="+mn-lt"/>
                        </a:rPr>
                        <a:t>Guatemala</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solidFill>
                      <a:schemeClr val="bg1"/>
                    </a:solidFill>
                  </a:tcPr>
                </a:tc>
                <a:tc>
                  <a:txBody>
                    <a:bodyPr/>
                    <a:lstStyle/>
                    <a:p>
                      <a:pPr algn="ctr">
                        <a:lnSpc>
                          <a:spcPct val="107000"/>
                        </a:lnSpc>
                        <a:spcAft>
                          <a:spcPts val="0"/>
                        </a:spcAft>
                      </a:pPr>
                      <a:r>
                        <a:rPr lang="es-MX" sz="1000">
                          <a:effectLst/>
                          <a:latin typeface="+mn-lt"/>
                        </a:rPr>
                        <a:t>670</a:t>
                      </a:r>
                      <a:endParaRPr lang="es-MX" sz="1000">
                        <a:effectLst/>
                        <a:latin typeface="+mn-lt"/>
                        <a:ea typeface="Times New Roman" panose="02020603050405020304" pitchFamily="18" charset="0"/>
                        <a:cs typeface="Times New Roman" panose="02020603050405020304" pitchFamily="18" charset="0"/>
                      </a:endParaRPr>
                    </a:p>
                  </a:txBody>
                  <a:tcPr marL="64865" marR="64865" marT="0" marB="0" anchor="ctr">
                    <a:noFill/>
                  </a:tcPr>
                </a:tc>
                <a:tc>
                  <a:txBody>
                    <a:bodyPr/>
                    <a:lstStyle/>
                    <a:p>
                      <a:pPr algn="ctr">
                        <a:lnSpc>
                          <a:spcPct val="107000"/>
                        </a:lnSpc>
                        <a:spcAft>
                          <a:spcPts val="0"/>
                        </a:spcAft>
                      </a:pPr>
                      <a:r>
                        <a:rPr lang="es-MX" sz="1000" dirty="0">
                          <a:effectLst/>
                          <a:latin typeface="+mn-lt"/>
                        </a:rPr>
                        <a:t>664</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noFill/>
                  </a:tcPr>
                </a:tc>
                <a:tc>
                  <a:txBody>
                    <a:bodyPr/>
                    <a:lstStyle/>
                    <a:p>
                      <a:pPr algn="ctr">
                        <a:lnSpc>
                          <a:spcPct val="107000"/>
                        </a:lnSpc>
                        <a:spcAft>
                          <a:spcPts val="0"/>
                        </a:spcAft>
                      </a:pPr>
                      <a:r>
                        <a:rPr lang="es-MX" sz="1000" dirty="0">
                          <a:effectLst/>
                          <a:latin typeface="+mn-lt"/>
                        </a:rPr>
                        <a:t>-0.89</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noFill/>
                  </a:tcPr>
                </a:tc>
                <a:extLst>
                  <a:ext uri="{0D108BD9-81ED-4DB2-BD59-A6C34878D82A}">
                    <a16:rowId xmlns:a16="http://schemas.microsoft.com/office/drawing/2014/main" val="3590189105"/>
                  </a:ext>
                </a:extLst>
              </a:tr>
              <a:tr h="215721">
                <a:tc>
                  <a:txBody>
                    <a:bodyPr/>
                    <a:lstStyle/>
                    <a:p>
                      <a:pPr>
                        <a:lnSpc>
                          <a:spcPct val="107000"/>
                        </a:lnSpc>
                        <a:spcAft>
                          <a:spcPts val="0"/>
                        </a:spcAft>
                      </a:pPr>
                      <a:r>
                        <a:rPr lang="es-MX" sz="1000" dirty="0">
                          <a:effectLst/>
                          <a:latin typeface="+mn-lt"/>
                        </a:rPr>
                        <a:t>Alemania</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solidFill>
                      <a:schemeClr val="bg1"/>
                    </a:solidFill>
                  </a:tcPr>
                </a:tc>
                <a:tc>
                  <a:txBody>
                    <a:bodyPr/>
                    <a:lstStyle/>
                    <a:p>
                      <a:pPr algn="ctr"/>
                      <a:endParaRPr lang="es-MX" sz="1000">
                        <a:effectLst/>
                        <a:latin typeface="+mn-lt"/>
                        <a:cs typeface="Times New Roman" panose="02020603050405020304" pitchFamily="18" charset="0"/>
                      </a:endParaRPr>
                    </a:p>
                  </a:txBody>
                  <a:tcPr marL="64865" marR="64865" marT="0" marB="0" anchor="ctr">
                    <a:noFill/>
                  </a:tcPr>
                </a:tc>
                <a:tc>
                  <a:txBody>
                    <a:bodyPr/>
                    <a:lstStyle/>
                    <a:p>
                      <a:pPr algn="ctr">
                        <a:lnSpc>
                          <a:spcPct val="107000"/>
                        </a:lnSpc>
                        <a:spcAft>
                          <a:spcPts val="0"/>
                        </a:spcAft>
                      </a:pPr>
                      <a:r>
                        <a:rPr lang="es-MX" sz="1000" dirty="0">
                          <a:effectLst/>
                          <a:latin typeface="+mn-lt"/>
                        </a:rPr>
                        <a:t>1,124</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noFill/>
                  </a:tcPr>
                </a:tc>
                <a:tc>
                  <a:txBody>
                    <a:bodyPr/>
                    <a:lstStyle/>
                    <a:p>
                      <a:pPr algn="ctr">
                        <a:lnSpc>
                          <a:spcPct val="107000"/>
                        </a:lnSpc>
                        <a:spcAft>
                          <a:spcPts val="0"/>
                        </a:spcAft>
                      </a:pPr>
                      <a:r>
                        <a:rPr lang="es-MX" sz="1000" dirty="0">
                          <a:effectLst/>
                          <a:latin typeface="+mn-lt"/>
                        </a:rPr>
                        <a:t>*</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noFill/>
                  </a:tcPr>
                </a:tc>
                <a:extLst>
                  <a:ext uri="{0D108BD9-81ED-4DB2-BD59-A6C34878D82A}">
                    <a16:rowId xmlns:a16="http://schemas.microsoft.com/office/drawing/2014/main" val="599557386"/>
                  </a:ext>
                </a:extLst>
              </a:tr>
              <a:tr h="215721">
                <a:tc>
                  <a:txBody>
                    <a:bodyPr/>
                    <a:lstStyle/>
                    <a:p>
                      <a:pPr>
                        <a:lnSpc>
                          <a:spcPct val="107000"/>
                        </a:lnSpc>
                        <a:spcAft>
                          <a:spcPts val="0"/>
                        </a:spcAft>
                      </a:pPr>
                      <a:r>
                        <a:rPr lang="es-MX" sz="1000" dirty="0">
                          <a:effectLst/>
                          <a:latin typeface="+mn-lt"/>
                        </a:rPr>
                        <a:t>Turquía</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solidFill>
                      <a:schemeClr val="bg1"/>
                    </a:solidFill>
                  </a:tcPr>
                </a:tc>
                <a:tc>
                  <a:txBody>
                    <a:bodyPr/>
                    <a:lstStyle/>
                    <a:p>
                      <a:pPr algn="ctr"/>
                      <a:endParaRPr lang="es-MX" sz="1000">
                        <a:effectLst/>
                        <a:latin typeface="+mn-lt"/>
                        <a:cs typeface="Times New Roman" panose="02020603050405020304" pitchFamily="18" charset="0"/>
                      </a:endParaRPr>
                    </a:p>
                  </a:txBody>
                  <a:tcPr marL="64865" marR="64865" marT="0" marB="0" anchor="ctr">
                    <a:noFill/>
                  </a:tcPr>
                </a:tc>
                <a:tc>
                  <a:txBody>
                    <a:bodyPr/>
                    <a:lstStyle/>
                    <a:p>
                      <a:pPr algn="ctr">
                        <a:lnSpc>
                          <a:spcPct val="107000"/>
                        </a:lnSpc>
                        <a:spcAft>
                          <a:spcPts val="0"/>
                        </a:spcAft>
                      </a:pPr>
                      <a:r>
                        <a:rPr lang="es-MX" sz="1000">
                          <a:effectLst/>
                          <a:latin typeface="+mn-lt"/>
                        </a:rPr>
                        <a:t>1,126</a:t>
                      </a:r>
                      <a:endParaRPr lang="es-MX" sz="1000">
                        <a:effectLst/>
                        <a:latin typeface="+mn-lt"/>
                        <a:ea typeface="Times New Roman" panose="02020603050405020304" pitchFamily="18" charset="0"/>
                        <a:cs typeface="Times New Roman" panose="02020603050405020304" pitchFamily="18" charset="0"/>
                      </a:endParaRPr>
                    </a:p>
                  </a:txBody>
                  <a:tcPr marL="64865" marR="64865" marT="0" marB="0" anchor="ctr">
                    <a:noFill/>
                  </a:tcPr>
                </a:tc>
                <a:tc>
                  <a:txBody>
                    <a:bodyPr/>
                    <a:lstStyle/>
                    <a:p>
                      <a:pPr algn="ctr">
                        <a:lnSpc>
                          <a:spcPct val="107000"/>
                        </a:lnSpc>
                        <a:spcAft>
                          <a:spcPts val="0"/>
                        </a:spcAft>
                      </a:pPr>
                      <a:r>
                        <a:rPr lang="es-MX" sz="1000" dirty="0">
                          <a:effectLst/>
                          <a:latin typeface="+mn-lt"/>
                        </a:rPr>
                        <a:t>*</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noFill/>
                  </a:tcPr>
                </a:tc>
                <a:extLst>
                  <a:ext uri="{0D108BD9-81ED-4DB2-BD59-A6C34878D82A}">
                    <a16:rowId xmlns:a16="http://schemas.microsoft.com/office/drawing/2014/main" val="2589032774"/>
                  </a:ext>
                </a:extLst>
              </a:tr>
              <a:tr h="215721">
                <a:tc>
                  <a:txBody>
                    <a:bodyPr/>
                    <a:lstStyle/>
                    <a:p>
                      <a:pPr>
                        <a:lnSpc>
                          <a:spcPct val="107000"/>
                        </a:lnSpc>
                        <a:spcAft>
                          <a:spcPts val="0"/>
                        </a:spcAft>
                      </a:pPr>
                      <a:r>
                        <a:rPr lang="es-MX" sz="1000" dirty="0">
                          <a:effectLst/>
                          <a:latin typeface="+mn-lt"/>
                        </a:rPr>
                        <a:t>Reino Unido </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solidFill>
                      <a:schemeClr val="bg1"/>
                    </a:solidFill>
                  </a:tcPr>
                </a:tc>
                <a:tc>
                  <a:txBody>
                    <a:bodyPr/>
                    <a:lstStyle/>
                    <a:p>
                      <a:pPr algn="ctr"/>
                      <a:endParaRPr lang="es-MX" sz="1000">
                        <a:effectLst/>
                        <a:latin typeface="+mn-lt"/>
                        <a:cs typeface="Times New Roman" panose="02020603050405020304" pitchFamily="18" charset="0"/>
                      </a:endParaRPr>
                    </a:p>
                  </a:txBody>
                  <a:tcPr marL="64865" marR="64865" marT="0" marB="0" anchor="ctr">
                    <a:noFill/>
                  </a:tcPr>
                </a:tc>
                <a:tc>
                  <a:txBody>
                    <a:bodyPr/>
                    <a:lstStyle/>
                    <a:p>
                      <a:pPr algn="ctr">
                        <a:lnSpc>
                          <a:spcPct val="107000"/>
                        </a:lnSpc>
                        <a:spcAft>
                          <a:spcPts val="0"/>
                        </a:spcAft>
                      </a:pPr>
                      <a:r>
                        <a:rPr lang="es-MX" sz="1000">
                          <a:effectLst/>
                          <a:latin typeface="+mn-lt"/>
                        </a:rPr>
                        <a:t>690</a:t>
                      </a:r>
                      <a:endParaRPr lang="es-MX" sz="1000">
                        <a:effectLst/>
                        <a:latin typeface="+mn-lt"/>
                        <a:ea typeface="Times New Roman" panose="02020603050405020304" pitchFamily="18" charset="0"/>
                        <a:cs typeface="Times New Roman" panose="02020603050405020304" pitchFamily="18" charset="0"/>
                      </a:endParaRPr>
                    </a:p>
                  </a:txBody>
                  <a:tcPr marL="64865" marR="64865" marT="0" marB="0" anchor="ctr">
                    <a:noFill/>
                  </a:tcPr>
                </a:tc>
                <a:tc>
                  <a:txBody>
                    <a:bodyPr/>
                    <a:lstStyle/>
                    <a:p>
                      <a:pPr algn="ctr">
                        <a:lnSpc>
                          <a:spcPct val="107000"/>
                        </a:lnSpc>
                        <a:spcAft>
                          <a:spcPts val="0"/>
                        </a:spcAft>
                      </a:pPr>
                      <a:r>
                        <a:rPr lang="es-MX" sz="1000" dirty="0">
                          <a:effectLst/>
                          <a:latin typeface="+mn-lt"/>
                        </a:rPr>
                        <a:t>*</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noFill/>
                  </a:tcPr>
                </a:tc>
                <a:extLst>
                  <a:ext uri="{0D108BD9-81ED-4DB2-BD59-A6C34878D82A}">
                    <a16:rowId xmlns:a16="http://schemas.microsoft.com/office/drawing/2014/main" val="343130849"/>
                  </a:ext>
                </a:extLst>
              </a:tr>
              <a:tr h="215721">
                <a:tc>
                  <a:txBody>
                    <a:bodyPr/>
                    <a:lstStyle/>
                    <a:p>
                      <a:pPr>
                        <a:lnSpc>
                          <a:spcPct val="107000"/>
                        </a:lnSpc>
                        <a:spcAft>
                          <a:spcPts val="0"/>
                        </a:spcAft>
                      </a:pPr>
                      <a:r>
                        <a:rPr lang="es-MX" sz="1000" dirty="0">
                          <a:effectLst/>
                          <a:latin typeface="+mn-lt"/>
                        </a:rPr>
                        <a:t>Canadá</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solidFill>
                      <a:schemeClr val="bg1"/>
                    </a:solidFill>
                  </a:tcPr>
                </a:tc>
                <a:tc>
                  <a:txBody>
                    <a:bodyPr/>
                    <a:lstStyle/>
                    <a:p>
                      <a:pPr algn="ctr"/>
                      <a:endParaRPr lang="es-MX" sz="1000">
                        <a:effectLst/>
                        <a:latin typeface="+mn-lt"/>
                        <a:cs typeface="Times New Roman" panose="02020603050405020304" pitchFamily="18" charset="0"/>
                      </a:endParaRPr>
                    </a:p>
                  </a:txBody>
                  <a:tcPr marL="64865" marR="64865" marT="0" marB="0" anchor="ctr">
                    <a:noFill/>
                  </a:tcPr>
                </a:tc>
                <a:tc>
                  <a:txBody>
                    <a:bodyPr/>
                    <a:lstStyle/>
                    <a:p>
                      <a:pPr algn="ctr">
                        <a:lnSpc>
                          <a:spcPct val="107000"/>
                        </a:lnSpc>
                        <a:spcAft>
                          <a:spcPts val="0"/>
                        </a:spcAft>
                      </a:pPr>
                      <a:r>
                        <a:rPr lang="es-MX" sz="1000" dirty="0">
                          <a:effectLst/>
                          <a:latin typeface="+mn-lt"/>
                        </a:rPr>
                        <a:t>537</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noFill/>
                  </a:tcPr>
                </a:tc>
                <a:tc>
                  <a:txBody>
                    <a:bodyPr/>
                    <a:lstStyle/>
                    <a:p>
                      <a:pPr algn="ctr">
                        <a:lnSpc>
                          <a:spcPct val="107000"/>
                        </a:lnSpc>
                        <a:spcAft>
                          <a:spcPts val="0"/>
                        </a:spcAft>
                      </a:pPr>
                      <a:r>
                        <a:rPr lang="es-MX" sz="1000" dirty="0">
                          <a:effectLst/>
                          <a:latin typeface="+mn-lt"/>
                        </a:rPr>
                        <a:t>*</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noFill/>
                  </a:tcPr>
                </a:tc>
                <a:extLst>
                  <a:ext uri="{0D108BD9-81ED-4DB2-BD59-A6C34878D82A}">
                    <a16:rowId xmlns:a16="http://schemas.microsoft.com/office/drawing/2014/main" val="2852916193"/>
                  </a:ext>
                </a:extLst>
              </a:tr>
              <a:tr h="215721">
                <a:tc>
                  <a:txBody>
                    <a:bodyPr/>
                    <a:lstStyle/>
                    <a:p>
                      <a:pPr>
                        <a:lnSpc>
                          <a:spcPct val="107000"/>
                        </a:lnSpc>
                        <a:spcAft>
                          <a:spcPts val="0"/>
                        </a:spcAft>
                      </a:pPr>
                      <a:r>
                        <a:rPr lang="es-MX" sz="1000" dirty="0">
                          <a:effectLst/>
                          <a:latin typeface="+mn-lt"/>
                        </a:rPr>
                        <a:t>Otros </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solidFill>
                      <a:schemeClr val="bg1"/>
                    </a:solidFill>
                  </a:tcPr>
                </a:tc>
                <a:tc>
                  <a:txBody>
                    <a:bodyPr/>
                    <a:lstStyle/>
                    <a:p>
                      <a:pPr algn="ctr">
                        <a:lnSpc>
                          <a:spcPct val="107000"/>
                        </a:lnSpc>
                        <a:spcAft>
                          <a:spcPts val="0"/>
                        </a:spcAft>
                      </a:pPr>
                      <a:r>
                        <a:rPr lang="es-MX" sz="1000" dirty="0">
                          <a:effectLst/>
                          <a:latin typeface="+mn-lt"/>
                        </a:rPr>
                        <a:t> </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noFill/>
                  </a:tcPr>
                </a:tc>
                <a:tc>
                  <a:txBody>
                    <a:bodyPr/>
                    <a:lstStyle/>
                    <a:p>
                      <a:pPr algn="ctr">
                        <a:lnSpc>
                          <a:spcPct val="107000"/>
                        </a:lnSpc>
                        <a:spcAft>
                          <a:spcPts val="0"/>
                        </a:spcAft>
                      </a:pPr>
                      <a:r>
                        <a:rPr lang="es-MX" sz="1000" dirty="0">
                          <a:effectLst/>
                          <a:latin typeface="+mn-lt"/>
                        </a:rPr>
                        <a:t>22,158**</a:t>
                      </a:r>
                      <a:endParaRPr lang="es-MX" sz="1000" b="1" dirty="0">
                        <a:effectLst/>
                        <a:latin typeface="+mn-lt"/>
                        <a:ea typeface="Times New Roman" panose="02020603050405020304" pitchFamily="18" charset="0"/>
                        <a:cs typeface="Times New Roman" panose="02020603050405020304" pitchFamily="18" charset="0"/>
                      </a:endParaRPr>
                    </a:p>
                  </a:txBody>
                  <a:tcPr marL="64865" marR="64865" marT="0" marB="0" anchor="ctr">
                    <a:noFill/>
                  </a:tcPr>
                </a:tc>
                <a:tc>
                  <a:txBody>
                    <a:bodyPr/>
                    <a:lstStyle/>
                    <a:p>
                      <a:pPr algn="ctr">
                        <a:lnSpc>
                          <a:spcPct val="107000"/>
                        </a:lnSpc>
                        <a:spcAft>
                          <a:spcPts val="0"/>
                        </a:spcAft>
                      </a:pPr>
                      <a:r>
                        <a:rPr lang="es-MX" sz="1000" dirty="0">
                          <a:effectLst/>
                          <a:latin typeface="+mn-lt"/>
                        </a:rPr>
                        <a:t>*</a:t>
                      </a:r>
                      <a:endParaRPr lang="es-MX" sz="1000" dirty="0">
                        <a:effectLst/>
                        <a:latin typeface="+mn-lt"/>
                        <a:ea typeface="Times New Roman" panose="02020603050405020304" pitchFamily="18" charset="0"/>
                        <a:cs typeface="Times New Roman" panose="02020603050405020304" pitchFamily="18" charset="0"/>
                      </a:endParaRPr>
                    </a:p>
                  </a:txBody>
                  <a:tcPr marL="64865" marR="64865" marT="0" marB="0" anchor="ctr">
                    <a:noFill/>
                  </a:tcPr>
                </a:tc>
                <a:extLst>
                  <a:ext uri="{0D108BD9-81ED-4DB2-BD59-A6C34878D82A}">
                    <a16:rowId xmlns:a16="http://schemas.microsoft.com/office/drawing/2014/main" val="984201839"/>
                  </a:ext>
                </a:extLst>
              </a:tr>
            </a:tbl>
          </a:graphicData>
        </a:graphic>
      </p:graphicFrame>
      <p:sp>
        <p:nvSpPr>
          <p:cNvPr id="12" name="CuadroTexto 11">
            <a:extLst>
              <a:ext uri="{FF2B5EF4-FFF2-40B4-BE49-F238E27FC236}">
                <a16:creationId xmlns:a16="http://schemas.microsoft.com/office/drawing/2014/main" id="{3118FAF1-F517-4BFB-95D0-1E2F36032DF4}"/>
              </a:ext>
            </a:extLst>
          </p:cNvPr>
          <p:cNvSpPr txBox="1"/>
          <p:nvPr/>
        </p:nvSpPr>
        <p:spPr>
          <a:xfrm>
            <a:off x="6369743" y="6337787"/>
            <a:ext cx="4129191" cy="784830"/>
          </a:xfrm>
          <a:prstGeom prst="rect">
            <a:avLst/>
          </a:prstGeom>
          <a:noFill/>
        </p:spPr>
        <p:txBody>
          <a:bodyPr wrap="square" rtlCol="0">
            <a:spAutoFit/>
          </a:bodyPr>
          <a:lstStyle/>
          <a:p>
            <a:r>
              <a:rPr lang="es-MX" sz="1050" dirty="0"/>
              <a:t>Fuente Google Analytics</a:t>
            </a:r>
          </a:p>
          <a:p>
            <a:r>
              <a:rPr lang="es-MX" sz="1050" b="1" dirty="0"/>
              <a:t>*</a:t>
            </a:r>
            <a:r>
              <a:rPr lang="es-MX" sz="1050" dirty="0"/>
              <a:t>Dato no disponible</a:t>
            </a:r>
          </a:p>
          <a:p>
            <a:endParaRPr lang="es-MX" sz="2400" dirty="0"/>
          </a:p>
        </p:txBody>
      </p:sp>
      <p:sp>
        <p:nvSpPr>
          <p:cNvPr id="13" name="CuadroTexto 12">
            <a:extLst>
              <a:ext uri="{FF2B5EF4-FFF2-40B4-BE49-F238E27FC236}">
                <a16:creationId xmlns:a16="http://schemas.microsoft.com/office/drawing/2014/main" id="{A5F622DB-519F-4B77-BEDC-641D73E4E34E}"/>
              </a:ext>
            </a:extLst>
          </p:cNvPr>
          <p:cNvSpPr txBox="1"/>
          <p:nvPr/>
        </p:nvSpPr>
        <p:spPr>
          <a:xfrm>
            <a:off x="8017164" y="862780"/>
            <a:ext cx="2481770" cy="646331"/>
          </a:xfrm>
          <a:prstGeom prst="rect">
            <a:avLst/>
          </a:prstGeom>
          <a:noFill/>
        </p:spPr>
        <p:txBody>
          <a:bodyPr wrap="none" rtlCol="0">
            <a:spAutoFit/>
          </a:bodyPr>
          <a:lstStyle/>
          <a:p>
            <a:r>
              <a:rPr lang="es-ES" b="1" dirty="0">
                <a:cs typeface="Arial" panose="020B0604020202020204" pitchFamily="34" charset="0"/>
              </a:rPr>
              <a:t>Visitas  a la revista </a:t>
            </a:r>
            <a:endParaRPr lang="es-MX" b="1" dirty="0">
              <a:cs typeface="Arial" panose="020B0604020202020204" pitchFamily="34" charset="0"/>
            </a:endParaRPr>
          </a:p>
          <a:p>
            <a:endParaRPr lang="es-MX" dirty="0"/>
          </a:p>
        </p:txBody>
      </p:sp>
      <p:sp>
        <p:nvSpPr>
          <p:cNvPr id="7" name="CuadroTexto 6">
            <a:extLst>
              <a:ext uri="{FF2B5EF4-FFF2-40B4-BE49-F238E27FC236}">
                <a16:creationId xmlns:a16="http://schemas.microsoft.com/office/drawing/2014/main" id="{D3BB0A0F-6B9A-4E0B-891A-5DD669D4C067}"/>
              </a:ext>
            </a:extLst>
          </p:cNvPr>
          <p:cNvSpPr txBox="1"/>
          <p:nvPr/>
        </p:nvSpPr>
        <p:spPr>
          <a:xfrm>
            <a:off x="1385846" y="918897"/>
            <a:ext cx="2400016" cy="646331"/>
          </a:xfrm>
          <a:prstGeom prst="rect">
            <a:avLst/>
          </a:prstGeom>
          <a:noFill/>
        </p:spPr>
        <p:txBody>
          <a:bodyPr wrap="none" rtlCol="0">
            <a:spAutoFit/>
          </a:bodyPr>
          <a:lstStyle/>
          <a:p>
            <a:r>
              <a:rPr lang="es-MX" b="1" dirty="0">
                <a:cs typeface="Arial" panose="020B0604020202020204" pitchFamily="34" charset="0"/>
              </a:rPr>
              <a:t>Factor de impacto</a:t>
            </a:r>
          </a:p>
          <a:p>
            <a:endParaRPr lang="es-MX" dirty="0"/>
          </a:p>
        </p:txBody>
      </p:sp>
      <p:sp>
        <p:nvSpPr>
          <p:cNvPr id="9" name="Rectángulo 8">
            <a:extLst>
              <a:ext uri="{FF2B5EF4-FFF2-40B4-BE49-F238E27FC236}">
                <a16:creationId xmlns:a16="http://schemas.microsoft.com/office/drawing/2014/main" id="{8C40941C-7B9E-4812-87B1-CA3402DE89A9}"/>
              </a:ext>
            </a:extLst>
          </p:cNvPr>
          <p:cNvSpPr/>
          <p:nvPr/>
        </p:nvSpPr>
        <p:spPr>
          <a:xfrm>
            <a:off x="2952108" y="415289"/>
            <a:ext cx="6287784" cy="430887"/>
          </a:xfrm>
          <a:prstGeom prst="rect">
            <a:avLst/>
          </a:prstGeom>
        </p:spPr>
        <p:txBody>
          <a:bodyPr wrap="square">
            <a:spAutoFit/>
          </a:bodyPr>
          <a:lstStyle/>
          <a:p>
            <a:pPr algn="ctr">
              <a:defRPr/>
            </a:pPr>
            <a:r>
              <a:rPr lang="es-MX" sz="2200" b="1" dirty="0">
                <a:solidFill>
                  <a:srgbClr val="05405D"/>
                </a:solidFill>
                <a:latin typeface="Montserrat" panose="00000500000000000000" pitchFamily="2" charset="0"/>
                <a:cs typeface="Arial" panose="020B0604020202020204" pitchFamily="34" charset="0"/>
              </a:rPr>
              <a:t>ACTA PEDIÁTRICA DE MÉXICO</a:t>
            </a:r>
          </a:p>
        </p:txBody>
      </p:sp>
    </p:spTree>
    <p:extLst>
      <p:ext uri="{BB962C8B-B14F-4D97-AF65-F5344CB8AC3E}">
        <p14:creationId xmlns:p14="http://schemas.microsoft.com/office/powerpoint/2010/main" val="3020612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70;p25">
            <a:extLst>
              <a:ext uri="{FF2B5EF4-FFF2-40B4-BE49-F238E27FC236}">
                <a16:creationId xmlns:a16="http://schemas.microsoft.com/office/drawing/2014/main" id="{0A9D36DB-BCD0-4EC0-A7FB-30A45846C6D0}"/>
              </a:ext>
            </a:extLst>
          </p:cNvPr>
          <p:cNvSpPr txBox="1"/>
          <p:nvPr/>
        </p:nvSpPr>
        <p:spPr>
          <a:xfrm>
            <a:off x="2810047" y="159727"/>
            <a:ext cx="6036917" cy="708000"/>
          </a:xfrm>
          <a:prstGeom prst="rect">
            <a:avLst/>
          </a:prstGeom>
        </p:spPr>
        <p:txBody>
          <a:bodyPr wrap="square">
            <a:spAutoFit/>
          </a:bodyPr>
          <a:lstStyle>
            <a:defPPr>
              <a:defRPr lang="es-MX"/>
            </a:defPPr>
            <a:lvl1pPr algn="ctr" eaLnBrk="1" fontAlgn="auto" hangingPunct="1">
              <a:spcBef>
                <a:spcPts val="0"/>
              </a:spcBef>
              <a:spcAft>
                <a:spcPts val="0"/>
              </a:spcAft>
              <a:defRPr sz="2000" b="1">
                <a:solidFill>
                  <a:srgbClr val="1F3864"/>
                </a:solidFill>
                <a:latin typeface="Montserrat"/>
              </a:defRPr>
            </a:lvl1pPr>
          </a:lstStyle>
          <a:p>
            <a:pPr eaLnBrk="0" fontAlgn="base" hangingPunct="0"/>
            <a:r>
              <a:rPr lang="es-MX" dirty="0">
                <a:solidFill>
                  <a:srgbClr val="05405D"/>
                </a:solidFill>
                <a:latin typeface="Montserrat" panose="00000500000000000000" pitchFamily="2" charset="0"/>
                <a:cs typeface="Arial" panose="020B0604020202020204" pitchFamily="34" charset="0"/>
                <a:sym typeface="Montserrat"/>
              </a:rPr>
              <a:t>Un día Típico en el INP</a:t>
            </a:r>
            <a:endParaRPr dirty="0">
              <a:solidFill>
                <a:srgbClr val="05405D"/>
              </a:solidFill>
              <a:latin typeface="Montserrat" panose="00000500000000000000" pitchFamily="2" charset="0"/>
              <a:cs typeface="Arial" panose="020B0604020202020204" pitchFamily="34" charset="0"/>
            </a:endParaRPr>
          </a:p>
          <a:p>
            <a:pPr eaLnBrk="0" fontAlgn="base" hangingPunct="0"/>
            <a:r>
              <a:rPr lang="es-MX" dirty="0">
                <a:solidFill>
                  <a:srgbClr val="05405D"/>
                </a:solidFill>
                <a:latin typeface="Montserrat" panose="00000500000000000000" pitchFamily="2" charset="0"/>
                <a:cs typeface="Arial" panose="020B0604020202020204" pitchFamily="34" charset="0"/>
                <a:sym typeface="Montserrat"/>
              </a:rPr>
              <a:t> (2022) - </a:t>
            </a:r>
            <a:r>
              <a:rPr lang="es-MX" dirty="0">
                <a:solidFill>
                  <a:srgbClr val="31B563"/>
                </a:solidFill>
                <a:latin typeface="Montserrat" panose="00000500000000000000" pitchFamily="2" charset="0"/>
                <a:cs typeface="Arial" panose="020B0604020202020204" pitchFamily="34" charset="0"/>
                <a:sym typeface="Montserrat"/>
              </a:rPr>
              <a:t>2023</a:t>
            </a:r>
            <a:endParaRPr dirty="0">
              <a:solidFill>
                <a:srgbClr val="31B563"/>
              </a:solidFill>
              <a:latin typeface="Montserrat" panose="00000500000000000000" pitchFamily="2" charset="0"/>
              <a:cs typeface="Arial" panose="020B0604020202020204" pitchFamily="34" charset="0"/>
              <a:sym typeface="Arial"/>
            </a:endParaRPr>
          </a:p>
        </p:txBody>
      </p:sp>
      <p:grpSp>
        <p:nvGrpSpPr>
          <p:cNvPr id="14" name="Google Shape;331;p25">
            <a:extLst>
              <a:ext uri="{FF2B5EF4-FFF2-40B4-BE49-F238E27FC236}">
                <a16:creationId xmlns:a16="http://schemas.microsoft.com/office/drawing/2014/main" id="{F95E7846-80AC-43D1-8348-757DB765387C}"/>
              </a:ext>
            </a:extLst>
          </p:cNvPr>
          <p:cNvGrpSpPr/>
          <p:nvPr/>
        </p:nvGrpSpPr>
        <p:grpSpPr>
          <a:xfrm>
            <a:off x="4413141" y="896240"/>
            <a:ext cx="2814635" cy="2300306"/>
            <a:chOff x="146049" y="3262540"/>
            <a:chExt cx="2814639" cy="2131786"/>
          </a:xfrm>
        </p:grpSpPr>
        <p:sp>
          <p:nvSpPr>
            <p:cNvPr id="15" name="Google Shape;332;p25">
              <a:extLst>
                <a:ext uri="{FF2B5EF4-FFF2-40B4-BE49-F238E27FC236}">
                  <a16:creationId xmlns:a16="http://schemas.microsoft.com/office/drawing/2014/main" id="{5EF16097-996C-47BE-952B-E046D07E437B}"/>
                </a:ext>
              </a:extLst>
            </p:cNvPr>
            <p:cNvSpPr/>
            <p:nvPr/>
          </p:nvSpPr>
          <p:spPr>
            <a:xfrm>
              <a:off x="146050" y="3292476"/>
              <a:ext cx="2814638" cy="2101850"/>
            </a:xfrm>
            <a:prstGeom prst="rect">
              <a:avLst/>
            </a:prstGeom>
            <a:gradFill flip="none" rotWithShape="1">
              <a:gsLst>
                <a:gs pos="79000">
                  <a:srgbClr val="0A82BE"/>
                </a:gs>
                <a:gs pos="57000">
                  <a:srgbClr val="0A82BE"/>
                </a:gs>
                <a:gs pos="53000">
                  <a:srgbClr val="0A82BE"/>
                </a:gs>
                <a:gs pos="0">
                  <a:srgbClr val="9DD3E7"/>
                </a:gs>
                <a:gs pos="93000">
                  <a:srgbClr val="05405D"/>
                </a:gs>
              </a:gsLst>
              <a:lin ang="0" scaled="1"/>
              <a:tileRect/>
            </a:gradFill>
            <a:ln cap="rnd">
              <a:solidFill>
                <a:srgbClr val="05405D">
                  <a:alpha val="22000"/>
                </a:srgbClr>
              </a:solidFill>
              <a:bevel/>
            </a:ln>
            <a:effectLst>
              <a:glow rad="127000">
                <a:srgbClr val="05405D"/>
              </a:glow>
            </a:effectLst>
            <a:scene3d>
              <a:camera prst="orthographicFront"/>
              <a:lightRig rig="threePt" dir="t"/>
            </a:scene3d>
            <a:sp3d extrusionH="76200">
              <a:extrusionClr>
                <a:srgbClr val="05405D"/>
              </a:extrusionClr>
            </a:sp3d>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a:buClr>
                  <a:srgbClr val="000000"/>
                </a:buClr>
                <a:buSzPts val="1400"/>
              </a:pPr>
              <a:endParaRPr sz="1400" dirty="0">
                <a:solidFill>
                  <a:srgbClr val="000000"/>
                </a:solidFill>
                <a:latin typeface="Montserrat" panose="00000500000000000000" pitchFamily="2" charset="0"/>
                <a:cs typeface="Arial" panose="020B0604020202020204" pitchFamily="34" charset="0"/>
                <a:sym typeface="Arial"/>
              </a:endParaRPr>
            </a:p>
          </p:txBody>
        </p:sp>
        <p:sp>
          <p:nvSpPr>
            <p:cNvPr id="16" name="Google Shape;333;p25">
              <a:extLst>
                <a:ext uri="{FF2B5EF4-FFF2-40B4-BE49-F238E27FC236}">
                  <a16:creationId xmlns:a16="http://schemas.microsoft.com/office/drawing/2014/main" id="{C37F40A5-6623-473F-A9B0-00362C801E65}"/>
                </a:ext>
              </a:extLst>
            </p:cNvPr>
            <p:cNvSpPr/>
            <p:nvPr/>
          </p:nvSpPr>
          <p:spPr>
            <a:xfrm>
              <a:off x="146049" y="3262540"/>
              <a:ext cx="2814637" cy="335100"/>
            </a:xfrm>
            <a:prstGeom prst="wedgeRectCallout">
              <a:avLst>
                <a:gd name="adj1" fmla="val -21364"/>
                <a:gd name="adj2" fmla="val 73916"/>
              </a:avLst>
            </a:prstGeom>
            <a:solidFill>
              <a:srgbClr val="002060"/>
            </a:solidFill>
            <a:ln cap="rnd">
              <a:solidFill>
                <a:srgbClr val="05405D">
                  <a:alpha val="22000"/>
                </a:srgbClr>
              </a:solidFill>
              <a:bevel/>
            </a:ln>
            <a:effectLst>
              <a:glow rad="127000">
                <a:srgbClr val="05405D"/>
              </a:glow>
            </a:effectLst>
            <a:scene3d>
              <a:camera prst="orthographicFront"/>
              <a:lightRig rig="threePt" dir="t"/>
            </a:scene3d>
            <a:sp3d extrusionH="76200">
              <a:extrusionClr>
                <a:srgbClr val="05405D"/>
              </a:extrusionClr>
            </a:sp3d>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a:buClr>
                  <a:srgbClr val="000000"/>
                </a:buClr>
                <a:buSzPts val="1400"/>
              </a:pPr>
              <a:r>
                <a:rPr lang="es-MX" sz="1400" b="1" dirty="0">
                  <a:solidFill>
                    <a:schemeClr val="bg1"/>
                  </a:solidFill>
                  <a:latin typeface="Montserrat" panose="00000500000000000000" pitchFamily="2" charset="0"/>
                  <a:cs typeface="Arial" panose="020B0604020202020204" pitchFamily="34" charset="0"/>
                  <a:sym typeface="Arial"/>
                </a:rPr>
                <a:t>Urgencias</a:t>
              </a:r>
              <a:endParaRPr sz="1400" b="1" dirty="0">
                <a:solidFill>
                  <a:schemeClr val="bg1"/>
                </a:solidFill>
                <a:latin typeface="Montserrat" panose="00000500000000000000" pitchFamily="2" charset="0"/>
                <a:cs typeface="Arial" panose="020B0604020202020204" pitchFamily="34" charset="0"/>
                <a:sym typeface="Arial"/>
              </a:endParaRPr>
            </a:p>
          </p:txBody>
        </p:sp>
        <p:sp>
          <p:nvSpPr>
            <p:cNvPr id="17" name="Google Shape;334;p25">
              <a:extLst>
                <a:ext uri="{FF2B5EF4-FFF2-40B4-BE49-F238E27FC236}">
                  <a16:creationId xmlns:a16="http://schemas.microsoft.com/office/drawing/2014/main" id="{529E8F76-BF42-474A-87E9-B38CF6B48CB4}"/>
                </a:ext>
              </a:extLst>
            </p:cNvPr>
            <p:cNvSpPr txBox="1"/>
            <p:nvPr/>
          </p:nvSpPr>
          <p:spPr>
            <a:xfrm>
              <a:off x="520201" y="4704141"/>
              <a:ext cx="2160000" cy="415458"/>
            </a:xfrm>
            <a:prstGeom prst="rect">
              <a:avLst/>
            </a:prstGeom>
            <a:solidFill>
              <a:srgbClr val="A5EBED"/>
            </a:solidFill>
            <a:ln cap="rnd">
              <a:solidFill>
                <a:srgbClr val="05405D">
                  <a:alpha val="22000"/>
                </a:srgbClr>
              </a:solidFill>
              <a:bevel/>
            </a:ln>
            <a:effectLst>
              <a:glow rad="127000">
                <a:srgbClr val="05405D"/>
              </a:glow>
            </a:effectLst>
            <a:scene3d>
              <a:camera prst="orthographicFront"/>
              <a:lightRig rig="threePt" dir="t"/>
            </a:scene3d>
            <a:sp3d extrusionH="76200">
              <a:extrusionClr>
                <a:srgbClr val="05405D"/>
              </a:extrusionClr>
            </a:sp3d>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defPPr>
                <a:defRPr lang="es-MX"/>
              </a:defPPr>
              <a:lvl1pPr marR="0" lvl="0" indent="0">
                <a:lnSpc>
                  <a:spcPct val="100000"/>
                </a:lnSpc>
                <a:spcBef>
                  <a:spcPts val="0"/>
                </a:spcBef>
                <a:spcAft>
                  <a:spcPts val="0"/>
                </a:spcAft>
                <a:buClr>
                  <a:srgbClr val="000000"/>
                </a:buClr>
                <a:buSzPts val="1400"/>
                <a:buFont typeface="Arial"/>
                <a:buNone/>
                <a:defRPr sz="1100" b="0" u="none" strike="noStrike" cap="none">
                  <a:solidFill>
                    <a:srgbClr val="000000"/>
                  </a:solidFill>
                  <a:latin typeface="Montserrat" panose="00000500000000000000" pitchFamily="2" charset="0"/>
                  <a:ea typeface="Arial"/>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b="1" dirty="0">
                  <a:solidFill>
                    <a:schemeClr val="accent1">
                      <a:lumMod val="50000"/>
                    </a:schemeClr>
                  </a:solidFill>
                  <a:sym typeface="Arial"/>
                </a:rPr>
                <a:t>Accidentes</a:t>
              </a:r>
              <a:r>
                <a:rPr lang="es-MX" b="1" dirty="0">
                  <a:solidFill>
                    <a:srgbClr val="339966"/>
                  </a:solidFill>
                  <a:sym typeface="Arial"/>
                </a:rPr>
                <a:t> </a:t>
              </a:r>
              <a:r>
                <a:rPr lang="es-MX" b="1" dirty="0">
                  <a:solidFill>
                    <a:schemeClr val="accent1">
                      <a:lumMod val="50000"/>
                    </a:schemeClr>
                  </a:solidFill>
                  <a:sym typeface="Arial"/>
                </a:rPr>
                <a:t>y</a:t>
              </a:r>
              <a:r>
                <a:rPr lang="es-MX" b="1" dirty="0">
                  <a:solidFill>
                    <a:srgbClr val="339966"/>
                  </a:solidFill>
                  <a:sym typeface="Arial"/>
                </a:rPr>
                <a:t> </a:t>
              </a:r>
              <a:r>
                <a:rPr lang="es-MX" b="1" dirty="0">
                  <a:solidFill>
                    <a:schemeClr val="accent1">
                      <a:lumMod val="50000"/>
                    </a:schemeClr>
                  </a:solidFill>
                  <a:sym typeface="Arial"/>
                </a:rPr>
                <a:t>violencias</a:t>
              </a:r>
              <a:endParaRPr b="1" dirty="0">
                <a:solidFill>
                  <a:schemeClr val="accent1">
                    <a:lumMod val="50000"/>
                  </a:schemeClr>
                </a:solidFill>
                <a:sym typeface="Arial"/>
              </a:endParaRPr>
            </a:p>
            <a:p>
              <a:r>
                <a:rPr lang="es-MX" dirty="0">
                  <a:sym typeface="Arial"/>
                </a:rPr>
                <a:t>(</a:t>
              </a:r>
              <a:r>
                <a:rPr lang="es-MX" b="1" dirty="0">
                  <a:solidFill>
                    <a:srgbClr val="002060"/>
                  </a:solidFill>
                  <a:sym typeface="Arial"/>
                </a:rPr>
                <a:t>9.5</a:t>
              </a:r>
              <a:r>
                <a:rPr lang="es-MX" dirty="0">
                  <a:sym typeface="Arial"/>
                </a:rPr>
                <a:t>) </a:t>
              </a:r>
              <a:r>
                <a:rPr lang="es-MX" b="1" dirty="0">
                  <a:solidFill>
                    <a:srgbClr val="31B563"/>
                  </a:solidFill>
                </a:rPr>
                <a:t>9.0</a:t>
              </a:r>
              <a:endParaRPr b="1" dirty="0">
                <a:solidFill>
                  <a:srgbClr val="31B563"/>
                </a:solidFill>
                <a:sym typeface="Arial"/>
              </a:endParaRPr>
            </a:p>
          </p:txBody>
        </p:sp>
        <p:sp>
          <p:nvSpPr>
            <p:cNvPr id="18" name="Google Shape;335;p25">
              <a:extLst>
                <a:ext uri="{FF2B5EF4-FFF2-40B4-BE49-F238E27FC236}">
                  <a16:creationId xmlns:a16="http://schemas.microsoft.com/office/drawing/2014/main" id="{BD43B3F9-B11A-43A4-9C99-2FFF7B66E171}"/>
                </a:ext>
              </a:extLst>
            </p:cNvPr>
            <p:cNvSpPr txBox="1"/>
            <p:nvPr/>
          </p:nvSpPr>
          <p:spPr>
            <a:xfrm>
              <a:off x="1600201" y="4004674"/>
              <a:ext cx="1293812" cy="535997"/>
            </a:xfrm>
            <a:prstGeom prst="rect">
              <a:avLst/>
            </a:prstGeom>
            <a:solidFill>
              <a:srgbClr val="A5EBED"/>
            </a:solidFill>
            <a:ln cap="rnd">
              <a:solidFill>
                <a:srgbClr val="05405D">
                  <a:alpha val="22000"/>
                </a:srgbClr>
              </a:solidFill>
              <a:bevel/>
            </a:ln>
            <a:effectLst>
              <a:glow rad="127000">
                <a:srgbClr val="05405D"/>
              </a:glow>
            </a:effectLst>
            <a:scene3d>
              <a:camera prst="orthographicFront"/>
              <a:lightRig rig="threePt" dir="t"/>
            </a:scene3d>
            <a:sp3d extrusionH="76200">
              <a:extrusionClr>
                <a:srgbClr val="05405D"/>
              </a:extrusionClr>
            </a:sp3d>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defPPr>
                <a:defRPr lang="es-MX"/>
              </a:defPPr>
              <a:lvl1pPr marR="0" lvl="0" indent="0">
                <a:lnSpc>
                  <a:spcPct val="100000"/>
                </a:lnSpc>
                <a:spcBef>
                  <a:spcPts val="0"/>
                </a:spcBef>
                <a:spcAft>
                  <a:spcPts val="0"/>
                </a:spcAft>
                <a:buClr>
                  <a:srgbClr val="000000"/>
                </a:buClr>
                <a:buSzPts val="1400"/>
                <a:buFont typeface="Arial"/>
                <a:buNone/>
                <a:defRPr sz="1100" b="0" u="none" strike="noStrike" cap="none">
                  <a:solidFill>
                    <a:srgbClr val="000000"/>
                  </a:solidFill>
                  <a:latin typeface="Montserrat" panose="00000500000000000000" pitchFamily="2" charset="0"/>
                  <a:ea typeface="Arial"/>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b="1" dirty="0">
                  <a:solidFill>
                    <a:schemeClr val="accent1">
                      <a:lumMod val="50000"/>
                    </a:schemeClr>
                  </a:solidFill>
                  <a:sym typeface="Arial"/>
                </a:rPr>
                <a:t>Urgencias</a:t>
              </a:r>
              <a:r>
                <a:rPr lang="es-MX" dirty="0">
                  <a:sym typeface="Arial"/>
                </a:rPr>
                <a:t> </a:t>
              </a:r>
              <a:r>
                <a:rPr lang="es-MX" b="1" dirty="0">
                  <a:solidFill>
                    <a:schemeClr val="accent1">
                      <a:lumMod val="50000"/>
                    </a:schemeClr>
                  </a:solidFill>
                  <a:sym typeface="Arial"/>
                </a:rPr>
                <a:t>reales</a:t>
              </a:r>
              <a:endParaRPr b="1" dirty="0">
                <a:solidFill>
                  <a:schemeClr val="accent1">
                    <a:lumMod val="50000"/>
                  </a:schemeClr>
                </a:solidFill>
                <a:sym typeface="Arial"/>
              </a:endParaRPr>
            </a:p>
            <a:p>
              <a:r>
                <a:rPr lang="es-MX" dirty="0">
                  <a:sym typeface="Arial"/>
                </a:rPr>
                <a:t>(</a:t>
              </a:r>
              <a:r>
                <a:rPr lang="es-MX" b="1" dirty="0">
                  <a:solidFill>
                    <a:srgbClr val="002060"/>
                  </a:solidFill>
                </a:rPr>
                <a:t>28.1</a:t>
              </a:r>
              <a:r>
                <a:rPr lang="es-MX" dirty="0">
                  <a:sym typeface="Arial"/>
                </a:rPr>
                <a:t>) </a:t>
              </a:r>
              <a:r>
                <a:rPr lang="es-MX" b="1" dirty="0">
                  <a:solidFill>
                    <a:srgbClr val="31B563"/>
                  </a:solidFill>
                  <a:sym typeface="Arial"/>
                </a:rPr>
                <a:t>31.4</a:t>
              </a:r>
              <a:endParaRPr b="1" dirty="0">
                <a:solidFill>
                  <a:srgbClr val="31B563"/>
                </a:solidFill>
                <a:sym typeface="Arial"/>
              </a:endParaRPr>
            </a:p>
          </p:txBody>
        </p:sp>
        <p:sp>
          <p:nvSpPr>
            <p:cNvPr id="19" name="Google Shape;336;p25">
              <a:extLst>
                <a:ext uri="{FF2B5EF4-FFF2-40B4-BE49-F238E27FC236}">
                  <a16:creationId xmlns:a16="http://schemas.microsoft.com/office/drawing/2014/main" id="{D60F7653-403A-4BE1-9F75-BD523B4C628A}"/>
                </a:ext>
              </a:extLst>
            </p:cNvPr>
            <p:cNvSpPr txBox="1"/>
            <p:nvPr/>
          </p:nvSpPr>
          <p:spPr>
            <a:xfrm>
              <a:off x="244333" y="4004675"/>
              <a:ext cx="1249646" cy="415458"/>
            </a:xfrm>
            <a:prstGeom prst="rect">
              <a:avLst/>
            </a:prstGeom>
            <a:solidFill>
              <a:srgbClr val="A5EBED"/>
            </a:solidFill>
            <a:ln cap="rnd">
              <a:solidFill>
                <a:srgbClr val="05405D">
                  <a:alpha val="22000"/>
                </a:srgbClr>
              </a:solidFill>
              <a:bevel/>
            </a:ln>
            <a:effectLst>
              <a:glow rad="127000">
                <a:srgbClr val="05405D"/>
              </a:glow>
            </a:effectLst>
            <a:scene3d>
              <a:camera prst="orthographicFront"/>
              <a:lightRig rig="threePt" dir="t"/>
            </a:scene3d>
            <a:sp3d extrusionH="76200">
              <a:extrusionClr>
                <a:srgbClr val="05405D"/>
              </a:extrusionClr>
            </a:sp3d>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defPPr>
                <a:defRPr lang="es-MX"/>
              </a:defPPr>
              <a:lvl1pPr marR="0" lvl="0" indent="0">
                <a:lnSpc>
                  <a:spcPct val="100000"/>
                </a:lnSpc>
                <a:spcBef>
                  <a:spcPts val="0"/>
                </a:spcBef>
                <a:spcAft>
                  <a:spcPts val="0"/>
                </a:spcAft>
                <a:buClr>
                  <a:srgbClr val="000000"/>
                </a:buClr>
                <a:buSzPts val="1400"/>
                <a:buFont typeface="Arial"/>
                <a:buNone/>
                <a:defRPr sz="1100" b="0" u="none" strike="noStrike" cap="none">
                  <a:solidFill>
                    <a:srgbClr val="000000"/>
                  </a:solidFill>
                  <a:latin typeface="Montserrat" panose="00000500000000000000" pitchFamily="2" charset="0"/>
                  <a:ea typeface="Arial"/>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b="1" dirty="0">
                  <a:solidFill>
                    <a:schemeClr val="accent1">
                      <a:lumMod val="50000"/>
                    </a:schemeClr>
                  </a:solidFill>
                  <a:sym typeface="Arial"/>
                </a:rPr>
                <a:t>Valoraciones</a:t>
              </a:r>
              <a:endParaRPr b="1" dirty="0">
                <a:solidFill>
                  <a:schemeClr val="accent1">
                    <a:lumMod val="50000"/>
                  </a:schemeClr>
                </a:solidFill>
                <a:sym typeface="Arial"/>
              </a:endParaRPr>
            </a:p>
            <a:p>
              <a:r>
                <a:rPr lang="es-MX" dirty="0">
                  <a:sym typeface="Arial"/>
                </a:rPr>
                <a:t>(</a:t>
              </a:r>
              <a:r>
                <a:rPr lang="es-MX" b="1" dirty="0">
                  <a:solidFill>
                    <a:srgbClr val="002060"/>
                  </a:solidFill>
                  <a:sym typeface="Arial"/>
                </a:rPr>
                <a:t>104.37</a:t>
              </a:r>
              <a:r>
                <a:rPr lang="es-MX" dirty="0">
                  <a:sym typeface="Arial"/>
                </a:rPr>
                <a:t>) </a:t>
              </a:r>
              <a:r>
                <a:rPr lang="es-MX" b="1" dirty="0">
                  <a:solidFill>
                    <a:srgbClr val="31B563"/>
                  </a:solidFill>
                </a:rPr>
                <a:t>108.7</a:t>
              </a:r>
              <a:endParaRPr b="1" dirty="0">
                <a:solidFill>
                  <a:srgbClr val="31B563"/>
                </a:solidFill>
                <a:sym typeface="Arial"/>
              </a:endParaRPr>
            </a:p>
          </p:txBody>
        </p:sp>
      </p:grpSp>
      <p:grpSp>
        <p:nvGrpSpPr>
          <p:cNvPr id="87" name="Grupo 86">
            <a:extLst>
              <a:ext uri="{FF2B5EF4-FFF2-40B4-BE49-F238E27FC236}">
                <a16:creationId xmlns:a16="http://schemas.microsoft.com/office/drawing/2014/main" id="{0F0FA182-1DA0-4D62-B591-CA873108585A}"/>
              </a:ext>
            </a:extLst>
          </p:cNvPr>
          <p:cNvGrpSpPr/>
          <p:nvPr/>
        </p:nvGrpSpPr>
        <p:grpSpPr>
          <a:xfrm>
            <a:off x="7410324" y="1017027"/>
            <a:ext cx="4565701" cy="1486007"/>
            <a:chOff x="5969341" y="1245064"/>
            <a:chExt cx="4565701" cy="1269078"/>
          </a:xfrm>
        </p:grpSpPr>
        <p:sp>
          <p:nvSpPr>
            <p:cNvPr id="3" name="Google Shape;320;p25">
              <a:extLst>
                <a:ext uri="{FF2B5EF4-FFF2-40B4-BE49-F238E27FC236}">
                  <a16:creationId xmlns:a16="http://schemas.microsoft.com/office/drawing/2014/main" id="{7D1EBB20-22A5-4896-9C35-6E93CE836C35}"/>
                </a:ext>
              </a:extLst>
            </p:cNvPr>
            <p:cNvSpPr/>
            <p:nvPr/>
          </p:nvSpPr>
          <p:spPr>
            <a:xfrm>
              <a:off x="5969342" y="1254142"/>
              <a:ext cx="4565700" cy="1260000"/>
            </a:xfrm>
            <a:prstGeom prst="rect">
              <a:avLst/>
            </a:prstGeom>
            <a:gradFill flip="none" rotWithShape="1">
              <a:gsLst>
                <a:gs pos="22000">
                  <a:srgbClr val="0A82BE"/>
                </a:gs>
                <a:gs pos="57000">
                  <a:srgbClr val="0A82BE"/>
                </a:gs>
                <a:gs pos="53000">
                  <a:srgbClr val="0A82BE"/>
                </a:gs>
                <a:gs pos="0">
                  <a:srgbClr val="9DD3E7"/>
                </a:gs>
                <a:gs pos="93000">
                  <a:srgbClr val="05405D"/>
                </a:gs>
              </a:gsLst>
              <a:lin ang="0" scaled="1"/>
              <a:tileRect/>
            </a:gradFill>
            <a:ln cap="rnd">
              <a:solidFill>
                <a:srgbClr val="05405D">
                  <a:alpha val="22000"/>
                </a:srgbClr>
              </a:solidFill>
              <a:bevel/>
            </a:ln>
            <a:effectLst>
              <a:glow rad="127000">
                <a:srgbClr val="05405D"/>
              </a:glow>
            </a:effectLst>
            <a:scene3d>
              <a:camera prst="orthographicFront"/>
              <a:lightRig rig="threePt" dir="t"/>
            </a:scene3d>
            <a:sp3d extrusionH="76200">
              <a:extrusionClr>
                <a:srgbClr val="05405D"/>
              </a:extrusionClr>
            </a:sp3d>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a:buClr>
                  <a:srgbClr val="000000"/>
                </a:buClr>
                <a:buSzPts val="1400"/>
              </a:pPr>
              <a:endParaRPr sz="1400" dirty="0">
                <a:solidFill>
                  <a:srgbClr val="000000"/>
                </a:solidFill>
                <a:latin typeface="Montserrat" panose="00000500000000000000" pitchFamily="2" charset="0"/>
                <a:cs typeface="Arial" panose="020B0604020202020204" pitchFamily="34" charset="0"/>
                <a:sym typeface="Arial"/>
              </a:endParaRPr>
            </a:p>
          </p:txBody>
        </p:sp>
        <p:sp>
          <p:nvSpPr>
            <p:cNvPr id="28" name="Google Shape;345;p25">
              <a:extLst>
                <a:ext uri="{FF2B5EF4-FFF2-40B4-BE49-F238E27FC236}">
                  <a16:creationId xmlns:a16="http://schemas.microsoft.com/office/drawing/2014/main" id="{DC502C11-DCE5-4882-AE57-2571C5F42F50}"/>
                </a:ext>
              </a:extLst>
            </p:cNvPr>
            <p:cNvSpPr/>
            <p:nvPr/>
          </p:nvSpPr>
          <p:spPr>
            <a:xfrm>
              <a:off x="5969341" y="1245064"/>
              <a:ext cx="2810169" cy="314400"/>
            </a:xfrm>
            <a:prstGeom prst="wedgeRectCallout">
              <a:avLst>
                <a:gd name="adj1" fmla="val -20396"/>
                <a:gd name="adj2" fmla="val 75061"/>
              </a:avLst>
            </a:prstGeom>
            <a:solidFill>
              <a:srgbClr val="002060"/>
            </a:solidFill>
            <a:ln cap="rnd">
              <a:solidFill>
                <a:srgbClr val="05405D">
                  <a:alpha val="22000"/>
                </a:srgbClr>
              </a:solidFill>
              <a:bevel/>
            </a:ln>
            <a:effectLst>
              <a:glow rad="127000">
                <a:srgbClr val="05405D"/>
              </a:glow>
            </a:effectLst>
            <a:scene3d>
              <a:camera prst="orthographicFront"/>
              <a:lightRig rig="threePt" dir="t"/>
            </a:scene3d>
            <a:sp3d extrusionH="76200">
              <a:extrusionClr>
                <a:srgbClr val="05405D"/>
              </a:extrusionClr>
            </a:sp3d>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a:buClr>
                  <a:srgbClr val="000000"/>
                </a:buClr>
                <a:buSzPts val="1400"/>
              </a:pPr>
              <a:r>
                <a:rPr lang="es-MX" sz="1400" b="1" dirty="0">
                  <a:solidFill>
                    <a:schemeClr val="bg1"/>
                  </a:solidFill>
                  <a:latin typeface="Montserrat" panose="00000500000000000000" pitchFamily="2" charset="0"/>
                  <a:cs typeface="Arial" panose="020B0604020202020204" pitchFamily="34" charset="0"/>
                  <a:sym typeface="Arial"/>
                </a:rPr>
                <a:t>Cirugía</a:t>
              </a:r>
              <a:endParaRPr sz="1400" b="1" dirty="0">
                <a:solidFill>
                  <a:schemeClr val="bg1"/>
                </a:solidFill>
                <a:latin typeface="Montserrat" panose="00000500000000000000" pitchFamily="2" charset="0"/>
                <a:cs typeface="Arial" panose="020B0604020202020204" pitchFamily="34" charset="0"/>
                <a:sym typeface="Arial"/>
              </a:endParaRPr>
            </a:p>
          </p:txBody>
        </p:sp>
        <p:sp>
          <p:nvSpPr>
            <p:cNvPr id="29" name="Google Shape;346;p25">
              <a:extLst>
                <a:ext uri="{FF2B5EF4-FFF2-40B4-BE49-F238E27FC236}">
                  <a16:creationId xmlns:a16="http://schemas.microsoft.com/office/drawing/2014/main" id="{6E776E00-085B-456F-91A2-10A085B705B4}"/>
                </a:ext>
              </a:extLst>
            </p:cNvPr>
            <p:cNvSpPr txBox="1"/>
            <p:nvPr/>
          </p:nvSpPr>
          <p:spPr>
            <a:xfrm>
              <a:off x="9072390" y="1296312"/>
              <a:ext cx="1260000" cy="553957"/>
            </a:xfrm>
            <a:prstGeom prst="rect">
              <a:avLst/>
            </a:prstGeom>
            <a:solidFill>
              <a:srgbClr val="A5EBED"/>
            </a:solidFill>
            <a:ln cap="rnd">
              <a:solidFill>
                <a:srgbClr val="05405D">
                  <a:alpha val="22000"/>
                </a:srgbClr>
              </a:solidFill>
              <a:bevel/>
            </a:ln>
            <a:effectLst>
              <a:glow rad="127000">
                <a:srgbClr val="05405D"/>
              </a:glow>
            </a:effectLst>
            <a:scene3d>
              <a:camera prst="orthographicFront"/>
              <a:lightRig rig="threePt" dir="t"/>
            </a:scene3d>
            <a:sp3d extrusionH="76200">
              <a:extrusionClr>
                <a:srgbClr val="05405D"/>
              </a:extrusionClr>
            </a:sp3d>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defPPr>
                <a:defRPr lang="es-MX"/>
              </a:defPPr>
              <a:lvl1pPr marR="0" lvl="0" indent="0">
                <a:lnSpc>
                  <a:spcPct val="100000"/>
                </a:lnSpc>
                <a:spcBef>
                  <a:spcPts val="0"/>
                </a:spcBef>
                <a:spcAft>
                  <a:spcPts val="0"/>
                </a:spcAft>
                <a:buClr>
                  <a:srgbClr val="000000"/>
                </a:buClr>
                <a:buSzPts val="1400"/>
                <a:buFont typeface="Arial"/>
                <a:buNone/>
                <a:defRPr sz="1100" b="0" u="none" strike="noStrike" cap="none">
                  <a:solidFill>
                    <a:srgbClr val="000000"/>
                  </a:solidFill>
                  <a:latin typeface="Montserrat" panose="00000500000000000000" pitchFamily="2" charset="0"/>
                  <a:ea typeface="Arial"/>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b="1" dirty="0">
                  <a:solidFill>
                    <a:schemeClr val="accent1">
                      <a:lumMod val="50000"/>
                    </a:schemeClr>
                  </a:solidFill>
                  <a:sym typeface="Arial"/>
                </a:rPr>
                <a:t>Suspensión</a:t>
              </a:r>
              <a:r>
                <a:rPr lang="es-MX" dirty="0">
                  <a:sym typeface="Arial"/>
                </a:rPr>
                <a:t> </a:t>
              </a:r>
              <a:r>
                <a:rPr lang="es-MX" b="1" dirty="0">
                  <a:solidFill>
                    <a:schemeClr val="accent1">
                      <a:lumMod val="50000"/>
                    </a:schemeClr>
                  </a:solidFill>
                  <a:sym typeface="Arial"/>
                </a:rPr>
                <a:t>quirúrgica</a:t>
              </a:r>
              <a:endParaRPr b="1" dirty="0">
                <a:solidFill>
                  <a:schemeClr val="accent1">
                    <a:lumMod val="50000"/>
                  </a:schemeClr>
                </a:solidFill>
                <a:sym typeface="Arial"/>
              </a:endParaRPr>
            </a:p>
            <a:p>
              <a:r>
                <a:rPr lang="es-MX" dirty="0">
                  <a:sym typeface="Arial"/>
                </a:rPr>
                <a:t>(</a:t>
              </a:r>
              <a:r>
                <a:rPr lang="es-MX" b="1" dirty="0">
                  <a:solidFill>
                    <a:srgbClr val="002060"/>
                  </a:solidFill>
                  <a:sym typeface="Arial"/>
                </a:rPr>
                <a:t>10.8)</a:t>
              </a:r>
              <a:r>
                <a:rPr lang="es-MX" dirty="0">
                  <a:sym typeface="Arial"/>
                </a:rPr>
                <a:t> </a:t>
              </a:r>
              <a:r>
                <a:rPr lang="es-MX" b="1" dirty="0">
                  <a:solidFill>
                    <a:srgbClr val="31B563"/>
                  </a:solidFill>
                  <a:sym typeface="Arial"/>
                </a:rPr>
                <a:t>11.7</a:t>
              </a:r>
              <a:endParaRPr b="1" dirty="0">
                <a:solidFill>
                  <a:srgbClr val="31B563"/>
                </a:solidFill>
                <a:sym typeface="Arial"/>
              </a:endParaRPr>
            </a:p>
          </p:txBody>
        </p:sp>
        <p:sp>
          <p:nvSpPr>
            <p:cNvPr id="30" name="Google Shape;347;p25">
              <a:extLst>
                <a:ext uri="{FF2B5EF4-FFF2-40B4-BE49-F238E27FC236}">
                  <a16:creationId xmlns:a16="http://schemas.microsoft.com/office/drawing/2014/main" id="{A6260DBB-4D53-4145-B9FF-B66FF55D2990}"/>
                </a:ext>
              </a:extLst>
            </p:cNvPr>
            <p:cNvSpPr txBox="1"/>
            <p:nvPr/>
          </p:nvSpPr>
          <p:spPr>
            <a:xfrm>
              <a:off x="9072390" y="1952514"/>
              <a:ext cx="1260000" cy="400069"/>
            </a:xfrm>
            <a:prstGeom prst="rect">
              <a:avLst/>
            </a:prstGeom>
            <a:solidFill>
              <a:srgbClr val="A5EBED"/>
            </a:solidFill>
            <a:ln cap="rnd">
              <a:solidFill>
                <a:srgbClr val="05405D">
                  <a:alpha val="22000"/>
                </a:srgbClr>
              </a:solidFill>
              <a:bevel/>
            </a:ln>
            <a:effectLst>
              <a:glow rad="127000">
                <a:srgbClr val="05405D"/>
              </a:glow>
            </a:effectLst>
            <a:scene3d>
              <a:camera prst="orthographicFront"/>
              <a:lightRig rig="threePt" dir="t"/>
            </a:scene3d>
            <a:sp3d extrusionH="76200">
              <a:extrusionClr>
                <a:srgbClr val="05405D"/>
              </a:extrusionClr>
            </a:sp3d>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defPPr>
                <a:defRPr lang="es-MX"/>
              </a:defPPr>
              <a:lvl1pPr marR="0" lvl="0" indent="0">
                <a:lnSpc>
                  <a:spcPct val="100000"/>
                </a:lnSpc>
                <a:spcBef>
                  <a:spcPts val="0"/>
                </a:spcBef>
                <a:spcAft>
                  <a:spcPts val="0"/>
                </a:spcAft>
                <a:buClr>
                  <a:srgbClr val="000000"/>
                </a:buClr>
                <a:buSzPts val="1400"/>
                <a:buFont typeface="Arial"/>
                <a:buNone/>
                <a:defRPr sz="1100" b="0" u="none" strike="noStrike" cap="none">
                  <a:solidFill>
                    <a:srgbClr val="000000"/>
                  </a:solidFill>
                  <a:latin typeface="Montserrat" panose="00000500000000000000" pitchFamily="2" charset="0"/>
                  <a:ea typeface="Arial"/>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b="1" dirty="0">
                  <a:solidFill>
                    <a:schemeClr val="accent1">
                      <a:lumMod val="50000"/>
                    </a:schemeClr>
                  </a:solidFill>
                  <a:sym typeface="Arial"/>
                </a:rPr>
                <a:t>Endoscopías</a:t>
              </a:r>
              <a:endParaRPr b="1" dirty="0">
                <a:solidFill>
                  <a:schemeClr val="accent1">
                    <a:lumMod val="50000"/>
                  </a:schemeClr>
                </a:solidFill>
                <a:sym typeface="Arial"/>
              </a:endParaRPr>
            </a:p>
            <a:p>
              <a:r>
                <a:rPr lang="es-MX" dirty="0">
                  <a:sym typeface="Arial"/>
                </a:rPr>
                <a:t>(</a:t>
              </a:r>
              <a:r>
                <a:rPr lang="es-MX" b="1" dirty="0">
                  <a:solidFill>
                    <a:srgbClr val="002060"/>
                  </a:solidFill>
                  <a:sym typeface="Arial"/>
                </a:rPr>
                <a:t>7.8</a:t>
              </a:r>
              <a:r>
                <a:rPr lang="es-MX" dirty="0">
                  <a:sym typeface="Arial"/>
                </a:rPr>
                <a:t>)</a:t>
              </a:r>
              <a:r>
                <a:rPr lang="es-MX" dirty="0"/>
                <a:t> </a:t>
              </a:r>
              <a:r>
                <a:rPr lang="es-MX" b="1" dirty="0">
                  <a:solidFill>
                    <a:srgbClr val="31B563"/>
                  </a:solidFill>
                </a:rPr>
                <a:t>11.3</a:t>
              </a:r>
              <a:endParaRPr b="1" dirty="0">
                <a:solidFill>
                  <a:srgbClr val="31B563"/>
                </a:solidFill>
                <a:sym typeface="Arial"/>
              </a:endParaRPr>
            </a:p>
          </p:txBody>
        </p:sp>
        <p:sp>
          <p:nvSpPr>
            <p:cNvPr id="31" name="Google Shape;348;p25">
              <a:extLst>
                <a:ext uri="{FF2B5EF4-FFF2-40B4-BE49-F238E27FC236}">
                  <a16:creationId xmlns:a16="http://schemas.microsoft.com/office/drawing/2014/main" id="{8DE40CD1-12AA-4657-B950-5F63B4D5966A}"/>
                </a:ext>
              </a:extLst>
            </p:cNvPr>
            <p:cNvSpPr txBox="1"/>
            <p:nvPr/>
          </p:nvSpPr>
          <p:spPr>
            <a:xfrm>
              <a:off x="7521395" y="1754773"/>
              <a:ext cx="1356017" cy="553957"/>
            </a:xfrm>
            <a:prstGeom prst="rect">
              <a:avLst/>
            </a:prstGeom>
            <a:solidFill>
              <a:srgbClr val="A5EBED"/>
            </a:solidFill>
            <a:ln cap="rnd">
              <a:solidFill>
                <a:srgbClr val="05405D">
                  <a:alpha val="22000"/>
                </a:srgbClr>
              </a:solidFill>
              <a:bevel/>
            </a:ln>
            <a:effectLst>
              <a:glow rad="127000">
                <a:srgbClr val="05405D"/>
              </a:glow>
            </a:effectLst>
            <a:scene3d>
              <a:camera prst="orthographicFront"/>
              <a:lightRig rig="threePt" dir="t"/>
            </a:scene3d>
            <a:sp3d extrusionH="76200">
              <a:extrusionClr>
                <a:srgbClr val="05405D"/>
              </a:extrusionClr>
            </a:sp3d>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defPPr>
                <a:defRPr lang="es-MX"/>
              </a:defPPr>
              <a:lvl1pPr marR="0" lvl="0" indent="0">
                <a:lnSpc>
                  <a:spcPct val="100000"/>
                </a:lnSpc>
                <a:spcBef>
                  <a:spcPts val="0"/>
                </a:spcBef>
                <a:spcAft>
                  <a:spcPts val="0"/>
                </a:spcAft>
                <a:buClr>
                  <a:srgbClr val="000000"/>
                </a:buClr>
                <a:buSzPts val="1400"/>
                <a:buFont typeface="Arial"/>
                <a:buNone/>
                <a:defRPr sz="1100" b="0" u="none" strike="noStrike" cap="none">
                  <a:solidFill>
                    <a:srgbClr val="000000"/>
                  </a:solidFill>
                  <a:latin typeface="Montserrat" panose="00000500000000000000" pitchFamily="2" charset="0"/>
                  <a:ea typeface="Arial"/>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b="1" dirty="0">
                  <a:solidFill>
                    <a:schemeClr val="accent1">
                      <a:lumMod val="50000"/>
                    </a:schemeClr>
                  </a:solidFill>
                  <a:sym typeface="Arial"/>
                </a:rPr>
                <a:t>Procedimientos</a:t>
              </a:r>
              <a:r>
                <a:rPr lang="es-MX" dirty="0">
                  <a:sym typeface="Arial"/>
                </a:rPr>
                <a:t> </a:t>
              </a:r>
              <a:r>
                <a:rPr lang="es-MX" b="1" dirty="0">
                  <a:solidFill>
                    <a:schemeClr val="accent1">
                      <a:lumMod val="50000"/>
                    </a:schemeClr>
                  </a:solidFill>
                  <a:sym typeface="Arial"/>
                </a:rPr>
                <a:t>anestésicos</a:t>
              </a:r>
              <a:endParaRPr b="1" dirty="0">
                <a:solidFill>
                  <a:schemeClr val="accent1">
                    <a:lumMod val="50000"/>
                  </a:schemeClr>
                </a:solidFill>
                <a:sym typeface="Arial"/>
              </a:endParaRPr>
            </a:p>
            <a:p>
              <a:r>
                <a:rPr lang="es-MX" dirty="0"/>
                <a:t>(</a:t>
              </a:r>
              <a:r>
                <a:rPr lang="es-MX" b="1" dirty="0">
                  <a:solidFill>
                    <a:srgbClr val="002060"/>
                  </a:solidFill>
                </a:rPr>
                <a:t>68.9</a:t>
              </a:r>
              <a:r>
                <a:rPr lang="es-MX" dirty="0"/>
                <a:t>)</a:t>
              </a:r>
              <a:r>
                <a:rPr lang="es-MX" dirty="0">
                  <a:sym typeface="Arial"/>
                </a:rPr>
                <a:t> </a:t>
              </a:r>
              <a:r>
                <a:rPr lang="es-MX" b="1" dirty="0">
                  <a:solidFill>
                    <a:srgbClr val="31B563"/>
                  </a:solidFill>
                  <a:sym typeface="Arial"/>
                </a:rPr>
                <a:t>49.1</a:t>
              </a:r>
              <a:endParaRPr b="1" dirty="0">
                <a:solidFill>
                  <a:srgbClr val="31B563"/>
                </a:solidFill>
                <a:sym typeface="Arial"/>
              </a:endParaRPr>
            </a:p>
          </p:txBody>
        </p:sp>
        <p:sp>
          <p:nvSpPr>
            <p:cNvPr id="32" name="Google Shape;349;p25">
              <a:extLst>
                <a:ext uri="{FF2B5EF4-FFF2-40B4-BE49-F238E27FC236}">
                  <a16:creationId xmlns:a16="http://schemas.microsoft.com/office/drawing/2014/main" id="{9E6841A1-BF4B-46CA-8574-101529D28AAB}"/>
                </a:ext>
              </a:extLst>
            </p:cNvPr>
            <p:cNvSpPr txBox="1"/>
            <p:nvPr/>
          </p:nvSpPr>
          <p:spPr>
            <a:xfrm>
              <a:off x="6115369" y="1807405"/>
              <a:ext cx="1260000" cy="400069"/>
            </a:xfrm>
            <a:prstGeom prst="rect">
              <a:avLst/>
            </a:prstGeom>
            <a:solidFill>
              <a:srgbClr val="A5EBED"/>
            </a:solidFill>
            <a:ln cap="rnd">
              <a:solidFill>
                <a:srgbClr val="05405D">
                  <a:alpha val="22000"/>
                </a:srgbClr>
              </a:solidFill>
              <a:bevel/>
            </a:ln>
            <a:effectLst>
              <a:glow rad="127000">
                <a:srgbClr val="05405D"/>
              </a:glow>
            </a:effectLst>
            <a:scene3d>
              <a:camera prst="orthographicFront"/>
              <a:lightRig rig="threePt" dir="t"/>
            </a:scene3d>
            <a:sp3d extrusionH="76200">
              <a:extrusionClr>
                <a:srgbClr val="05405D"/>
              </a:extrusionClr>
            </a:sp3d>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defPPr>
                <a:defRPr lang="es-MX"/>
              </a:defPPr>
              <a:lvl1pPr marR="0" lvl="0" indent="0">
                <a:lnSpc>
                  <a:spcPct val="100000"/>
                </a:lnSpc>
                <a:spcBef>
                  <a:spcPts val="0"/>
                </a:spcBef>
                <a:spcAft>
                  <a:spcPts val="0"/>
                </a:spcAft>
                <a:buClr>
                  <a:srgbClr val="000000"/>
                </a:buClr>
                <a:buSzPts val="1400"/>
                <a:buFont typeface="Arial"/>
                <a:buNone/>
                <a:defRPr sz="1100" b="0" u="none" strike="noStrike" cap="none">
                  <a:solidFill>
                    <a:srgbClr val="000000"/>
                  </a:solidFill>
                  <a:latin typeface="Montserrat" panose="00000500000000000000" pitchFamily="2" charset="0"/>
                  <a:ea typeface="Arial"/>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b="1" dirty="0">
                  <a:solidFill>
                    <a:schemeClr val="accent1">
                      <a:lumMod val="50000"/>
                    </a:schemeClr>
                  </a:solidFill>
                  <a:sym typeface="Arial"/>
                </a:rPr>
                <a:t>Cirugías</a:t>
              </a:r>
              <a:r>
                <a:rPr lang="es-MX" dirty="0">
                  <a:sym typeface="Arial"/>
                </a:rPr>
                <a:t> </a:t>
              </a:r>
              <a:endParaRPr dirty="0">
                <a:sym typeface="Arial"/>
              </a:endParaRPr>
            </a:p>
            <a:p>
              <a:r>
                <a:rPr lang="es-MX" dirty="0">
                  <a:sym typeface="Arial"/>
                </a:rPr>
                <a:t>(</a:t>
              </a:r>
              <a:r>
                <a:rPr lang="es-MX" b="1" dirty="0">
                  <a:solidFill>
                    <a:srgbClr val="002060"/>
                  </a:solidFill>
                </a:rPr>
                <a:t>21.1</a:t>
              </a:r>
              <a:r>
                <a:rPr lang="es-MX" dirty="0">
                  <a:sym typeface="Arial"/>
                </a:rPr>
                <a:t>) </a:t>
              </a:r>
              <a:r>
                <a:rPr lang="es-MX" b="1" dirty="0">
                  <a:solidFill>
                    <a:srgbClr val="31B563"/>
                  </a:solidFill>
                </a:rPr>
                <a:t>22.8</a:t>
              </a:r>
              <a:endParaRPr b="1" dirty="0">
                <a:solidFill>
                  <a:srgbClr val="31B563"/>
                </a:solidFill>
                <a:sym typeface="Arial"/>
              </a:endParaRPr>
            </a:p>
          </p:txBody>
        </p:sp>
      </p:grpSp>
      <p:grpSp>
        <p:nvGrpSpPr>
          <p:cNvPr id="102" name="Grupo 101">
            <a:extLst>
              <a:ext uri="{FF2B5EF4-FFF2-40B4-BE49-F238E27FC236}">
                <a16:creationId xmlns:a16="http://schemas.microsoft.com/office/drawing/2014/main" id="{33946678-A0D5-4506-8CC2-B9E065864E0E}"/>
              </a:ext>
            </a:extLst>
          </p:cNvPr>
          <p:cNvGrpSpPr/>
          <p:nvPr/>
        </p:nvGrpSpPr>
        <p:grpSpPr>
          <a:xfrm>
            <a:off x="8170191" y="2739535"/>
            <a:ext cx="2449446" cy="3072514"/>
            <a:chOff x="7754728" y="2606307"/>
            <a:chExt cx="2767012" cy="1775836"/>
          </a:xfrm>
        </p:grpSpPr>
        <p:sp>
          <p:nvSpPr>
            <p:cNvPr id="33" name="Google Shape;350;p25">
              <a:extLst>
                <a:ext uri="{FF2B5EF4-FFF2-40B4-BE49-F238E27FC236}">
                  <a16:creationId xmlns:a16="http://schemas.microsoft.com/office/drawing/2014/main" id="{F649A697-0F44-424A-B727-BA916931CB46}"/>
                </a:ext>
              </a:extLst>
            </p:cNvPr>
            <p:cNvSpPr/>
            <p:nvPr/>
          </p:nvSpPr>
          <p:spPr>
            <a:xfrm>
              <a:off x="7754728" y="2629709"/>
              <a:ext cx="2767012" cy="1752434"/>
            </a:xfrm>
            <a:prstGeom prst="rect">
              <a:avLst/>
            </a:prstGeom>
            <a:gradFill flip="none" rotWithShape="1">
              <a:gsLst>
                <a:gs pos="54000">
                  <a:srgbClr val="0A82BE"/>
                </a:gs>
                <a:gs pos="57000">
                  <a:srgbClr val="0A82BE"/>
                </a:gs>
                <a:gs pos="53000">
                  <a:srgbClr val="0A82BE"/>
                </a:gs>
                <a:gs pos="6000">
                  <a:srgbClr val="9DD3E7"/>
                </a:gs>
                <a:gs pos="93000">
                  <a:srgbClr val="05405D"/>
                </a:gs>
              </a:gsLst>
              <a:lin ang="0" scaled="1"/>
              <a:tileRect/>
            </a:gradFill>
            <a:ln cap="rnd">
              <a:solidFill>
                <a:srgbClr val="05405D">
                  <a:alpha val="22000"/>
                </a:srgbClr>
              </a:solidFill>
              <a:bevel/>
            </a:ln>
            <a:effectLst>
              <a:glow rad="127000">
                <a:srgbClr val="05405D"/>
              </a:glow>
            </a:effectLst>
            <a:scene3d>
              <a:camera prst="orthographicFront"/>
              <a:lightRig rig="threePt" dir="t"/>
            </a:scene3d>
            <a:sp3d extrusionH="76200">
              <a:extrusionClr>
                <a:srgbClr val="05405D"/>
              </a:extrusionClr>
            </a:sp3d>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a:buClr>
                  <a:srgbClr val="000000"/>
                </a:buClr>
                <a:buSzPts val="1400"/>
              </a:pPr>
              <a:endParaRPr sz="1400" dirty="0">
                <a:solidFill>
                  <a:srgbClr val="000000"/>
                </a:solidFill>
                <a:latin typeface="Montserrat" panose="00000500000000000000" pitchFamily="2" charset="0"/>
                <a:cs typeface="Arial" panose="020B0604020202020204" pitchFamily="34" charset="0"/>
                <a:sym typeface="Arial"/>
              </a:endParaRPr>
            </a:p>
          </p:txBody>
        </p:sp>
        <p:sp>
          <p:nvSpPr>
            <p:cNvPr id="34" name="Google Shape;351;p25">
              <a:extLst>
                <a:ext uri="{FF2B5EF4-FFF2-40B4-BE49-F238E27FC236}">
                  <a16:creationId xmlns:a16="http://schemas.microsoft.com/office/drawing/2014/main" id="{BA72AC79-EB29-4672-B86B-E2A5AAADDEAA}"/>
                </a:ext>
              </a:extLst>
            </p:cNvPr>
            <p:cNvSpPr/>
            <p:nvPr/>
          </p:nvSpPr>
          <p:spPr>
            <a:xfrm>
              <a:off x="7754728" y="2606307"/>
              <a:ext cx="2767012" cy="215762"/>
            </a:xfrm>
            <a:prstGeom prst="wedgeRectCallout">
              <a:avLst>
                <a:gd name="adj1" fmla="val -20328"/>
                <a:gd name="adj2" fmla="val 72548"/>
              </a:avLst>
            </a:prstGeom>
            <a:solidFill>
              <a:srgbClr val="002060"/>
            </a:solidFill>
            <a:ln cap="rnd">
              <a:solidFill>
                <a:srgbClr val="05405D">
                  <a:alpha val="22000"/>
                </a:srgbClr>
              </a:solidFill>
              <a:bevel/>
            </a:ln>
            <a:effectLst>
              <a:glow rad="127000">
                <a:srgbClr val="05405D"/>
              </a:glow>
            </a:effectLst>
            <a:scene3d>
              <a:camera prst="orthographicFront"/>
              <a:lightRig rig="threePt" dir="t"/>
            </a:scene3d>
            <a:sp3d extrusionH="76200">
              <a:extrusionClr>
                <a:srgbClr val="05405D"/>
              </a:extrusionClr>
            </a:sp3d>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a:buClr>
                  <a:srgbClr val="000000"/>
                </a:buClr>
                <a:buSzPts val="1400"/>
              </a:pPr>
              <a:r>
                <a:rPr lang="es-MX" sz="1400" b="1" dirty="0">
                  <a:solidFill>
                    <a:schemeClr val="bg1"/>
                  </a:solidFill>
                  <a:latin typeface="Montserrat" panose="00000500000000000000" pitchFamily="2" charset="0"/>
                  <a:cs typeface="Arial" panose="020B0604020202020204" pitchFamily="34" charset="0"/>
                  <a:sym typeface="Arial"/>
                </a:rPr>
                <a:t>Hospitalización</a:t>
              </a:r>
              <a:endParaRPr sz="1400" b="1" dirty="0">
                <a:solidFill>
                  <a:schemeClr val="bg1"/>
                </a:solidFill>
                <a:latin typeface="Montserrat" panose="00000500000000000000" pitchFamily="2" charset="0"/>
                <a:cs typeface="Arial" panose="020B0604020202020204" pitchFamily="34" charset="0"/>
                <a:sym typeface="Arial"/>
              </a:endParaRPr>
            </a:p>
          </p:txBody>
        </p:sp>
        <p:sp>
          <p:nvSpPr>
            <p:cNvPr id="35" name="Google Shape;352;p25">
              <a:extLst>
                <a:ext uri="{FF2B5EF4-FFF2-40B4-BE49-F238E27FC236}">
                  <a16:creationId xmlns:a16="http://schemas.microsoft.com/office/drawing/2014/main" id="{0561C03E-7F31-49CA-9248-7586D8009ACD}"/>
                </a:ext>
              </a:extLst>
            </p:cNvPr>
            <p:cNvSpPr txBox="1"/>
            <p:nvPr/>
          </p:nvSpPr>
          <p:spPr>
            <a:xfrm>
              <a:off x="9174194" y="3079059"/>
              <a:ext cx="1220020" cy="231230"/>
            </a:xfrm>
            <a:prstGeom prst="rect">
              <a:avLst/>
            </a:prstGeom>
            <a:solidFill>
              <a:srgbClr val="A5EBED"/>
            </a:solidFill>
            <a:ln cap="rnd">
              <a:solidFill>
                <a:srgbClr val="05405D">
                  <a:alpha val="22000"/>
                </a:srgbClr>
              </a:solidFill>
              <a:bevel/>
            </a:ln>
            <a:effectLst>
              <a:glow rad="127000">
                <a:srgbClr val="05405D"/>
              </a:glow>
            </a:effectLst>
            <a:scene3d>
              <a:camera prst="orthographicFront"/>
              <a:lightRig rig="threePt" dir="t"/>
            </a:scene3d>
            <a:sp3d extrusionH="76200">
              <a:extrusionClr>
                <a:srgbClr val="05405D"/>
              </a:extrusionClr>
            </a:sp3d>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defPPr>
                <a:defRPr lang="es-MX"/>
              </a:defPPr>
              <a:lvl1pPr marR="0" lvl="0" indent="0">
                <a:lnSpc>
                  <a:spcPct val="100000"/>
                </a:lnSpc>
                <a:spcBef>
                  <a:spcPts val="0"/>
                </a:spcBef>
                <a:spcAft>
                  <a:spcPts val="0"/>
                </a:spcAft>
                <a:buClr>
                  <a:srgbClr val="000000"/>
                </a:buClr>
                <a:buSzPts val="1400"/>
                <a:buFont typeface="Arial"/>
                <a:buNone/>
                <a:defRPr sz="1400" b="0" u="none" strike="noStrike" cap="none">
                  <a:solidFill>
                    <a:srgbClr val="000000"/>
                  </a:solidFill>
                  <a:latin typeface="Montserrat" panose="00000500000000000000" pitchFamily="2" charset="0"/>
                  <a:ea typeface="Arial"/>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sz="1100" b="1" dirty="0">
                  <a:solidFill>
                    <a:schemeClr val="accent1">
                      <a:lumMod val="50000"/>
                    </a:schemeClr>
                  </a:solidFill>
                  <a:sym typeface="Arial"/>
                </a:rPr>
                <a:t>Egresos</a:t>
              </a:r>
              <a:endParaRPr sz="1100" b="1" dirty="0">
                <a:solidFill>
                  <a:schemeClr val="accent1">
                    <a:lumMod val="50000"/>
                  </a:schemeClr>
                </a:solidFill>
                <a:sym typeface="Arial"/>
              </a:endParaRPr>
            </a:p>
            <a:p>
              <a:r>
                <a:rPr lang="es-MX" sz="1100" dirty="0">
                  <a:sym typeface="Arial"/>
                </a:rPr>
                <a:t>(</a:t>
              </a:r>
              <a:r>
                <a:rPr lang="es-MX" sz="1100" b="1" dirty="0">
                  <a:solidFill>
                    <a:srgbClr val="002060"/>
                  </a:solidFill>
                </a:rPr>
                <a:t>24.8</a:t>
              </a:r>
              <a:r>
                <a:rPr lang="es-MX" sz="1100" dirty="0">
                  <a:sym typeface="Arial"/>
                </a:rPr>
                <a:t>) </a:t>
              </a:r>
              <a:r>
                <a:rPr lang="es-MX" sz="1100" b="1" dirty="0">
                  <a:solidFill>
                    <a:srgbClr val="31B563"/>
                  </a:solidFill>
                </a:rPr>
                <a:t>26.3</a:t>
              </a:r>
              <a:endParaRPr sz="1100" b="1" dirty="0">
                <a:solidFill>
                  <a:srgbClr val="31B563"/>
                </a:solidFill>
                <a:sym typeface="Arial"/>
              </a:endParaRPr>
            </a:p>
          </p:txBody>
        </p:sp>
        <p:sp>
          <p:nvSpPr>
            <p:cNvPr id="36" name="Google Shape;353;p25">
              <a:extLst>
                <a:ext uri="{FF2B5EF4-FFF2-40B4-BE49-F238E27FC236}">
                  <a16:creationId xmlns:a16="http://schemas.microsoft.com/office/drawing/2014/main" id="{F861B7EE-FF7E-4F9F-8F3D-27A5945C13DE}"/>
                </a:ext>
              </a:extLst>
            </p:cNvPr>
            <p:cNvSpPr txBox="1"/>
            <p:nvPr/>
          </p:nvSpPr>
          <p:spPr>
            <a:xfrm>
              <a:off x="9230765" y="3481841"/>
              <a:ext cx="1220020" cy="498061"/>
            </a:xfrm>
            <a:prstGeom prst="rect">
              <a:avLst/>
            </a:prstGeom>
            <a:solidFill>
              <a:srgbClr val="A5EBED"/>
            </a:solidFill>
            <a:ln cap="rnd">
              <a:solidFill>
                <a:srgbClr val="05405D">
                  <a:alpha val="22000"/>
                </a:srgbClr>
              </a:solidFill>
              <a:bevel/>
            </a:ln>
            <a:effectLst>
              <a:glow rad="127000">
                <a:srgbClr val="05405D"/>
              </a:glow>
            </a:effectLst>
            <a:scene3d>
              <a:camera prst="orthographicFront"/>
              <a:lightRig rig="threePt" dir="t"/>
            </a:scene3d>
            <a:sp3d extrusionH="76200">
              <a:extrusionClr>
                <a:srgbClr val="05405D"/>
              </a:extrusionClr>
            </a:sp3d>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defPPr>
                <a:defRPr lang="es-MX"/>
              </a:defPPr>
              <a:lvl1pPr marR="0" lvl="0" indent="0">
                <a:lnSpc>
                  <a:spcPct val="100000"/>
                </a:lnSpc>
                <a:spcBef>
                  <a:spcPts val="0"/>
                </a:spcBef>
                <a:spcAft>
                  <a:spcPts val="0"/>
                </a:spcAft>
                <a:buClr>
                  <a:srgbClr val="000000"/>
                </a:buClr>
                <a:buSzPts val="1400"/>
                <a:buFont typeface="Arial"/>
                <a:buNone/>
                <a:defRPr sz="1400" b="0" u="none" strike="noStrike" cap="none">
                  <a:solidFill>
                    <a:srgbClr val="000000"/>
                  </a:solidFill>
                  <a:latin typeface="Montserrat" panose="00000500000000000000" pitchFamily="2" charset="0"/>
                  <a:ea typeface="Arial"/>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buSzPts val="1000"/>
              </a:pPr>
              <a:r>
                <a:rPr lang="es-MX" sz="1000" b="1" dirty="0">
                  <a:solidFill>
                    <a:schemeClr val="tx1"/>
                  </a:solidFill>
                  <a:sym typeface="Arial"/>
                </a:rPr>
                <a:t>% </a:t>
              </a:r>
              <a:r>
                <a:rPr lang="es-MX" sz="1100" b="1" dirty="0">
                  <a:solidFill>
                    <a:schemeClr val="accent1">
                      <a:lumMod val="50000"/>
                    </a:schemeClr>
                  </a:solidFill>
                  <a:sym typeface="Arial"/>
                </a:rPr>
                <a:t>de</a:t>
              </a:r>
              <a:r>
                <a:rPr lang="es-MX" sz="1000" b="1" dirty="0">
                  <a:solidFill>
                    <a:schemeClr val="tx1"/>
                  </a:solidFill>
                  <a:sym typeface="Arial"/>
                </a:rPr>
                <a:t> </a:t>
              </a:r>
              <a:r>
                <a:rPr lang="es-MX" sz="1100" b="1" dirty="0">
                  <a:solidFill>
                    <a:schemeClr val="accent1">
                      <a:lumMod val="50000"/>
                    </a:schemeClr>
                  </a:solidFill>
                  <a:sym typeface="Arial"/>
                </a:rPr>
                <a:t>ocupación</a:t>
              </a:r>
              <a:endParaRPr sz="1100" b="1" dirty="0">
                <a:solidFill>
                  <a:schemeClr val="accent1">
                    <a:lumMod val="50000"/>
                  </a:schemeClr>
                </a:solidFill>
                <a:sym typeface="Arial"/>
              </a:endParaRPr>
            </a:p>
            <a:p>
              <a:pPr algn="ctr">
                <a:buSzPts val="1000"/>
              </a:pPr>
              <a:r>
                <a:rPr lang="es-MX" sz="1000" b="1" dirty="0">
                  <a:solidFill>
                    <a:schemeClr val="tx1"/>
                  </a:solidFill>
                  <a:sym typeface="Arial"/>
                </a:rPr>
                <a:t>(</a:t>
              </a:r>
              <a:r>
                <a:rPr lang="es-MX" sz="1100" b="1" dirty="0">
                  <a:solidFill>
                    <a:srgbClr val="002060"/>
                  </a:solidFill>
                  <a:sym typeface="Arial"/>
                </a:rPr>
                <a:t>74.15</a:t>
              </a:r>
              <a:r>
                <a:rPr lang="es-MX" sz="1000" b="1" dirty="0">
                  <a:solidFill>
                    <a:schemeClr val="tx1"/>
                  </a:solidFill>
                  <a:sym typeface="Arial"/>
                </a:rPr>
                <a:t>) </a:t>
              </a:r>
              <a:r>
                <a:rPr lang="es-MX" sz="1100" b="1" dirty="0">
                  <a:solidFill>
                    <a:srgbClr val="31B563"/>
                  </a:solidFill>
                  <a:sym typeface="Arial"/>
                </a:rPr>
                <a:t>84.1</a:t>
              </a:r>
              <a:endParaRPr lang="es-MX" sz="1100" b="1" dirty="0">
                <a:solidFill>
                  <a:srgbClr val="31B563"/>
                </a:solidFill>
              </a:endParaRPr>
            </a:p>
          </p:txBody>
        </p:sp>
        <p:sp>
          <p:nvSpPr>
            <p:cNvPr id="37" name="Google Shape;354;p25">
              <a:extLst>
                <a:ext uri="{FF2B5EF4-FFF2-40B4-BE49-F238E27FC236}">
                  <a16:creationId xmlns:a16="http://schemas.microsoft.com/office/drawing/2014/main" id="{CC24B88C-8F8A-4F3F-9576-82B3A19BEC70}"/>
                </a:ext>
              </a:extLst>
            </p:cNvPr>
            <p:cNvSpPr txBox="1"/>
            <p:nvPr/>
          </p:nvSpPr>
          <p:spPr>
            <a:xfrm>
              <a:off x="7854177" y="3515912"/>
              <a:ext cx="1220020" cy="355751"/>
            </a:xfrm>
            <a:prstGeom prst="rect">
              <a:avLst/>
            </a:prstGeom>
            <a:solidFill>
              <a:srgbClr val="A5EBED"/>
            </a:solidFill>
            <a:ln cap="rnd">
              <a:solidFill>
                <a:srgbClr val="05405D">
                  <a:alpha val="22000"/>
                </a:srgbClr>
              </a:solidFill>
              <a:bevel/>
            </a:ln>
            <a:effectLst>
              <a:glow rad="127000">
                <a:srgbClr val="05405D"/>
              </a:glow>
            </a:effectLst>
            <a:scene3d>
              <a:camera prst="orthographicFront"/>
              <a:lightRig rig="threePt" dir="t"/>
            </a:scene3d>
            <a:sp3d extrusionH="76200">
              <a:extrusionClr>
                <a:srgbClr val="05405D"/>
              </a:extrusionClr>
            </a:sp3d>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defPPr>
                <a:defRPr lang="es-MX"/>
              </a:defPPr>
              <a:lvl1pPr marR="0" lvl="0" indent="0">
                <a:lnSpc>
                  <a:spcPct val="100000"/>
                </a:lnSpc>
                <a:spcBef>
                  <a:spcPts val="0"/>
                </a:spcBef>
                <a:spcAft>
                  <a:spcPts val="0"/>
                </a:spcAft>
                <a:buClr>
                  <a:srgbClr val="000000"/>
                </a:buClr>
                <a:buSzPts val="1400"/>
                <a:buFont typeface="Arial"/>
                <a:buNone/>
                <a:defRPr sz="1100" b="0" u="none" strike="noStrike" cap="none">
                  <a:solidFill>
                    <a:srgbClr val="000000"/>
                  </a:solidFill>
                  <a:latin typeface="Montserrat" panose="00000500000000000000" pitchFamily="2" charset="0"/>
                  <a:ea typeface="Arial"/>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b="1" dirty="0">
                  <a:solidFill>
                    <a:schemeClr val="accent1">
                      <a:lumMod val="50000"/>
                    </a:schemeClr>
                  </a:solidFill>
                  <a:sym typeface="Arial"/>
                </a:rPr>
                <a:t>Días</a:t>
              </a:r>
              <a:r>
                <a:rPr lang="es-MX" dirty="0">
                  <a:sym typeface="Arial"/>
                </a:rPr>
                <a:t> </a:t>
              </a:r>
              <a:r>
                <a:rPr lang="es-MX" b="1" dirty="0">
                  <a:solidFill>
                    <a:schemeClr val="accent1">
                      <a:lumMod val="50000"/>
                    </a:schemeClr>
                  </a:solidFill>
                  <a:sym typeface="Arial"/>
                </a:rPr>
                <a:t>estancia</a:t>
              </a:r>
              <a:endParaRPr b="1" dirty="0">
                <a:solidFill>
                  <a:schemeClr val="accent1">
                    <a:lumMod val="50000"/>
                  </a:schemeClr>
                </a:solidFill>
                <a:sym typeface="Arial"/>
              </a:endParaRPr>
            </a:p>
            <a:p>
              <a:r>
                <a:rPr lang="es-MX" dirty="0">
                  <a:sym typeface="Arial"/>
                </a:rPr>
                <a:t>(</a:t>
              </a:r>
              <a:r>
                <a:rPr lang="es-MX" b="1" dirty="0">
                  <a:solidFill>
                    <a:srgbClr val="002060"/>
                  </a:solidFill>
                  <a:sym typeface="Arial"/>
                </a:rPr>
                <a:t>1</a:t>
              </a:r>
              <a:r>
                <a:rPr lang="es-MX" b="1" dirty="0">
                  <a:solidFill>
                    <a:srgbClr val="002060"/>
                  </a:solidFill>
                </a:rPr>
                <a:t>0.38</a:t>
              </a:r>
              <a:r>
                <a:rPr lang="es-MX" dirty="0">
                  <a:sym typeface="Arial"/>
                </a:rPr>
                <a:t>) </a:t>
              </a:r>
              <a:r>
                <a:rPr lang="es-MX" b="1" dirty="0">
                  <a:solidFill>
                    <a:srgbClr val="31B563"/>
                  </a:solidFill>
                  <a:sym typeface="Arial"/>
                </a:rPr>
                <a:t>10.5</a:t>
              </a:r>
              <a:endParaRPr b="1" dirty="0">
                <a:solidFill>
                  <a:srgbClr val="31B563"/>
                </a:solidFill>
                <a:sym typeface="Arial"/>
              </a:endParaRPr>
            </a:p>
          </p:txBody>
        </p:sp>
        <p:sp>
          <p:nvSpPr>
            <p:cNvPr id="38" name="Google Shape;355;p25">
              <a:extLst>
                <a:ext uri="{FF2B5EF4-FFF2-40B4-BE49-F238E27FC236}">
                  <a16:creationId xmlns:a16="http://schemas.microsoft.com/office/drawing/2014/main" id="{E0FFB895-5B19-484B-A611-57F2FD65C248}"/>
                </a:ext>
              </a:extLst>
            </p:cNvPr>
            <p:cNvSpPr txBox="1"/>
            <p:nvPr/>
          </p:nvSpPr>
          <p:spPr>
            <a:xfrm>
              <a:off x="7843046" y="3065505"/>
              <a:ext cx="1220020" cy="266807"/>
            </a:xfrm>
            <a:prstGeom prst="rect">
              <a:avLst/>
            </a:prstGeom>
            <a:solidFill>
              <a:srgbClr val="A5EBED"/>
            </a:solidFill>
            <a:ln cap="rnd">
              <a:solidFill>
                <a:srgbClr val="05405D">
                  <a:alpha val="22000"/>
                </a:srgbClr>
              </a:solidFill>
              <a:bevel/>
            </a:ln>
            <a:effectLst>
              <a:glow rad="127000">
                <a:srgbClr val="05405D"/>
              </a:glow>
            </a:effectLst>
            <a:scene3d>
              <a:camera prst="orthographicFront"/>
              <a:lightRig rig="threePt" dir="t"/>
            </a:scene3d>
            <a:sp3d extrusionH="76200">
              <a:extrusionClr>
                <a:srgbClr val="05405D"/>
              </a:extrusionClr>
            </a:sp3d>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defPPr>
                <a:defRPr lang="es-MX"/>
              </a:defPPr>
              <a:lvl1pPr marR="0" lvl="0" indent="0">
                <a:lnSpc>
                  <a:spcPct val="100000"/>
                </a:lnSpc>
                <a:spcBef>
                  <a:spcPts val="0"/>
                </a:spcBef>
                <a:spcAft>
                  <a:spcPts val="0"/>
                </a:spcAft>
                <a:buClr>
                  <a:srgbClr val="000000"/>
                </a:buClr>
                <a:buSzPts val="1400"/>
                <a:buFont typeface="Arial"/>
                <a:buNone/>
                <a:defRPr sz="1100" b="0" u="none" strike="noStrike" cap="none">
                  <a:solidFill>
                    <a:srgbClr val="000000"/>
                  </a:solidFill>
                  <a:latin typeface="Montserrat" panose="00000500000000000000" pitchFamily="2" charset="0"/>
                  <a:ea typeface="Arial"/>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b="1" dirty="0">
                  <a:solidFill>
                    <a:schemeClr val="accent1">
                      <a:lumMod val="50000"/>
                    </a:schemeClr>
                  </a:solidFill>
                  <a:sym typeface="Arial"/>
                </a:rPr>
                <a:t>Ingresos</a:t>
              </a:r>
              <a:endParaRPr b="1" dirty="0">
                <a:solidFill>
                  <a:schemeClr val="accent1">
                    <a:lumMod val="50000"/>
                  </a:schemeClr>
                </a:solidFill>
                <a:sym typeface="Arial"/>
              </a:endParaRPr>
            </a:p>
            <a:p>
              <a:r>
                <a:rPr lang="es-MX" dirty="0">
                  <a:sym typeface="Arial"/>
                </a:rPr>
                <a:t>(</a:t>
              </a:r>
              <a:r>
                <a:rPr lang="es-MX" b="1" dirty="0">
                  <a:solidFill>
                    <a:srgbClr val="002060"/>
                  </a:solidFill>
                  <a:sym typeface="Arial"/>
                </a:rPr>
                <a:t>26.5</a:t>
              </a:r>
              <a:r>
                <a:rPr lang="es-MX" dirty="0">
                  <a:sym typeface="Arial"/>
                </a:rPr>
                <a:t>) </a:t>
              </a:r>
              <a:r>
                <a:rPr lang="es-MX" b="1" dirty="0">
                  <a:solidFill>
                    <a:srgbClr val="31B563"/>
                  </a:solidFill>
                </a:rPr>
                <a:t>27.6</a:t>
              </a:r>
              <a:endParaRPr b="1" dirty="0">
                <a:solidFill>
                  <a:srgbClr val="31B563"/>
                </a:solidFill>
                <a:sym typeface="Arial"/>
              </a:endParaRPr>
            </a:p>
          </p:txBody>
        </p:sp>
      </p:grpSp>
      <p:grpSp>
        <p:nvGrpSpPr>
          <p:cNvPr id="101" name="Grupo 100">
            <a:extLst>
              <a:ext uri="{FF2B5EF4-FFF2-40B4-BE49-F238E27FC236}">
                <a16:creationId xmlns:a16="http://schemas.microsoft.com/office/drawing/2014/main" id="{D4294A68-CE30-4AE7-A8F8-36C2D8A40BC6}"/>
              </a:ext>
            </a:extLst>
          </p:cNvPr>
          <p:cNvGrpSpPr/>
          <p:nvPr/>
        </p:nvGrpSpPr>
        <p:grpSpPr>
          <a:xfrm>
            <a:off x="156461" y="3398526"/>
            <a:ext cx="1799170" cy="2278438"/>
            <a:chOff x="7753501" y="4333352"/>
            <a:chExt cx="2541115" cy="1686076"/>
          </a:xfrm>
        </p:grpSpPr>
        <p:sp>
          <p:nvSpPr>
            <p:cNvPr id="39" name="Google Shape;356;p25">
              <a:extLst>
                <a:ext uri="{FF2B5EF4-FFF2-40B4-BE49-F238E27FC236}">
                  <a16:creationId xmlns:a16="http://schemas.microsoft.com/office/drawing/2014/main" id="{F1F6E78F-56A9-4818-A785-BE86037BF3C1}"/>
                </a:ext>
              </a:extLst>
            </p:cNvPr>
            <p:cNvSpPr/>
            <p:nvPr/>
          </p:nvSpPr>
          <p:spPr>
            <a:xfrm>
              <a:off x="7803119" y="4358052"/>
              <a:ext cx="2491496" cy="1661376"/>
            </a:xfrm>
            <a:prstGeom prst="rect">
              <a:avLst/>
            </a:prstGeom>
            <a:gradFill flip="none" rotWithShape="1">
              <a:gsLst>
                <a:gs pos="79000">
                  <a:srgbClr val="0A82BE"/>
                </a:gs>
                <a:gs pos="57000">
                  <a:srgbClr val="0A82BE"/>
                </a:gs>
                <a:gs pos="56000">
                  <a:srgbClr val="0A82BE"/>
                </a:gs>
                <a:gs pos="8000">
                  <a:srgbClr val="9DD3E7"/>
                </a:gs>
                <a:gs pos="96000">
                  <a:srgbClr val="05405D"/>
                </a:gs>
              </a:gsLst>
              <a:lin ang="0" scaled="1"/>
              <a:tileRect/>
            </a:gradFill>
            <a:ln cap="rnd">
              <a:solidFill>
                <a:srgbClr val="05405D">
                  <a:alpha val="22000"/>
                </a:srgbClr>
              </a:solidFill>
              <a:bevel/>
            </a:ln>
            <a:effectLst>
              <a:glow rad="127000">
                <a:srgbClr val="05405D"/>
              </a:glow>
            </a:effectLst>
            <a:scene3d>
              <a:camera prst="orthographicFront"/>
              <a:lightRig rig="threePt" dir="t"/>
            </a:scene3d>
            <a:sp3d extrusionH="76200">
              <a:extrusionClr>
                <a:srgbClr val="05405D"/>
              </a:extrusionClr>
            </a:sp3d>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a:buClr>
                  <a:srgbClr val="000000"/>
                </a:buClr>
                <a:buSzPts val="1400"/>
              </a:pPr>
              <a:endParaRPr sz="1400" dirty="0">
                <a:solidFill>
                  <a:srgbClr val="000000"/>
                </a:solidFill>
                <a:latin typeface="Montserrat" panose="00000500000000000000" pitchFamily="2" charset="0"/>
                <a:cs typeface="Arial" panose="020B0604020202020204" pitchFamily="34" charset="0"/>
                <a:sym typeface="Arial"/>
              </a:endParaRPr>
            </a:p>
          </p:txBody>
        </p:sp>
        <p:sp>
          <p:nvSpPr>
            <p:cNvPr id="40" name="Google Shape;357;p25">
              <a:extLst>
                <a:ext uri="{FF2B5EF4-FFF2-40B4-BE49-F238E27FC236}">
                  <a16:creationId xmlns:a16="http://schemas.microsoft.com/office/drawing/2014/main" id="{A321A358-CF4C-4C38-9F95-1C3A9775C43B}"/>
                </a:ext>
              </a:extLst>
            </p:cNvPr>
            <p:cNvSpPr/>
            <p:nvPr/>
          </p:nvSpPr>
          <p:spPr>
            <a:xfrm>
              <a:off x="7753501" y="4333352"/>
              <a:ext cx="2541115" cy="438953"/>
            </a:xfrm>
            <a:custGeom>
              <a:avLst/>
              <a:gdLst/>
              <a:ahLst/>
              <a:cxnLst/>
              <a:rect l="l" t="t" r="r" b="b"/>
              <a:pathLst>
                <a:path w="1681321" h="528955" extrusionOk="0">
                  <a:moveTo>
                    <a:pt x="0" y="0"/>
                  </a:moveTo>
                  <a:lnTo>
                    <a:pt x="980771" y="0"/>
                  </a:lnTo>
                  <a:lnTo>
                    <a:pt x="1181128" y="-56598"/>
                  </a:lnTo>
                  <a:lnTo>
                    <a:pt x="1401101" y="0"/>
                  </a:lnTo>
                  <a:lnTo>
                    <a:pt x="1681321" y="0"/>
                  </a:lnTo>
                  <a:lnTo>
                    <a:pt x="1681321" y="88159"/>
                  </a:lnTo>
                  <a:lnTo>
                    <a:pt x="1681321" y="88159"/>
                  </a:lnTo>
                  <a:lnTo>
                    <a:pt x="1681321" y="220398"/>
                  </a:lnTo>
                  <a:lnTo>
                    <a:pt x="1681321" y="528955"/>
                  </a:lnTo>
                  <a:lnTo>
                    <a:pt x="1401101" y="528955"/>
                  </a:lnTo>
                  <a:lnTo>
                    <a:pt x="980771" y="528955"/>
                  </a:lnTo>
                  <a:lnTo>
                    <a:pt x="980771" y="528955"/>
                  </a:lnTo>
                  <a:lnTo>
                    <a:pt x="0" y="528955"/>
                  </a:lnTo>
                  <a:lnTo>
                    <a:pt x="0" y="220398"/>
                  </a:lnTo>
                  <a:lnTo>
                    <a:pt x="0" y="88159"/>
                  </a:lnTo>
                  <a:lnTo>
                    <a:pt x="0" y="88159"/>
                  </a:lnTo>
                  <a:lnTo>
                    <a:pt x="0" y="0"/>
                  </a:lnTo>
                  <a:close/>
                </a:path>
              </a:pathLst>
            </a:custGeom>
            <a:solidFill>
              <a:srgbClr val="002060"/>
            </a:solidFill>
            <a:ln cap="rnd">
              <a:solidFill>
                <a:srgbClr val="05405D">
                  <a:alpha val="22000"/>
                </a:srgbClr>
              </a:solidFill>
              <a:bevel/>
            </a:ln>
            <a:effectLst>
              <a:glow rad="127000">
                <a:srgbClr val="05405D"/>
              </a:glow>
            </a:effectLst>
            <a:scene3d>
              <a:camera prst="orthographicFront"/>
              <a:lightRig rig="threePt" dir="t"/>
            </a:scene3d>
            <a:sp3d extrusionH="76200">
              <a:extrusionClr>
                <a:srgbClr val="05405D"/>
              </a:extrusionClr>
            </a:sp3d>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a:buClr>
                  <a:srgbClr val="000000"/>
                </a:buClr>
                <a:buSzPts val="1400"/>
              </a:pPr>
              <a:r>
                <a:rPr lang="es-MX" sz="1400" b="1" dirty="0">
                  <a:solidFill>
                    <a:schemeClr val="bg1"/>
                  </a:solidFill>
                  <a:latin typeface="Montserrat" panose="00000500000000000000" pitchFamily="2" charset="0"/>
                  <a:cs typeface="Arial" panose="020B0604020202020204" pitchFamily="34" charset="0"/>
                  <a:sym typeface="Arial"/>
                </a:rPr>
                <a:t>Atención ambulatoria</a:t>
              </a:r>
              <a:endParaRPr sz="1400" b="1" dirty="0">
                <a:solidFill>
                  <a:schemeClr val="bg1"/>
                </a:solidFill>
                <a:latin typeface="Montserrat" panose="00000500000000000000" pitchFamily="2" charset="0"/>
                <a:cs typeface="Arial" panose="020B0604020202020204" pitchFamily="34" charset="0"/>
                <a:sym typeface="Arial"/>
              </a:endParaRPr>
            </a:p>
          </p:txBody>
        </p:sp>
        <p:sp>
          <p:nvSpPr>
            <p:cNvPr id="41" name="Google Shape;358;p25">
              <a:extLst>
                <a:ext uri="{FF2B5EF4-FFF2-40B4-BE49-F238E27FC236}">
                  <a16:creationId xmlns:a16="http://schemas.microsoft.com/office/drawing/2014/main" id="{3E739D35-4FA2-4FED-849C-EB9C816D6E8C}"/>
                </a:ext>
              </a:extLst>
            </p:cNvPr>
            <p:cNvSpPr txBox="1"/>
            <p:nvPr/>
          </p:nvSpPr>
          <p:spPr>
            <a:xfrm>
              <a:off x="8185005" y="4988508"/>
              <a:ext cx="1677910" cy="311016"/>
            </a:xfrm>
            <a:prstGeom prst="rect">
              <a:avLst/>
            </a:prstGeom>
            <a:solidFill>
              <a:srgbClr val="A5EBED"/>
            </a:solidFill>
            <a:ln cap="rnd">
              <a:solidFill>
                <a:srgbClr val="05405D">
                  <a:alpha val="22000"/>
                </a:srgbClr>
              </a:solidFill>
              <a:bevel/>
            </a:ln>
            <a:effectLst>
              <a:glow rad="127000">
                <a:srgbClr val="05405D"/>
              </a:glow>
            </a:effectLst>
            <a:scene3d>
              <a:camera prst="orthographicFront"/>
              <a:lightRig rig="threePt" dir="t"/>
            </a:scene3d>
            <a:sp3d extrusionH="76200">
              <a:extrusionClr>
                <a:srgbClr val="05405D"/>
              </a:extrusionClr>
            </a:sp3d>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defPPr>
                <a:defRPr lang="es-MX"/>
              </a:defPPr>
              <a:lvl1pPr marR="0" lvl="0" indent="0">
                <a:lnSpc>
                  <a:spcPct val="100000"/>
                </a:lnSpc>
                <a:spcBef>
                  <a:spcPts val="0"/>
                </a:spcBef>
                <a:spcAft>
                  <a:spcPts val="0"/>
                </a:spcAft>
                <a:buClr>
                  <a:srgbClr val="000000"/>
                </a:buClr>
                <a:buSzPts val="1400"/>
                <a:buFont typeface="Arial"/>
                <a:buNone/>
                <a:defRPr sz="1100" b="0" u="none" strike="noStrike" cap="none">
                  <a:solidFill>
                    <a:srgbClr val="000000"/>
                  </a:solidFill>
                  <a:latin typeface="Montserrat" panose="00000500000000000000" pitchFamily="2" charset="0"/>
                  <a:ea typeface="Arial"/>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b="1" dirty="0" err="1">
                  <a:solidFill>
                    <a:schemeClr val="accent1">
                      <a:lumMod val="50000"/>
                    </a:schemeClr>
                  </a:solidFill>
                  <a:sym typeface="Arial"/>
                </a:rPr>
                <a:t>AQuA</a:t>
              </a:r>
              <a:endParaRPr b="1" dirty="0">
                <a:solidFill>
                  <a:schemeClr val="accent1">
                    <a:lumMod val="50000"/>
                  </a:schemeClr>
                </a:solidFill>
                <a:sym typeface="Arial"/>
              </a:endParaRPr>
            </a:p>
            <a:p>
              <a:r>
                <a:rPr lang="es-MX" dirty="0">
                  <a:sym typeface="Arial"/>
                </a:rPr>
                <a:t>(</a:t>
              </a:r>
              <a:r>
                <a:rPr lang="es-MX" b="1" dirty="0">
                  <a:solidFill>
                    <a:srgbClr val="002060"/>
                  </a:solidFill>
                  <a:sym typeface="Arial"/>
                </a:rPr>
                <a:t>34.8</a:t>
              </a:r>
              <a:r>
                <a:rPr lang="es-MX" dirty="0">
                  <a:sym typeface="Arial"/>
                </a:rPr>
                <a:t>) </a:t>
              </a:r>
              <a:r>
                <a:rPr lang="es-MX" b="1" dirty="0">
                  <a:solidFill>
                    <a:srgbClr val="31B563"/>
                  </a:solidFill>
                  <a:sym typeface="Arial"/>
                </a:rPr>
                <a:t>31.4</a:t>
              </a:r>
              <a:endParaRPr b="1" dirty="0">
                <a:solidFill>
                  <a:srgbClr val="31B563"/>
                </a:solidFill>
                <a:sym typeface="Arial"/>
              </a:endParaRPr>
            </a:p>
          </p:txBody>
        </p:sp>
        <p:sp>
          <p:nvSpPr>
            <p:cNvPr id="42" name="Google Shape;359;p25">
              <a:extLst>
                <a:ext uri="{FF2B5EF4-FFF2-40B4-BE49-F238E27FC236}">
                  <a16:creationId xmlns:a16="http://schemas.microsoft.com/office/drawing/2014/main" id="{51868F58-EF0A-413B-9C5B-EF827F919F1F}"/>
                </a:ext>
              </a:extLst>
            </p:cNvPr>
            <p:cNvSpPr txBox="1"/>
            <p:nvPr/>
          </p:nvSpPr>
          <p:spPr>
            <a:xfrm>
              <a:off x="8195638" y="5521639"/>
              <a:ext cx="1677910" cy="311016"/>
            </a:xfrm>
            <a:prstGeom prst="rect">
              <a:avLst/>
            </a:prstGeom>
            <a:solidFill>
              <a:srgbClr val="A5EBED"/>
            </a:solidFill>
            <a:ln cap="rnd">
              <a:solidFill>
                <a:srgbClr val="05405D">
                  <a:alpha val="22000"/>
                </a:srgbClr>
              </a:solidFill>
              <a:bevel/>
            </a:ln>
            <a:effectLst>
              <a:glow rad="127000">
                <a:srgbClr val="05405D"/>
              </a:glow>
            </a:effectLst>
            <a:scene3d>
              <a:camera prst="orthographicFront"/>
              <a:lightRig rig="threePt" dir="t"/>
            </a:scene3d>
            <a:sp3d extrusionH="76200">
              <a:extrusionClr>
                <a:srgbClr val="05405D"/>
              </a:extrusionClr>
            </a:sp3d>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defPPr>
                <a:defRPr lang="es-MX"/>
              </a:defPPr>
              <a:lvl1pPr marR="0" lvl="0" indent="0">
                <a:lnSpc>
                  <a:spcPct val="100000"/>
                </a:lnSpc>
                <a:spcBef>
                  <a:spcPts val="0"/>
                </a:spcBef>
                <a:spcAft>
                  <a:spcPts val="0"/>
                </a:spcAft>
                <a:buClr>
                  <a:srgbClr val="000000"/>
                </a:buClr>
                <a:buSzPts val="1400"/>
                <a:buFont typeface="Arial"/>
                <a:buNone/>
                <a:defRPr sz="1100" b="0" u="none" strike="noStrike" cap="none">
                  <a:solidFill>
                    <a:srgbClr val="000000"/>
                  </a:solidFill>
                  <a:latin typeface="Montserrat" panose="00000500000000000000" pitchFamily="2" charset="0"/>
                  <a:ea typeface="Arial"/>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b="1" dirty="0">
                  <a:solidFill>
                    <a:schemeClr val="accent1">
                      <a:lumMod val="50000"/>
                    </a:schemeClr>
                  </a:solidFill>
                  <a:sym typeface="Arial"/>
                </a:rPr>
                <a:t>ICE</a:t>
              </a:r>
              <a:endParaRPr b="1" dirty="0">
                <a:solidFill>
                  <a:schemeClr val="accent1">
                    <a:lumMod val="50000"/>
                  </a:schemeClr>
                </a:solidFill>
                <a:sym typeface="Arial"/>
              </a:endParaRPr>
            </a:p>
            <a:p>
              <a:r>
                <a:rPr lang="es-MX" dirty="0">
                  <a:sym typeface="Arial"/>
                </a:rPr>
                <a:t>(</a:t>
              </a:r>
              <a:r>
                <a:rPr lang="es-MX" b="1" dirty="0">
                  <a:solidFill>
                    <a:srgbClr val="002060"/>
                  </a:solidFill>
                </a:rPr>
                <a:t>16.2</a:t>
              </a:r>
              <a:r>
                <a:rPr lang="es-MX" dirty="0">
                  <a:sym typeface="Arial"/>
                </a:rPr>
                <a:t>) </a:t>
              </a:r>
              <a:r>
                <a:rPr lang="es-MX" b="1" dirty="0">
                  <a:solidFill>
                    <a:srgbClr val="31B563"/>
                  </a:solidFill>
                  <a:sym typeface="Arial"/>
                </a:rPr>
                <a:t>17.9</a:t>
              </a:r>
              <a:endParaRPr b="1" dirty="0">
                <a:solidFill>
                  <a:srgbClr val="31B563"/>
                </a:solidFill>
                <a:sym typeface="Arial"/>
              </a:endParaRPr>
            </a:p>
          </p:txBody>
        </p:sp>
      </p:grpSp>
      <p:grpSp>
        <p:nvGrpSpPr>
          <p:cNvPr id="88" name="Grupo 87">
            <a:extLst>
              <a:ext uri="{FF2B5EF4-FFF2-40B4-BE49-F238E27FC236}">
                <a16:creationId xmlns:a16="http://schemas.microsoft.com/office/drawing/2014/main" id="{867FD5CE-7B55-4F07-9E48-E720873B6260}"/>
              </a:ext>
            </a:extLst>
          </p:cNvPr>
          <p:cNvGrpSpPr/>
          <p:nvPr/>
        </p:nvGrpSpPr>
        <p:grpSpPr>
          <a:xfrm>
            <a:off x="10781637" y="2739535"/>
            <a:ext cx="1381310" cy="2571681"/>
            <a:chOff x="10659700" y="2263352"/>
            <a:chExt cx="1381310" cy="2215517"/>
          </a:xfrm>
          <a:solidFill>
            <a:srgbClr val="A5EBED"/>
          </a:solidFill>
        </p:grpSpPr>
        <p:sp>
          <p:nvSpPr>
            <p:cNvPr id="44" name="Google Shape;361;p25">
              <a:extLst>
                <a:ext uri="{FF2B5EF4-FFF2-40B4-BE49-F238E27FC236}">
                  <a16:creationId xmlns:a16="http://schemas.microsoft.com/office/drawing/2014/main" id="{89E4FFDF-B0A3-4BE7-8F95-D64AA4CA4003}"/>
                </a:ext>
              </a:extLst>
            </p:cNvPr>
            <p:cNvSpPr txBox="1"/>
            <p:nvPr/>
          </p:nvSpPr>
          <p:spPr>
            <a:xfrm>
              <a:off x="10696399" y="2263352"/>
              <a:ext cx="1344611" cy="410949"/>
            </a:xfrm>
            <a:prstGeom prst="rect">
              <a:avLst/>
            </a:prstGeom>
            <a:grpFill/>
            <a:ln w="9525" cap="flat" cmpd="sng">
              <a:solidFill>
                <a:srgbClr val="757070"/>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s-MX" sz="1100" b="1" dirty="0">
                  <a:solidFill>
                    <a:schemeClr val="accent1">
                      <a:lumMod val="50000"/>
                    </a:schemeClr>
                  </a:solidFill>
                  <a:latin typeface="Montserrat" panose="00000500000000000000" pitchFamily="2" charset="0"/>
                  <a:cs typeface="Arial" panose="020B0604020202020204" pitchFamily="34" charset="0"/>
                  <a:sym typeface="Arial"/>
                </a:rPr>
                <a:t>Defunciones</a:t>
              </a:r>
              <a:endParaRPr sz="1100" b="1" dirty="0">
                <a:solidFill>
                  <a:schemeClr val="accent1">
                    <a:lumMod val="50000"/>
                  </a:schemeClr>
                </a:solidFill>
                <a:latin typeface="Montserrat" panose="00000500000000000000" pitchFamily="2" charset="0"/>
                <a:cs typeface="Arial" panose="020B0604020202020204" pitchFamily="34" charset="0"/>
                <a:sym typeface="Arial"/>
              </a:endParaRPr>
            </a:p>
            <a:p>
              <a:pPr marL="0" marR="0" lvl="0" indent="0" algn="ctr" rtl="0">
                <a:lnSpc>
                  <a:spcPct val="100000"/>
                </a:lnSpc>
                <a:spcBef>
                  <a:spcPts val="0"/>
                </a:spcBef>
                <a:spcAft>
                  <a:spcPts val="0"/>
                </a:spcAft>
                <a:buNone/>
              </a:pPr>
              <a:r>
                <a:rPr lang="es-MX" sz="1400" b="1" u="none" strike="noStrike" cap="none" dirty="0">
                  <a:solidFill>
                    <a:srgbClr val="002060"/>
                  </a:solidFill>
                  <a:latin typeface="Montserrat" panose="00000500000000000000" pitchFamily="2" charset="0"/>
                  <a:ea typeface="Arial"/>
                  <a:cs typeface="Arial" panose="020B0604020202020204" pitchFamily="34" charset="0"/>
                  <a:sym typeface="Arial"/>
                </a:rPr>
                <a:t>(</a:t>
              </a:r>
              <a:r>
                <a:rPr lang="es-MX" sz="1100" b="1" dirty="0">
                  <a:solidFill>
                    <a:srgbClr val="002060"/>
                  </a:solidFill>
                  <a:latin typeface="Montserrat" panose="00000500000000000000" pitchFamily="2" charset="0"/>
                  <a:cs typeface="Arial" panose="020B0604020202020204" pitchFamily="34" charset="0"/>
                </a:rPr>
                <a:t>0.41</a:t>
              </a:r>
              <a:r>
                <a:rPr lang="es-MX" sz="1400" b="1" u="none" strike="noStrike" cap="none" dirty="0">
                  <a:solidFill>
                    <a:srgbClr val="002060"/>
                  </a:solidFill>
                  <a:latin typeface="Montserrat" panose="00000500000000000000" pitchFamily="2" charset="0"/>
                  <a:ea typeface="Arial"/>
                  <a:cs typeface="Arial" panose="020B0604020202020204" pitchFamily="34" charset="0"/>
                  <a:sym typeface="Arial"/>
                </a:rPr>
                <a:t>) </a:t>
              </a:r>
              <a:r>
                <a:rPr lang="es-MX" sz="1100" b="1" dirty="0">
                  <a:solidFill>
                    <a:srgbClr val="31B563"/>
                  </a:solidFill>
                  <a:latin typeface="Montserrat" panose="00000500000000000000" pitchFamily="2" charset="0"/>
                  <a:cs typeface="Arial" panose="020B0604020202020204" pitchFamily="34" charset="0"/>
                  <a:sym typeface="Arial"/>
                </a:rPr>
                <a:t>0.32</a:t>
              </a:r>
              <a:endParaRPr sz="1100" b="1" dirty="0">
                <a:solidFill>
                  <a:srgbClr val="31B563"/>
                </a:solidFill>
                <a:latin typeface="Montserrat" panose="00000500000000000000" pitchFamily="2" charset="0"/>
                <a:cs typeface="Arial" panose="020B0604020202020204" pitchFamily="34" charset="0"/>
                <a:sym typeface="Arial"/>
              </a:endParaRPr>
            </a:p>
          </p:txBody>
        </p:sp>
        <p:sp>
          <p:nvSpPr>
            <p:cNvPr id="45" name="Google Shape;362;p25">
              <a:extLst>
                <a:ext uri="{FF2B5EF4-FFF2-40B4-BE49-F238E27FC236}">
                  <a16:creationId xmlns:a16="http://schemas.microsoft.com/office/drawing/2014/main" id="{DB9FC150-DDC0-4D7B-A88E-53098C4680D5}"/>
                </a:ext>
              </a:extLst>
            </p:cNvPr>
            <p:cNvSpPr txBox="1"/>
            <p:nvPr/>
          </p:nvSpPr>
          <p:spPr>
            <a:xfrm>
              <a:off x="10699021" y="3090246"/>
              <a:ext cx="1341989" cy="410949"/>
            </a:xfrm>
            <a:prstGeom prst="rect">
              <a:avLst/>
            </a:prstGeom>
            <a:grp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s-MX" sz="1100" b="1" dirty="0">
                  <a:solidFill>
                    <a:schemeClr val="accent1">
                      <a:lumMod val="50000"/>
                    </a:schemeClr>
                  </a:solidFill>
                  <a:latin typeface="Montserrat" panose="00000500000000000000" pitchFamily="2" charset="0"/>
                  <a:cs typeface="Arial" panose="020B0604020202020204" pitchFamily="34" charset="0"/>
                  <a:sym typeface="Calibri"/>
                </a:rPr>
                <a:t>Tasa IAAS</a:t>
              </a:r>
              <a:endParaRPr sz="1100" b="1" dirty="0">
                <a:solidFill>
                  <a:schemeClr val="accent1">
                    <a:lumMod val="50000"/>
                  </a:schemeClr>
                </a:solidFill>
                <a:latin typeface="Montserrat" panose="00000500000000000000" pitchFamily="2" charset="0"/>
                <a:cs typeface="Arial" panose="020B0604020202020204" pitchFamily="34" charset="0"/>
                <a:sym typeface="Arial"/>
              </a:endParaRPr>
            </a:p>
            <a:p>
              <a:pPr marL="0" marR="0" lvl="0" indent="0" algn="ctr" rtl="0">
                <a:lnSpc>
                  <a:spcPct val="100000"/>
                </a:lnSpc>
                <a:spcBef>
                  <a:spcPts val="0"/>
                </a:spcBef>
                <a:spcAft>
                  <a:spcPts val="0"/>
                </a:spcAft>
                <a:buNone/>
              </a:pPr>
              <a:r>
                <a:rPr lang="es-MX" sz="1400" b="1" u="none" strike="noStrike" cap="none" dirty="0">
                  <a:solidFill>
                    <a:srgbClr val="002060"/>
                  </a:solidFill>
                  <a:latin typeface="Montserrat" panose="00000500000000000000" pitchFamily="2" charset="0"/>
                  <a:ea typeface="Calibri"/>
                  <a:cs typeface="Arial" panose="020B0604020202020204" pitchFamily="34" charset="0"/>
                  <a:sym typeface="Calibri"/>
                </a:rPr>
                <a:t>(</a:t>
              </a:r>
              <a:r>
                <a:rPr lang="es-MX" sz="1100" b="1" dirty="0">
                  <a:solidFill>
                    <a:srgbClr val="002060"/>
                  </a:solidFill>
                  <a:latin typeface="Montserrat" panose="00000500000000000000" pitchFamily="2" charset="0"/>
                  <a:cs typeface="Arial" panose="020B0604020202020204" pitchFamily="34" charset="0"/>
                  <a:sym typeface="Calibri"/>
                </a:rPr>
                <a:t>10.8</a:t>
              </a:r>
              <a:r>
                <a:rPr lang="es-MX" sz="1400" b="1" u="none" strike="noStrike" cap="none" dirty="0">
                  <a:solidFill>
                    <a:srgbClr val="002060"/>
                  </a:solidFill>
                  <a:latin typeface="Montserrat" panose="00000500000000000000" pitchFamily="2" charset="0"/>
                  <a:ea typeface="Calibri"/>
                  <a:cs typeface="Arial" panose="020B0604020202020204" pitchFamily="34" charset="0"/>
                  <a:sym typeface="Calibri"/>
                </a:rPr>
                <a:t>) </a:t>
              </a:r>
              <a:r>
                <a:rPr lang="es-MX" sz="1100" b="1" dirty="0">
                  <a:solidFill>
                    <a:srgbClr val="31B563"/>
                  </a:solidFill>
                  <a:latin typeface="Montserrat" panose="00000500000000000000" pitchFamily="2" charset="0"/>
                  <a:cs typeface="Arial" panose="020B0604020202020204" pitchFamily="34" charset="0"/>
                  <a:sym typeface="Calibri"/>
                </a:rPr>
                <a:t>11.0</a:t>
              </a:r>
              <a:endParaRPr sz="1100" b="1" dirty="0">
                <a:solidFill>
                  <a:srgbClr val="31B563"/>
                </a:solidFill>
                <a:latin typeface="Montserrat" panose="00000500000000000000" pitchFamily="2" charset="0"/>
                <a:cs typeface="Arial" panose="020B0604020202020204" pitchFamily="34" charset="0"/>
                <a:sym typeface="Arial"/>
              </a:endParaRPr>
            </a:p>
          </p:txBody>
        </p:sp>
        <p:sp>
          <p:nvSpPr>
            <p:cNvPr id="46" name="Google Shape;363;p25">
              <a:extLst>
                <a:ext uri="{FF2B5EF4-FFF2-40B4-BE49-F238E27FC236}">
                  <a16:creationId xmlns:a16="http://schemas.microsoft.com/office/drawing/2014/main" id="{761D52EC-2EA3-43E5-83FD-18DE1E92D7A4}"/>
                </a:ext>
              </a:extLst>
            </p:cNvPr>
            <p:cNvSpPr txBox="1"/>
            <p:nvPr/>
          </p:nvSpPr>
          <p:spPr>
            <a:xfrm>
              <a:off x="10659700" y="3922087"/>
              <a:ext cx="1343025" cy="556782"/>
            </a:xfrm>
            <a:prstGeom prst="rect">
              <a:avLst/>
            </a:prstGeom>
            <a:grpFill/>
            <a:ln w="9525" cap="flat" cmpd="sng">
              <a:solidFill>
                <a:srgbClr val="757070"/>
              </a:solidFill>
              <a:prstDash val="solid"/>
              <a:round/>
              <a:headEnd type="none" w="sm" len="sm"/>
              <a:tailEnd type="none" w="sm" len="sm"/>
            </a:ln>
          </p:spPr>
          <p:txBody>
            <a:bodyPr spcFirstLastPara="1" wrap="square" lIns="91425" tIns="45700" rIns="91425" bIns="45700" anchor="ctr" anchorCtr="0">
              <a:spAutoFit/>
            </a:bodyPr>
            <a:lstStyle/>
            <a:p>
              <a:pPr algn="ctr"/>
              <a:r>
                <a:rPr lang="es-MX" sz="1100" b="1" dirty="0">
                  <a:solidFill>
                    <a:schemeClr val="accent1">
                      <a:lumMod val="50000"/>
                    </a:schemeClr>
                  </a:solidFill>
                  <a:latin typeface="Montserrat" panose="00000500000000000000" pitchFamily="2" charset="0"/>
                  <a:cs typeface="Arial" panose="020B0604020202020204" pitchFamily="34" charset="0"/>
                  <a:sym typeface="Arial"/>
                </a:rPr>
                <a:t>Apertura </a:t>
              </a:r>
              <a:br>
                <a:rPr lang="es-MX" sz="1100" b="1" dirty="0">
                  <a:solidFill>
                    <a:schemeClr val="accent1">
                      <a:lumMod val="50000"/>
                    </a:schemeClr>
                  </a:solidFill>
                  <a:latin typeface="Montserrat" panose="00000500000000000000" pitchFamily="2" charset="0"/>
                  <a:cs typeface="Arial" panose="020B0604020202020204" pitchFamily="34" charset="0"/>
                  <a:sym typeface="Arial"/>
                </a:rPr>
              </a:br>
              <a:r>
                <a:rPr lang="es-MX" sz="1100" b="1" dirty="0">
                  <a:solidFill>
                    <a:schemeClr val="accent1">
                      <a:lumMod val="50000"/>
                    </a:schemeClr>
                  </a:solidFill>
                  <a:latin typeface="Montserrat" panose="00000500000000000000" pitchFamily="2" charset="0"/>
                  <a:cs typeface="Arial" panose="020B0604020202020204" pitchFamily="34" charset="0"/>
                  <a:sym typeface="Arial"/>
                </a:rPr>
                <a:t>de expediente</a:t>
              </a:r>
              <a:endParaRPr sz="1100" b="1" dirty="0">
                <a:solidFill>
                  <a:schemeClr val="accent1">
                    <a:lumMod val="50000"/>
                  </a:schemeClr>
                </a:solidFill>
                <a:latin typeface="Montserrat" panose="00000500000000000000" pitchFamily="2" charset="0"/>
                <a:cs typeface="Arial" panose="020B0604020202020204" pitchFamily="34" charset="0"/>
                <a:sym typeface="Arial"/>
              </a:endParaRPr>
            </a:p>
            <a:p>
              <a:pPr marL="0" marR="0" lvl="0" indent="0" algn="ctr" rtl="0">
                <a:lnSpc>
                  <a:spcPct val="100000"/>
                </a:lnSpc>
                <a:spcBef>
                  <a:spcPts val="0"/>
                </a:spcBef>
                <a:spcAft>
                  <a:spcPts val="0"/>
                </a:spcAft>
                <a:buNone/>
              </a:pPr>
              <a:r>
                <a:rPr lang="es-MX" sz="1400" b="1" u="none" strike="noStrike" cap="none" dirty="0">
                  <a:solidFill>
                    <a:srgbClr val="002060"/>
                  </a:solidFill>
                  <a:latin typeface="Montserrat" panose="00000500000000000000" pitchFamily="2" charset="0"/>
                  <a:ea typeface="Arial"/>
                  <a:cs typeface="Arial" panose="020B0604020202020204" pitchFamily="34" charset="0"/>
                  <a:sym typeface="Arial"/>
                </a:rPr>
                <a:t>(</a:t>
              </a:r>
              <a:r>
                <a:rPr lang="es-MX" sz="1100" b="1" dirty="0">
                  <a:solidFill>
                    <a:srgbClr val="002060"/>
                  </a:solidFill>
                  <a:latin typeface="Montserrat" panose="00000500000000000000" pitchFamily="2" charset="0"/>
                  <a:cs typeface="Arial" panose="020B0604020202020204" pitchFamily="34" charset="0"/>
                </a:rPr>
                <a:t>21.3</a:t>
              </a:r>
              <a:r>
                <a:rPr lang="es-MX" sz="1400" b="1" u="none" strike="noStrike" cap="none" dirty="0">
                  <a:solidFill>
                    <a:srgbClr val="002060"/>
                  </a:solidFill>
                  <a:latin typeface="Montserrat" panose="00000500000000000000" pitchFamily="2" charset="0"/>
                  <a:ea typeface="Arial"/>
                  <a:cs typeface="Arial" panose="020B0604020202020204" pitchFamily="34" charset="0"/>
                  <a:sym typeface="Arial"/>
                </a:rPr>
                <a:t>) </a:t>
              </a:r>
              <a:r>
                <a:rPr lang="es-MX" sz="1100" b="1" dirty="0">
                  <a:solidFill>
                    <a:srgbClr val="31B563"/>
                  </a:solidFill>
                  <a:latin typeface="Montserrat" panose="00000500000000000000" pitchFamily="2" charset="0"/>
                  <a:cs typeface="Arial" panose="020B0604020202020204" pitchFamily="34" charset="0"/>
                </a:rPr>
                <a:t>22.9</a:t>
              </a:r>
              <a:endParaRPr sz="1100" b="1" dirty="0">
                <a:solidFill>
                  <a:srgbClr val="31B563"/>
                </a:solidFill>
                <a:latin typeface="Montserrat" panose="00000500000000000000" pitchFamily="2" charset="0"/>
                <a:cs typeface="Arial" panose="020B0604020202020204" pitchFamily="34" charset="0"/>
                <a:sym typeface="Arial"/>
              </a:endParaRPr>
            </a:p>
          </p:txBody>
        </p:sp>
      </p:grpSp>
      <p:sp>
        <p:nvSpPr>
          <p:cNvPr id="47" name="Google Shape;364;p25">
            <a:extLst>
              <a:ext uri="{FF2B5EF4-FFF2-40B4-BE49-F238E27FC236}">
                <a16:creationId xmlns:a16="http://schemas.microsoft.com/office/drawing/2014/main" id="{3AE11AA3-6A8C-438B-9916-9E82449821A9}"/>
              </a:ext>
            </a:extLst>
          </p:cNvPr>
          <p:cNvSpPr txBox="1"/>
          <p:nvPr/>
        </p:nvSpPr>
        <p:spPr>
          <a:xfrm>
            <a:off x="3673671" y="6104517"/>
            <a:ext cx="6066638" cy="338514"/>
          </a:xfrm>
          <a:prstGeom prst="rect">
            <a:avLst/>
          </a:prstGeom>
          <a:noFill/>
          <a:ln w="19050" cap="flat" cmpd="sng">
            <a:noFill/>
            <a:prstDash val="solid"/>
            <a:round/>
            <a:headEnd type="none" w="sm" len="sm"/>
            <a:tailEnd type="none" w="sm" len="sm"/>
          </a:ln>
        </p:spPr>
        <p:txBody>
          <a:bodyPr spcFirstLastPara="1" wrap="square" lIns="91425" tIns="45700" rIns="91425" bIns="45700" anchor="t" anchorCtr="0">
            <a:spAutoFit/>
          </a:bodyPr>
          <a:lstStyle/>
          <a:p>
            <a:pPr algn="ctr">
              <a:spcBef>
                <a:spcPts val="0"/>
              </a:spcBef>
              <a:spcAft>
                <a:spcPts val="0"/>
              </a:spcAft>
            </a:pPr>
            <a:r>
              <a:rPr lang="es-MX" sz="1600" b="1" dirty="0">
                <a:solidFill>
                  <a:srgbClr val="002060"/>
                </a:solidFill>
                <a:latin typeface="Montserrat" panose="00000500000000000000" pitchFamily="2" charset="0"/>
                <a:ea typeface="Arial"/>
                <a:cs typeface="Arial"/>
                <a:sym typeface="Arial"/>
              </a:rPr>
              <a:t>Relación subsecuentes / primera vez (18.4) 18.5</a:t>
            </a:r>
            <a:endParaRPr lang="es-MX" sz="1600" b="1" dirty="0">
              <a:solidFill>
                <a:srgbClr val="000000"/>
              </a:solidFill>
              <a:latin typeface="Montserrat" panose="00000500000000000000" pitchFamily="2" charset="0"/>
              <a:ea typeface="Arial"/>
              <a:cs typeface="Arial"/>
              <a:sym typeface="Arial"/>
            </a:endParaRPr>
          </a:p>
        </p:txBody>
      </p:sp>
      <p:cxnSp>
        <p:nvCxnSpPr>
          <p:cNvPr id="48" name="Google Shape;365;p25">
            <a:extLst>
              <a:ext uri="{FF2B5EF4-FFF2-40B4-BE49-F238E27FC236}">
                <a16:creationId xmlns:a16="http://schemas.microsoft.com/office/drawing/2014/main" id="{08D41227-3CE9-4883-946A-1251D5808CD3}"/>
              </a:ext>
            </a:extLst>
          </p:cNvPr>
          <p:cNvCxnSpPr/>
          <p:nvPr/>
        </p:nvCxnSpPr>
        <p:spPr>
          <a:xfrm rot="10800000">
            <a:off x="433539" y="5960805"/>
            <a:ext cx="3325813" cy="6350"/>
          </a:xfrm>
          <a:prstGeom prst="straightConnector1">
            <a:avLst/>
          </a:prstGeom>
          <a:noFill/>
          <a:ln w="28575" cap="flat" cmpd="sng">
            <a:solidFill>
              <a:srgbClr val="385623"/>
            </a:solidFill>
            <a:prstDash val="solid"/>
            <a:round/>
            <a:headEnd type="none" w="sm" len="sm"/>
            <a:tailEnd type="none" w="sm" len="sm"/>
          </a:ln>
        </p:spPr>
      </p:cxnSp>
      <p:sp>
        <p:nvSpPr>
          <p:cNvPr id="49" name="Google Shape;366;p25">
            <a:extLst>
              <a:ext uri="{FF2B5EF4-FFF2-40B4-BE49-F238E27FC236}">
                <a16:creationId xmlns:a16="http://schemas.microsoft.com/office/drawing/2014/main" id="{4362BDC1-80BB-469A-9203-A60BA824A3E5}"/>
              </a:ext>
            </a:extLst>
          </p:cNvPr>
          <p:cNvSpPr txBox="1"/>
          <p:nvPr/>
        </p:nvSpPr>
        <p:spPr>
          <a:xfrm>
            <a:off x="394176" y="6093978"/>
            <a:ext cx="3029507" cy="52318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s-MX" sz="1400" b="1" dirty="0">
                <a:solidFill>
                  <a:srgbClr val="002060"/>
                </a:solidFill>
                <a:latin typeface="Montserrat" panose="00000500000000000000" pitchFamily="2" charset="0"/>
                <a:ea typeface="Montserrat"/>
                <a:cs typeface="Montserrat"/>
                <a:sym typeface="Montserrat"/>
              </a:rPr>
              <a:t>252</a:t>
            </a:r>
            <a:r>
              <a:rPr lang="es-MX" sz="1400" b="1" u="none" strike="noStrike" cap="none" dirty="0">
                <a:solidFill>
                  <a:srgbClr val="002060"/>
                </a:solidFill>
                <a:latin typeface="Montserrat" panose="00000500000000000000" pitchFamily="2" charset="0"/>
                <a:ea typeface="Montserrat"/>
                <a:cs typeface="Montserrat"/>
                <a:sym typeface="Montserrat"/>
              </a:rPr>
              <a:t> días hábiles</a:t>
            </a:r>
            <a:endParaRPr sz="2000" b="1" u="none" strike="noStrike" cap="none" dirty="0">
              <a:solidFill>
                <a:srgbClr val="000000"/>
              </a:solidFill>
              <a:latin typeface="Montserrat" panose="00000500000000000000" pitchFamily="2" charset="0"/>
              <a:ea typeface="Montserrat"/>
              <a:cs typeface="Montserrat"/>
              <a:sym typeface="Montserrat"/>
            </a:endParaRPr>
          </a:p>
          <a:p>
            <a:pPr marL="0" marR="0" lvl="0" indent="0" algn="ctr" rtl="0">
              <a:lnSpc>
                <a:spcPct val="100000"/>
              </a:lnSpc>
              <a:spcBef>
                <a:spcPts val="0"/>
              </a:spcBef>
              <a:spcAft>
                <a:spcPts val="0"/>
              </a:spcAft>
              <a:buClr>
                <a:srgbClr val="000000"/>
              </a:buClr>
              <a:buSzPts val="1050"/>
              <a:buFont typeface="Arial"/>
              <a:buNone/>
            </a:pPr>
            <a:r>
              <a:rPr lang="es-MX" sz="1400" b="1" u="none" strike="noStrike" cap="none" dirty="0">
                <a:solidFill>
                  <a:srgbClr val="002060"/>
                </a:solidFill>
                <a:latin typeface="Montserrat" panose="00000500000000000000" pitchFamily="2" charset="0"/>
                <a:ea typeface="Montserrat"/>
                <a:cs typeface="Montserrat"/>
                <a:sym typeface="Montserrat"/>
              </a:rPr>
              <a:t>Urgencias: </a:t>
            </a:r>
            <a:r>
              <a:rPr lang="es-MX" sz="1400" b="1" dirty="0">
                <a:solidFill>
                  <a:srgbClr val="002060"/>
                </a:solidFill>
                <a:latin typeface="Montserrat" panose="00000500000000000000" pitchFamily="2" charset="0"/>
                <a:ea typeface="Montserrat"/>
                <a:cs typeface="Montserrat"/>
                <a:sym typeface="Montserrat"/>
              </a:rPr>
              <a:t>365 </a:t>
            </a:r>
            <a:r>
              <a:rPr lang="es-MX" sz="1400" b="1" u="none" strike="noStrike" cap="none" dirty="0">
                <a:solidFill>
                  <a:srgbClr val="002060"/>
                </a:solidFill>
                <a:latin typeface="Montserrat" panose="00000500000000000000" pitchFamily="2" charset="0"/>
                <a:ea typeface="Montserrat"/>
                <a:cs typeface="Montserrat"/>
                <a:sym typeface="Montserrat"/>
              </a:rPr>
              <a:t>días</a:t>
            </a:r>
            <a:endParaRPr sz="2000" b="1" u="none" strike="noStrike" cap="none" dirty="0">
              <a:solidFill>
                <a:srgbClr val="000000"/>
              </a:solidFill>
              <a:latin typeface="Montserrat" panose="00000500000000000000" pitchFamily="2" charset="0"/>
              <a:ea typeface="Montserrat"/>
              <a:cs typeface="Montserrat"/>
              <a:sym typeface="Montserrat"/>
            </a:endParaRPr>
          </a:p>
        </p:txBody>
      </p:sp>
      <p:cxnSp>
        <p:nvCxnSpPr>
          <p:cNvPr id="52" name="Google Shape;369;p25">
            <a:extLst>
              <a:ext uri="{FF2B5EF4-FFF2-40B4-BE49-F238E27FC236}">
                <a16:creationId xmlns:a16="http://schemas.microsoft.com/office/drawing/2014/main" id="{0DB98947-C41E-4EF6-B6B6-6DB138A16EBC}"/>
              </a:ext>
            </a:extLst>
          </p:cNvPr>
          <p:cNvCxnSpPr/>
          <p:nvPr/>
        </p:nvCxnSpPr>
        <p:spPr>
          <a:xfrm rot="10800000">
            <a:off x="7181273" y="5967155"/>
            <a:ext cx="3325813" cy="6350"/>
          </a:xfrm>
          <a:prstGeom prst="straightConnector1">
            <a:avLst/>
          </a:prstGeom>
          <a:noFill/>
          <a:ln w="28575" cap="flat" cmpd="sng">
            <a:solidFill>
              <a:srgbClr val="385623"/>
            </a:solidFill>
            <a:prstDash val="solid"/>
            <a:round/>
            <a:headEnd type="none" w="sm" len="sm"/>
            <a:tailEnd type="none" w="sm" len="sm"/>
          </a:ln>
        </p:spPr>
      </p:cxnSp>
      <p:grpSp>
        <p:nvGrpSpPr>
          <p:cNvPr id="86" name="Grupo 85">
            <a:extLst>
              <a:ext uri="{FF2B5EF4-FFF2-40B4-BE49-F238E27FC236}">
                <a16:creationId xmlns:a16="http://schemas.microsoft.com/office/drawing/2014/main" id="{5205F997-707F-49FA-B679-F32FA259483B}"/>
              </a:ext>
            </a:extLst>
          </p:cNvPr>
          <p:cNvGrpSpPr/>
          <p:nvPr/>
        </p:nvGrpSpPr>
        <p:grpSpPr>
          <a:xfrm>
            <a:off x="157050" y="866972"/>
            <a:ext cx="4102116" cy="2413658"/>
            <a:chOff x="0" y="1084834"/>
            <a:chExt cx="4102116" cy="2173114"/>
          </a:xfrm>
        </p:grpSpPr>
        <p:sp>
          <p:nvSpPr>
            <p:cNvPr id="55" name="Google Shape;337;p25">
              <a:extLst>
                <a:ext uri="{FF2B5EF4-FFF2-40B4-BE49-F238E27FC236}">
                  <a16:creationId xmlns:a16="http://schemas.microsoft.com/office/drawing/2014/main" id="{0D606D69-2529-4B98-9E86-1E9637AFEA64}"/>
                </a:ext>
              </a:extLst>
            </p:cNvPr>
            <p:cNvSpPr/>
            <p:nvPr/>
          </p:nvSpPr>
          <p:spPr>
            <a:xfrm>
              <a:off x="0" y="1127648"/>
              <a:ext cx="4080000" cy="2130300"/>
            </a:xfrm>
            <a:prstGeom prst="rect">
              <a:avLst/>
            </a:prstGeom>
            <a:gradFill flip="none" rotWithShape="1">
              <a:gsLst>
                <a:gs pos="97000">
                  <a:srgbClr val="0A82BE"/>
                </a:gs>
                <a:gs pos="57000">
                  <a:srgbClr val="0A82BE"/>
                </a:gs>
                <a:gs pos="53000">
                  <a:srgbClr val="0A82BE"/>
                </a:gs>
                <a:gs pos="89000">
                  <a:srgbClr val="9DD3E7"/>
                </a:gs>
                <a:gs pos="93000">
                  <a:srgbClr val="05405D"/>
                </a:gs>
              </a:gsLst>
              <a:path path="circle">
                <a:fillToRect l="50000" t="50000" r="50000" b="50000"/>
              </a:path>
              <a:tileRect/>
            </a:gradFill>
            <a:ln cap="rnd">
              <a:solidFill>
                <a:srgbClr val="05405D">
                  <a:alpha val="22000"/>
                </a:srgbClr>
              </a:solidFill>
              <a:bevel/>
            </a:ln>
            <a:effectLst>
              <a:glow rad="127000">
                <a:srgbClr val="05405D"/>
              </a:glow>
            </a:effectLst>
            <a:scene3d>
              <a:camera prst="orthographicFront"/>
              <a:lightRig rig="threePt" dir="t"/>
            </a:scene3d>
            <a:sp3d extrusionH="76200">
              <a:extrusionClr>
                <a:srgbClr val="05405D"/>
              </a:extrusionClr>
            </a:sp3d>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a:buClr>
                  <a:srgbClr val="000000"/>
                </a:buClr>
                <a:buSzPts val="1400"/>
              </a:pPr>
              <a:endParaRPr sz="1400" dirty="0">
                <a:solidFill>
                  <a:srgbClr val="000000"/>
                </a:solidFill>
                <a:latin typeface="Montserrat" panose="00000500000000000000" pitchFamily="2" charset="0"/>
                <a:cs typeface="Arial" panose="020B0604020202020204" pitchFamily="34" charset="0"/>
                <a:sym typeface="Arial"/>
              </a:endParaRPr>
            </a:p>
          </p:txBody>
        </p:sp>
        <p:sp>
          <p:nvSpPr>
            <p:cNvPr id="56" name="Google Shape;338;p25">
              <a:extLst>
                <a:ext uri="{FF2B5EF4-FFF2-40B4-BE49-F238E27FC236}">
                  <a16:creationId xmlns:a16="http://schemas.microsoft.com/office/drawing/2014/main" id="{92EA3277-AC3A-4A4E-8B01-8587D73F5E26}"/>
                </a:ext>
              </a:extLst>
            </p:cNvPr>
            <p:cNvSpPr txBox="1"/>
            <p:nvPr/>
          </p:nvSpPr>
          <p:spPr>
            <a:xfrm>
              <a:off x="1357028" y="2469559"/>
              <a:ext cx="1355461" cy="530514"/>
            </a:xfrm>
            <a:prstGeom prst="rect">
              <a:avLst/>
            </a:prstGeom>
            <a:solidFill>
              <a:srgbClr val="A5EBED"/>
            </a:solidFill>
            <a:ln cap="rnd">
              <a:solidFill>
                <a:srgbClr val="05405D">
                  <a:alpha val="22000"/>
                </a:srgbClr>
              </a:solidFill>
              <a:bevel/>
            </a:ln>
            <a:effectLst>
              <a:glow rad="127000">
                <a:srgbClr val="05405D"/>
              </a:glow>
            </a:effectLst>
            <a:scene3d>
              <a:camera prst="orthographicFront"/>
              <a:lightRig rig="threePt" dir="t"/>
            </a:scene3d>
            <a:sp3d extrusionH="76200">
              <a:extrusionClr>
                <a:srgbClr val="05405D"/>
              </a:extrusionClr>
            </a:sp3d>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defPPr>
                <a:defRPr lang="es-MX"/>
              </a:defPPr>
              <a:lvl1pPr marR="0" lvl="0" indent="0">
                <a:lnSpc>
                  <a:spcPct val="100000"/>
                </a:lnSpc>
                <a:spcBef>
                  <a:spcPts val="0"/>
                </a:spcBef>
                <a:spcAft>
                  <a:spcPts val="0"/>
                </a:spcAft>
                <a:buClr>
                  <a:srgbClr val="000000"/>
                </a:buClr>
                <a:buSzPts val="1400"/>
                <a:buFont typeface="Arial"/>
                <a:buNone/>
                <a:defRPr sz="1100" b="0" u="none" strike="noStrike" cap="none">
                  <a:solidFill>
                    <a:srgbClr val="000000"/>
                  </a:solidFill>
                  <a:latin typeface="Montserrat" panose="00000500000000000000" pitchFamily="2" charset="0"/>
                  <a:ea typeface="Arial"/>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b="1" dirty="0">
                  <a:solidFill>
                    <a:schemeClr val="accent1">
                      <a:lumMod val="50000"/>
                    </a:schemeClr>
                  </a:solidFill>
                  <a:sym typeface="Arial"/>
                </a:rPr>
                <a:t>Procedimientos</a:t>
              </a:r>
              <a:endParaRPr b="1" dirty="0">
                <a:solidFill>
                  <a:schemeClr val="accent1">
                    <a:lumMod val="50000"/>
                  </a:schemeClr>
                </a:solidFill>
                <a:sym typeface="Arial"/>
              </a:endParaRPr>
            </a:p>
            <a:p>
              <a:r>
                <a:rPr lang="es-MX" dirty="0">
                  <a:sym typeface="Arial"/>
                </a:rPr>
                <a:t>(</a:t>
              </a:r>
              <a:r>
                <a:rPr lang="es-MX" b="1" dirty="0">
                  <a:solidFill>
                    <a:srgbClr val="002060"/>
                  </a:solidFill>
                  <a:sym typeface="Arial"/>
                </a:rPr>
                <a:t>178.6</a:t>
              </a:r>
              <a:r>
                <a:rPr lang="es-MX" dirty="0">
                  <a:sym typeface="Arial"/>
                </a:rPr>
                <a:t>) </a:t>
              </a:r>
              <a:r>
                <a:rPr lang="es-MX" b="1" dirty="0">
                  <a:solidFill>
                    <a:srgbClr val="31B563"/>
                  </a:solidFill>
                  <a:sym typeface="Arial"/>
                </a:rPr>
                <a:t>190.5</a:t>
              </a:r>
              <a:endParaRPr b="1" dirty="0">
                <a:solidFill>
                  <a:srgbClr val="31B563"/>
                </a:solidFill>
                <a:sym typeface="Arial"/>
              </a:endParaRPr>
            </a:p>
          </p:txBody>
        </p:sp>
        <p:sp>
          <p:nvSpPr>
            <p:cNvPr id="57" name="Google Shape;339;p25">
              <a:extLst>
                <a:ext uri="{FF2B5EF4-FFF2-40B4-BE49-F238E27FC236}">
                  <a16:creationId xmlns:a16="http://schemas.microsoft.com/office/drawing/2014/main" id="{84289D34-AF1D-448B-BEBE-A781AE4137CF}"/>
                </a:ext>
              </a:extLst>
            </p:cNvPr>
            <p:cNvSpPr txBox="1"/>
            <p:nvPr/>
          </p:nvSpPr>
          <p:spPr>
            <a:xfrm>
              <a:off x="35532" y="2491827"/>
              <a:ext cx="1260000" cy="506440"/>
            </a:xfrm>
            <a:prstGeom prst="rect">
              <a:avLst/>
            </a:prstGeom>
            <a:solidFill>
              <a:srgbClr val="A5EBED"/>
            </a:solidFill>
            <a:ln cap="rnd">
              <a:solidFill>
                <a:srgbClr val="05405D">
                  <a:alpha val="22000"/>
                </a:srgbClr>
              </a:solidFill>
              <a:bevel/>
            </a:ln>
            <a:effectLst>
              <a:glow rad="127000">
                <a:srgbClr val="05405D"/>
              </a:glow>
            </a:effectLst>
            <a:scene3d>
              <a:camera prst="orthographicFront"/>
              <a:lightRig rig="threePt" dir="t"/>
            </a:scene3d>
            <a:sp3d extrusionH="76200">
              <a:extrusionClr>
                <a:srgbClr val="05405D"/>
              </a:extrusionClr>
            </a:sp3d>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defPPr>
                <a:defRPr lang="es-MX"/>
              </a:defPPr>
              <a:lvl1pPr marR="0" lvl="0" indent="0">
                <a:lnSpc>
                  <a:spcPct val="100000"/>
                </a:lnSpc>
                <a:spcBef>
                  <a:spcPts val="0"/>
                </a:spcBef>
                <a:spcAft>
                  <a:spcPts val="0"/>
                </a:spcAft>
                <a:buClr>
                  <a:srgbClr val="000000"/>
                </a:buClr>
                <a:buSzPts val="1400"/>
                <a:buFont typeface="Arial"/>
                <a:buNone/>
                <a:defRPr sz="1100" b="0" u="none" strike="noStrike" cap="none">
                  <a:solidFill>
                    <a:srgbClr val="000000"/>
                  </a:solidFill>
                  <a:latin typeface="Montserrat" panose="00000500000000000000" pitchFamily="2" charset="0"/>
                  <a:ea typeface="Arial"/>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b="1" dirty="0">
                  <a:solidFill>
                    <a:schemeClr val="accent1">
                      <a:lumMod val="50000"/>
                    </a:schemeClr>
                  </a:solidFill>
                  <a:sym typeface="Arial"/>
                </a:rPr>
                <a:t>Subsecuentes</a:t>
              </a:r>
              <a:endParaRPr b="1" dirty="0">
                <a:solidFill>
                  <a:schemeClr val="accent1">
                    <a:lumMod val="50000"/>
                  </a:schemeClr>
                </a:solidFill>
                <a:sym typeface="Arial"/>
              </a:endParaRPr>
            </a:p>
            <a:p>
              <a:r>
                <a:rPr lang="es-MX" dirty="0">
                  <a:sym typeface="Arial"/>
                </a:rPr>
                <a:t>(</a:t>
              </a:r>
              <a:r>
                <a:rPr lang="es-MX" b="1" dirty="0">
                  <a:solidFill>
                    <a:srgbClr val="002060"/>
                  </a:solidFill>
                </a:rPr>
                <a:t>391.2</a:t>
              </a:r>
              <a:r>
                <a:rPr lang="es-MX" dirty="0">
                  <a:sym typeface="Arial"/>
                </a:rPr>
                <a:t>) </a:t>
              </a:r>
              <a:r>
                <a:rPr lang="es-MX" b="1" dirty="0">
                  <a:solidFill>
                    <a:srgbClr val="31B563"/>
                  </a:solidFill>
                  <a:sym typeface="Arial"/>
                </a:rPr>
                <a:t>422.8</a:t>
              </a:r>
              <a:endParaRPr b="1" dirty="0">
                <a:solidFill>
                  <a:srgbClr val="31B563"/>
                </a:solidFill>
                <a:sym typeface="Arial"/>
              </a:endParaRPr>
            </a:p>
          </p:txBody>
        </p:sp>
        <p:sp>
          <p:nvSpPr>
            <p:cNvPr id="58" name="Google Shape;340;p25">
              <a:extLst>
                <a:ext uri="{FF2B5EF4-FFF2-40B4-BE49-F238E27FC236}">
                  <a16:creationId xmlns:a16="http://schemas.microsoft.com/office/drawing/2014/main" id="{87D664E7-69AE-4B41-BD0D-905C53D8F465}"/>
                </a:ext>
              </a:extLst>
            </p:cNvPr>
            <p:cNvSpPr txBox="1"/>
            <p:nvPr/>
          </p:nvSpPr>
          <p:spPr>
            <a:xfrm>
              <a:off x="2790685" y="1742112"/>
              <a:ext cx="1224000" cy="400069"/>
            </a:xfrm>
            <a:prstGeom prst="rect">
              <a:avLst/>
            </a:prstGeom>
            <a:solidFill>
              <a:srgbClr val="A5EBED"/>
            </a:solidFill>
            <a:ln cap="rnd">
              <a:solidFill>
                <a:srgbClr val="05405D">
                  <a:alpha val="22000"/>
                </a:srgbClr>
              </a:solidFill>
              <a:bevel/>
            </a:ln>
            <a:effectLst>
              <a:glow rad="127000">
                <a:srgbClr val="05405D"/>
              </a:glow>
            </a:effectLst>
            <a:scene3d>
              <a:camera prst="orthographicFront"/>
              <a:lightRig rig="threePt" dir="t"/>
            </a:scene3d>
            <a:sp3d extrusionH="76200">
              <a:extrusionClr>
                <a:srgbClr val="05405D"/>
              </a:extrusionClr>
            </a:sp3d>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defPPr>
                <a:defRPr lang="es-MX"/>
              </a:defPPr>
              <a:lvl1pPr marR="0" lvl="0" indent="0">
                <a:lnSpc>
                  <a:spcPct val="100000"/>
                </a:lnSpc>
                <a:spcBef>
                  <a:spcPts val="0"/>
                </a:spcBef>
                <a:spcAft>
                  <a:spcPts val="0"/>
                </a:spcAft>
                <a:buClr>
                  <a:srgbClr val="000000"/>
                </a:buClr>
                <a:buSzPts val="1400"/>
                <a:buFont typeface="Arial"/>
                <a:buNone/>
                <a:defRPr sz="1100" b="0" u="none" strike="noStrike" cap="none">
                  <a:solidFill>
                    <a:srgbClr val="000000"/>
                  </a:solidFill>
                  <a:latin typeface="Montserrat" panose="00000500000000000000" pitchFamily="2" charset="0"/>
                  <a:ea typeface="Arial"/>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b="1" dirty="0">
                  <a:solidFill>
                    <a:schemeClr val="accent1">
                      <a:lumMod val="50000"/>
                    </a:schemeClr>
                  </a:solidFill>
                  <a:sym typeface="Arial"/>
                </a:rPr>
                <a:t>Primera</a:t>
              </a:r>
              <a:r>
                <a:rPr lang="es-MX" dirty="0">
                  <a:sym typeface="Arial"/>
                </a:rPr>
                <a:t> </a:t>
              </a:r>
              <a:r>
                <a:rPr lang="es-MX" b="1" dirty="0">
                  <a:solidFill>
                    <a:schemeClr val="accent1">
                      <a:lumMod val="50000"/>
                    </a:schemeClr>
                  </a:solidFill>
                  <a:sym typeface="Arial"/>
                </a:rPr>
                <a:t>vez</a:t>
              </a:r>
              <a:endParaRPr b="1" dirty="0">
                <a:solidFill>
                  <a:schemeClr val="accent1">
                    <a:lumMod val="50000"/>
                  </a:schemeClr>
                </a:solidFill>
                <a:sym typeface="Arial"/>
              </a:endParaRPr>
            </a:p>
            <a:p>
              <a:r>
                <a:rPr lang="es-MX" dirty="0">
                  <a:sym typeface="Arial"/>
                </a:rPr>
                <a:t>(</a:t>
              </a:r>
              <a:r>
                <a:rPr lang="es-MX" b="1" dirty="0">
                  <a:solidFill>
                    <a:srgbClr val="002060"/>
                  </a:solidFill>
                  <a:sym typeface="Arial"/>
                </a:rPr>
                <a:t>21.3</a:t>
              </a:r>
              <a:r>
                <a:rPr lang="es-MX" dirty="0">
                  <a:sym typeface="Arial"/>
                </a:rPr>
                <a:t>) </a:t>
              </a:r>
              <a:r>
                <a:rPr lang="es-MX" b="1" dirty="0">
                  <a:solidFill>
                    <a:srgbClr val="31B563"/>
                  </a:solidFill>
                  <a:sym typeface="Arial"/>
                </a:rPr>
                <a:t>22.9</a:t>
              </a:r>
              <a:endParaRPr b="1" dirty="0">
                <a:solidFill>
                  <a:srgbClr val="31B563"/>
                </a:solidFill>
                <a:sym typeface="Arial"/>
              </a:endParaRPr>
            </a:p>
          </p:txBody>
        </p:sp>
        <p:sp>
          <p:nvSpPr>
            <p:cNvPr id="59" name="Google Shape;341;p25">
              <a:extLst>
                <a:ext uri="{FF2B5EF4-FFF2-40B4-BE49-F238E27FC236}">
                  <a16:creationId xmlns:a16="http://schemas.microsoft.com/office/drawing/2014/main" id="{A6C13A32-9765-4E55-A4FE-AF6BECEFE5B5}"/>
                </a:ext>
              </a:extLst>
            </p:cNvPr>
            <p:cNvSpPr txBox="1"/>
            <p:nvPr/>
          </p:nvSpPr>
          <p:spPr>
            <a:xfrm>
              <a:off x="1442542" y="1746224"/>
              <a:ext cx="1260000" cy="451825"/>
            </a:xfrm>
            <a:prstGeom prst="rect">
              <a:avLst/>
            </a:prstGeom>
            <a:solidFill>
              <a:srgbClr val="A5EBED"/>
            </a:solidFill>
            <a:ln cap="rnd">
              <a:solidFill>
                <a:srgbClr val="05405D">
                  <a:alpha val="22000"/>
                </a:srgbClr>
              </a:solidFill>
              <a:bevel/>
            </a:ln>
            <a:effectLst>
              <a:glow rad="127000">
                <a:srgbClr val="05405D"/>
              </a:glow>
            </a:effectLst>
            <a:scene3d>
              <a:camera prst="orthographicFront"/>
              <a:lightRig rig="threePt" dir="t"/>
            </a:scene3d>
            <a:sp3d extrusionH="76200">
              <a:extrusionClr>
                <a:srgbClr val="05405D"/>
              </a:extrusionClr>
            </a:sp3d>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defPPr>
                <a:defRPr lang="es-MX"/>
              </a:defPPr>
              <a:lvl1pPr marR="0" lvl="0" indent="0">
                <a:lnSpc>
                  <a:spcPct val="100000"/>
                </a:lnSpc>
                <a:spcBef>
                  <a:spcPts val="0"/>
                </a:spcBef>
                <a:spcAft>
                  <a:spcPts val="0"/>
                </a:spcAft>
                <a:buClr>
                  <a:srgbClr val="000000"/>
                </a:buClr>
                <a:buSzPts val="1400"/>
                <a:buFont typeface="Arial"/>
                <a:buNone/>
                <a:defRPr sz="1100" b="0" u="none" strike="noStrike" cap="none">
                  <a:solidFill>
                    <a:srgbClr val="000000"/>
                  </a:solidFill>
                  <a:latin typeface="Montserrat" panose="00000500000000000000" pitchFamily="2" charset="0"/>
                  <a:ea typeface="Arial"/>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b="1" dirty="0">
                  <a:solidFill>
                    <a:schemeClr val="accent1">
                      <a:lumMod val="50000"/>
                    </a:schemeClr>
                  </a:solidFill>
                  <a:sym typeface="Arial"/>
                </a:rPr>
                <a:t>Pre</a:t>
              </a:r>
              <a:r>
                <a:rPr lang="es-MX" dirty="0">
                  <a:sym typeface="Arial"/>
                </a:rPr>
                <a:t> </a:t>
              </a:r>
              <a:r>
                <a:rPr lang="es-MX" b="1" dirty="0">
                  <a:solidFill>
                    <a:schemeClr val="accent1">
                      <a:lumMod val="50000"/>
                    </a:schemeClr>
                  </a:solidFill>
                  <a:sym typeface="Arial"/>
                </a:rPr>
                <a:t>consulta</a:t>
              </a:r>
              <a:endParaRPr b="1" dirty="0">
                <a:solidFill>
                  <a:schemeClr val="accent1">
                    <a:lumMod val="50000"/>
                  </a:schemeClr>
                </a:solidFill>
                <a:sym typeface="Arial"/>
              </a:endParaRPr>
            </a:p>
            <a:p>
              <a:r>
                <a:rPr lang="es-MX" dirty="0">
                  <a:sym typeface="Arial"/>
                </a:rPr>
                <a:t>(</a:t>
              </a:r>
              <a:r>
                <a:rPr lang="es-MX" b="1" dirty="0">
                  <a:solidFill>
                    <a:srgbClr val="002060"/>
                  </a:solidFill>
                  <a:sym typeface="Arial"/>
                </a:rPr>
                <a:t>61.3</a:t>
              </a:r>
              <a:r>
                <a:rPr lang="es-MX" dirty="0">
                  <a:sym typeface="Arial"/>
                </a:rPr>
                <a:t>) </a:t>
              </a:r>
              <a:r>
                <a:rPr lang="es-MX" b="1" dirty="0">
                  <a:solidFill>
                    <a:srgbClr val="31B563"/>
                  </a:solidFill>
                  <a:sym typeface="Arial"/>
                </a:rPr>
                <a:t>77.4</a:t>
              </a:r>
              <a:endParaRPr b="1" dirty="0">
                <a:solidFill>
                  <a:srgbClr val="31B563"/>
                </a:solidFill>
                <a:sym typeface="Arial"/>
              </a:endParaRPr>
            </a:p>
          </p:txBody>
        </p:sp>
        <p:sp>
          <p:nvSpPr>
            <p:cNvPr id="60" name="Google Shape;342;p25">
              <a:extLst>
                <a:ext uri="{FF2B5EF4-FFF2-40B4-BE49-F238E27FC236}">
                  <a16:creationId xmlns:a16="http://schemas.microsoft.com/office/drawing/2014/main" id="{E4849EFA-081A-4651-8EA5-17BC4EC488AE}"/>
                </a:ext>
              </a:extLst>
            </p:cNvPr>
            <p:cNvSpPr txBox="1"/>
            <p:nvPr/>
          </p:nvSpPr>
          <p:spPr>
            <a:xfrm>
              <a:off x="56312" y="1734976"/>
              <a:ext cx="1294811" cy="506440"/>
            </a:xfrm>
            <a:prstGeom prst="rect">
              <a:avLst/>
            </a:prstGeom>
            <a:solidFill>
              <a:srgbClr val="A5EBED"/>
            </a:solidFill>
            <a:ln cap="rnd">
              <a:solidFill>
                <a:srgbClr val="05405D">
                  <a:alpha val="22000"/>
                </a:srgbClr>
              </a:solidFill>
              <a:bevel/>
            </a:ln>
            <a:effectLst>
              <a:glow rad="127000">
                <a:srgbClr val="05405D"/>
              </a:glow>
            </a:effectLst>
            <a:scene3d>
              <a:camera prst="orthographicFront"/>
              <a:lightRig rig="threePt" dir="t"/>
            </a:scene3d>
            <a:sp3d extrusionH="76200">
              <a:extrusionClr>
                <a:srgbClr val="05405D"/>
              </a:extrusionClr>
            </a:sp3d>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defPPr>
                <a:defRPr lang="es-MX"/>
              </a:defPPr>
              <a:lvl1pPr marR="0" lvl="0" indent="0">
                <a:lnSpc>
                  <a:spcPct val="100000"/>
                </a:lnSpc>
                <a:spcBef>
                  <a:spcPts val="0"/>
                </a:spcBef>
                <a:spcAft>
                  <a:spcPts val="0"/>
                </a:spcAft>
                <a:buClr>
                  <a:srgbClr val="000000"/>
                </a:buClr>
                <a:buSzPts val="1400"/>
                <a:buFont typeface="Arial"/>
                <a:buNone/>
                <a:defRPr sz="1100" b="0" u="none" strike="noStrike" cap="none">
                  <a:solidFill>
                    <a:srgbClr val="000000"/>
                  </a:solidFill>
                  <a:latin typeface="Montserrat" panose="00000500000000000000" pitchFamily="2" charset="0"/>
                  <a:ea typeface="Arial"/>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b="1" dirty="0">
                  <a:solidFill>
                    <a:schemeClr val="accent1">
                      <a:lumMod val="50000"/>
                    </a:schemeClr>
                  </a:solidFill>
                  <a:sym typeface="Arial"/>
                </a:rPr>
                <a:t>Consultas</a:t>
              </a:r>
            </a:p>
            <a:p>
              <a:r>
                <a:rPr lang="es-MX" b="1" dirty="0">
                  <a:solidFill>
                    <a:schemeClr val="accent1">
                      <a:lumMod val="50000"/>
                    </a:schemeClr>
                  </a:solidFill>
                  <a:sym typeface="Arial"/>
                </a:rPr>
                <a:t>Totales</a:t>
              </a:r>
              <a:endParaRPr b="1" dirty="0">
                <a:solidFill>
                  <a:schemeClr val="accent1">
                    <a:lumMod val="50000"/>
                  </a:schemeClr>
                </a:solidFill>
                <a:sym typeface="Arial"/>
              </a:endParaRPr>
            </a:p>
            <a:p>
              <a:r>
                <a:rPr lang="es-MX" b="1" dirty="0">
                  <a:solidFill>
                    <a:srgbClr val="002060"/>
                  </a:solidFill>
                  <a:sym typeface="Arial"/>
                </a:rPr>
                <a:t>(505.9)</a:t>
              </a:r>
              <a:r>
                <a:rPr lang="es-MX" dirty="0">
                  <a:sym typeface="Arial"/>
                </a:rPr>
                <a:t> </a:t>
              </a:r>
              <a:r>
                <a:rPr lang="es-MX" b="1" dirty="0">
                  <a:solidFill>
                    <a:srgbClr val="31B563"/>
                  </a:solidFill>
                  <a:sym typeface="Arial"/>
                </a:rPr>
                <a:t> 545</a:t>
              </a:r>
              <a:endParaRPr b="1" dirty="0">
                <a:solidFill>
                  <a:srgbClr val="31B563"/>
                </a:solidFill>
                <a:sym typeface="Arial"/>
              </a:endParaRPr>
            </a:p>
          </p:txBody>
        </p:sp>
        <p:sp>
          <p:nvSpPr>
            <p:cNvPr id="61" name="Google Shape;343;p25">
              <a:extLst>
                <a:ext uri="{FF2B5EF4-FFF2-40B4-BE49-F238E27FC236}">
                  <a16:creationId xmlns:a16="http://schemas.microsoft.com/office/drawing/2014/main" id="{037B7CCD-3F97-4BCF-BC33-05EFFD565457}"/>
                </a:ext>
              </a:extLst>
            </p:cNvPr>
            <p:cNvSpPr txBox="1"/>
            <p:nvPr/>
          </p:nvSpPr>
          <p:spPr>
            <a:xfrm>
              <a:off x="2790685" y="2438685"/>
              <a:ext cx="1260000" cy="553444"/>
            </a:xfrm>
            <a:prstGeom prst="rect">
              <a:avLst/>
            </a:prstGeom>
            <a:solidFill>
              <a:srgbClr val="A5EBED"/>
            </a:solidFill>
            <a:ln cap="rnd">
              <a:solidFill>
                <a:srgbClr val="05405D">
                  <a:alpha val="22000"/>
                </a:srgbClr>
              </a:solidFill>
              <a:bevel/>
            </a:ln>
            <a:effectLst>
              <a:glow rad="127000">
                <a:srgbClr val="05405D"/>
              </a:glow>
            </a:effectLst>
            <a:scene3d>
              <a:camera prst="orthographicFront"/>
              <a:lightRig rig="threePt" dir="t"/>
            </a:scene3d>
            <a:sp3d extrusionH="76200">
              <a:extrusionClr>
                <a:srgbClr val="05405D"/>
              </a:extrusionClr>
            </a:sp3d>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defPPr>
                <a:defRPr lang="es-MX"/>
              </a:defPPr>
              <a:lvl1pPr marR="0" lvl="0" indent="0">
                <a:lnSpc>
                  <a:spcPct val="100000"/>
                </a:lnSpc>
                <a:spcBef>
                  <a:spcPts val="0"/>
                </a:spcBef>
                <a:spcAft>
                  <a:spcPts val="0"/>
                </a:spcAft>
                <a:buClr>
                  <a:srgbClr val="000000"/>
                </a:buClr>
                <a:buSzPts val="1400"/>
                <a:buFont typeface="Arial"/>
                <a:buNone/>
                <a:defRPr sz="1100" b="0" u="none" strike="noStrike" cap="none">
                  <a:solidFill>
                    <a:srgbClr val="000000"/>
                  </a:solidFill>
                  <a:latin typeface="Montserrat" panose="00000500000000000000" pitchFamily="2" charset="0"/>
                  <a:ea typeface="Arial"/>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b="1" dirty="0">
                  <a:solidFill>
                    <a:schemeClr val="accent1">
                      <a:lumMod val="50000"/>
                    </a:schemeClr>
                  </a:solidFill>
                  <a:sym typeface="Arial"/>
                </a:rPr>
                <a:t>Interconsultas</a:t>
              </a:r>
              <a:endParaRPr b="1" dirty="0">
                <a:solidFill>
                  <a:schemeClr val="accent1">
                    <a:lumMod val="50000"/>
                  </a:schemeClr>
                </a:solidFill>
                <a:sym typeface="Arial"/>
              </a:endParaRPr>
            </a:p>
            <a:p>
              <a:r>
                <a:rPr lang="es-MX" dirty="0">
                  <a:sym typeface="Arial"/>
                </a:rPr>
                <a:t>(</a:t>
              </a:r>
              <a:r>
                <a:rPr lang="es-MX" b="1" dirty="0">
                  <a:solidFill>
                    <a:srgbClr val="002060"/>
                  </a:solidFill>
                  <a:sym typeface="Arial"/>
                </a:rPr>
                <a:t>51.8</a:t>
              </a:r>
              <a:r>
                <a:rPr lang="es-MX" dirty="0">
                  <a:sym typeface="Arial"/>
                </a:rPr>
                <a:t>) </a:t>
              </a:r>
              <a:r>
                <a:rPr lang="es-MX" b="1" dirty="0">
                  <a:solidFill>
                    <a:srgbClr val="31B563"/>
                  </a:solidFill>
                  <a:sym typeface="Arial"/>
                </a:rPr>
                <a:t>65.2</a:t>
              </a:r>
              <a:endParaRPr b="1" dirty="0">
                <a:solidFill>
                  <a:srgbClr val="31B563"/>
                </a:solidFill>
                <a:sym typeface="Arial"/>
              </a:endParaRPr>
            </a:p>
          </p:txBody>
        </p:sp>
        <p:sp>
          <p:nvSpPr>
            <p:cNvPr id="63" name="Google Shape;367;p25">
              <a:extLst>
                <a:ext uri="{FF2B5EF4-FFF2-40B4-BE49-F238E27FC236}">
                  <a16:creationId xmlns:a16="http://schemas.microsoft.com/office/drawing/2014/main" id="{1431C2B9-30BC-496A-ADF7-9663F99F94BD}"/>
                </a:ext>
              </a:extLst>
            </p:cNvPr>
            <p:cNvSpPr/>
            <p:nvPr/>
          </p:nvSpPr>
          <p:spPr>
            <a:xfrm flipH="1">
              <a:off x="0" y="1084834"/>
              <a:ext cx="4102116" cy="428700"/>
            </a:xfrm>
            <a:prstGeom prst="wedgeRectCallout">
              <a:avLst>
                <a:gd name="adj1" fmla="val -20396"/>
                <a:gd name="adj2" fmla="val 77588"/>
              </a:avLst>
            </a:prstGeom>
            <a:solidFill>
              <a:srgbClr val="002060"/>
            </a:solidFill>
            <a:ln cap="rnd">
              <a:solidFill>
                <a:srgbClr val="05405D">
                  <a:alpha val="22000"/>
                </a:srgbClr>
              </a:solidFill>
              <a:bevel/>
            </a:ln>
            <a:effectLst>
              <a:glow rad="127000">
                <a:srgbClr val="05405D"/>
              </a:glow>
            </a:effectLst>
            <a:scene3d>
              <a:camera prst="orthographicFront"/>
              <a:lightRig rig="threePt" dir="t"/>
            </a:scene3d>
            <a:sp3d extrusionH="76200">
              <a:extrusionClr>
                <a:srgbClr val="05405D"/>
              </a:extrusionClr>
            </a:sp3d>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a:buClr>
                  <a:srgbClr val="000000"/>
                </a:buClr>
                <a:buSzPts val="1400"/>
              </a:pPr>
              <a:endParaRPr sz="1400" dirty="0">
                <a:solidFill>
                  <a:schemeClr val="bg1"/>
                </a:solidFill>
                <a:latin typeface="Montserrat" panose="00000500000000000000" pitchFamily="2" charset="0"/>
                <a:cs typeface="Arial" panose="020B0604020202020204" pitchFamily="34" charset="0"/>
                <a:sym typeface="Arial"/>
              </a:endParaRPr>
            </a:p>
          </p:txBody>
        </p:sp>
        <p:sp>
          <p:nvSpPr>
            <p:cNvPr id="64" name="Google Shape;368;p25">
              <a:extLst>
                <a:ext uri="{FF2B5EF4-FFF2-40B4-BE49-F238E27FC236}">
                  <a16:creationId xmlns:a16="http://schemas.microsoft.com/office/drawing/2014/main" id="{EDC8956A-0B73-47B3-AAE8-E2C064AA325C}"/>
                </a:ext>
              </a:extLst>
            </p:cNvPr>
            <p:cNvSpPr txBox="1"/>
            <p:nvPr/>
          </p:nvSpPr>
          <p:spPr>
            <a:xfrm>
              <a:off x="2051058" y="1150077"/>
              <a:ext cx="2028942" cy="313892"/>
            </a:xfrm>
            <a:prstGeom prst="rect">
              <a:avLst/>
            </a:prstGeom>
            <a:solidFill>
              <a:srgbClr val="002060"/>
            </a:solidFill>
            <a:ln>
              <a:noFill/>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defPPr>
                <a:defRPr lang="es-MX"/>
              </a:defPPr>
              <a:lvl1pPr>
                <a:buClr>
                  <a:srgbClr val="000000"/>
                </a:buClr>
                <a:buSzPts val="1400"/>
                <a:defRPr sz="1400">
                  <a:solidFill>
                    <a:srgbClr val="000000"/>
                  </a:solidFill>
                  <a:latin typeface="Montserrat" panose="00000500000000000000" pitchFamily="2"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b="1" dirty="0">
                  <a:solidFill>
                    <a:schemeClr val="bg1"/>
                  </a:solidFill>
                  <a:sym typeface="Arial"/>
                </a:rPr>
                <a:t>Consulta externa</a:t>
              </a:r>
              <a:endParaRPr b="1" dirty="0">
                <a:solidFill>
                  <a:schemeClr val="bg1"/>
                </a:solidFill>
                <a:sym typeface="Arial"/>
              </a:endParaRPr>
            </a:p>
          </p:txBody>
        </p:sp>
      </p:grpSp>
      <p:grpSp>
        <p:nvGrpSpPr>
          <p:cNvPr id="89" name="Grupo 88">
            <a:extLst>
              <a:ext uri="{FF2B5EF4-FFF2-40B4-BE49-F238E27FC236}">
                <a16:creationId xmlns:a16="http://schemas.microsoft.com/office/drawing/2014/main" id="{BA26B027-B331-48A6-B8B2-3114147E96AE}"/>
              </a:ext>
            </a:extLst>
          </p:cNvPr>
          <p:cNvGrpSpPr/>
          <p:nvPr/>
        </p:nvGrpSpPr>
        <p:grpSpPr>
          <a:xfrm>
            <a:off x="2179533" y="3468357"/>
            <a:ext cx="5738403" cy="2202181"/>
            <a:chOff x="238328" y="1103284"/>
            <a:chExt cx="5168901" cy="1981200"/>
          </a:xfrm>
        </p:grpSpPr>
        <p:sp>
          <p:nvSpPr>
            <p:cNvPr id="90" name="Google Shape;321;p25">
              <a:extLst>
                <a:ext uri="{FF2B5EF4-FFF2-40B4-BE49-F238E27FC236}">
                  <a16:creationId xmlns:a16="http://schemas.microsoft.com/office/drawing/2014/main" id="{08CA9225-58D2-4E04-8F54-2BD19770E930}"/>
                </a:ext>
              </a:extLst>
            </p:cNvPr>
            <p:cNvSpPr/>
            <p:nvPr/>
          </p:nvSpPr>
          <p:spPr>
            <a:xfrm>
              <a:off x="238329" y="1103284"/>
              <a:ext cx="5168900" cy="1981200"/>
            </a:xfrm>
            <a:prstGeom prst="rect">
              <a:avLst/>
            </a:prstGeom>
            <a:gradFill flip="none" rotWithShape="1">
              <a:gsLst>
                <a:gs pos="85000">
                  <a:srgbClr val="0A82BE"/>
                </a:gs>
                <a:gs pos="57000">
                  <a:srgbClr val="0A82BE"/>
                </a:gs>
                <a:gs pos="53000">
                  <a:srgbClr val="0A82BE"/>
                </a:gs>
                <a:gs pos="0">
                  <a:srgbClr val="9DD3E7"/>
                </a:gs>
                <a:gs pos="93000">
                  <a:srgbClr val="05405D"/>
                </a:gs>
              </a:gsLst>
              <a:lin ang="0" scaled="1"/>
              <a:tileRect/>
            </a:gradFill>
            <a:ln cap="rnd">
              <a:solidFill>
                <a:srgbClr val="05405D">
                  <a:alpha val="22000"/>
                </a:srgbClr>
              </a:solidFill>
              <a:bevel/>
            </a:ln>
            <a:effectLst>
              <a:glow rad="127000">
                <a:srgbClr val="05405D"/>
              </a:glow>
            </a:effectLst>
            <a:scene3d>
              <a:camera prst="orthographicFront"/>
              <a:lightRig rig="threePt" dir="t"/>
            </a:scene3d>
            <a:sp3d extrusionH="76200">
              <a:extrusionClr>
                <a:srgbClr val="05405D"/>
              </a:extrusionClr>
            </a:sp3d>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a:buClr>
                  <a:srgbClr val="000000"/>
                </a:buClr>
                <a:buSzPts val="1400"/>
              </a:pPr>
              <a:endParaRPr sz="1400" dirty="0">
                <a:solidFill>
                  <a:srgbClr val="000000"/>
                </a:solidFill>
                <a:latin typeface="Montserrat" panose="00000500000000000000" pitchFamily="2" charset="0"/>
                <a:cs typeface="Arial" panose="020B0604020202020204" pitchFamily="34" charset="0"/>
                <a:sym typeface="Arial"/>
              </a:endParaRPr>
            </a:p>
          </p:txBody>
        </p:sp>
        <p:sp>
          <p:nvSpPr>
            <p:cNvPr id="91" name="Google Shape;322;p25">
              <a:extLst>
                <a:ext uri="{FF2B5EF4-FFF2-40B4-BE49-F238E27FC236}">
                  <a16:creationId xmlns:a16="http://schemas.microsoft.com/office/drawing/2014/main" id="{5F3D1360-5984-4FB3-B32A-74A9C102804E}"/>
                </a:ext>
              </a:extLst>
            </p:cNvPr>
            <p:cNvSpPr/>
            <p:nvPr/>
          </p:nvSpPr>
          <p:spPr>
            <a:xfrm>
              <a:off x="238328" y="1103284"/>
              <a:ext cx="5068887" cy="304798"/>
            </a:xfrm>
            <a:prstGeom prst="wedgeRectCallout">
              <a:avLst>
                <a:gd name="adj1" fmla="val -19491"/>
                <a:gd name="adj2" fmla="val 87621"/>
              </a:avLst>
            </a:prstGeom>
            <a:solidFill>
              <a:srgbClr val="002060"/>
            </a:solidFill>
            <a:ln cap="rnd">
              <a:solidFill>
                <a:srgbClr val="05405D">
                  <a:alpha val="22000"/>
                </a:srgbClr>
              </a:solidFill>
              <a:bevel/>
            </a:ln>
            <a:effectLst>
              <a:glow rad="127000">
                <a:srgbClr val="05405D"/>
              </a:glow>
            </a:effectLst>
            <a:scene3d>
              <a:camera prst="orthographicFront"/>
              <a:lightRig rig="threePt" dir="t"/>
            </a:scene3d>
            <a:sp3d extrusionH="76200">
              <a:extrusionClr>
                <a:srgbClr val="05405D"/>
              </a:extrusionClr>
            </a:sp3d>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a:buClr>
                  <a:srgbClr val="000000"/>
                </a:buClr>
                <a:buSzPts val="1400"/>
              </a:pPr>
              <a:r>
                <a:rPr lang="es-MX" sz="1400" b="1" dirty="0">
                  <a:solidFill>
                    <a:schemeClr val="bg1"/>
                  </a:solidFill>
                  <a:latin typeface="Montserrat" panose="00000500000000000000" pitchFamily="2" charset="0"/>
                  <a:cs typeface="Arial" panose="020B0604020202020204" pitchFamily="34" charset="0"/>
                  <a:sym typeface="Arial"/>
                </a:rPr>
                <a:t>Servicios de apoyo al diagnóstico y tratamiento</a:t>
              </a:r>
              <a:endParaRPr sz="1400" b="1" dirty="0">
                <a:solidFill>
                  <a:schemeClr val="bg1"/>
                </a:solidFill>
                <a:latin typeface="Montserrat" panose="00000500000000000000" pitchFamily="2" charset="0"/>
                <a:cs typeface="Arial" panose="020B0604020202020204" pitchFamily="34" charset="0"/>
                <a:sym typeface="Arial"/>
              </a:endParaRPr>
            </a:p>
          </p:txBody>
        </p:sp>
        <p:sp>
          <p:nvSpPr>
            <p:cNvPr id="92" name="Google Shape;323;p25">
              <a:extLst>
                <a:ext uri="{FF2B5EF4-FFF2-40B4-BE49-F238E27FC236}">
                  <a16:creationId xmlns:a16="http://schemas.microsoft.com/office/drawing/2014/main" id="{B3EEF95D-B78A-4661-A986-E01704D2AEF2}"/>
                </a:ext>
              </a:extLst>
            </p:cNvPr>
            <p:cNvSpPr txBox="1"/>
            <p:nvPr/>
          </p:nvSpPr>
          <p:spPr>
            <a:xfrm>
              <a:off x="4221470" y="1538092"/>
              <a:ext cx="1070098" cy="359924"/>
            </a:xfrm>
            <a:prstGeom prst="rect">
              <a:avLst/>
            </a:prstGeom>
            <a:solidFill>
              <a:srgbClr val="A5EBED"/>
            </a:solidFill>
            <a:ln cap="rnd">
              <a:solidFill>
                <a:srgbClr val="05405D">
                  <a:alpha val="22000"/>
                </a:srgbClr>
              </a:solidFill>
              <a:bevel/>
            </a:ln>
            <a:effectLst>
              <a:glow rad="127000">
                <a:srgbClr val="05405D"/>
              </a:glow>
            </a:effectLst>
            <a:scene3d>
              <a:camera prst="orthographicFront"/>
              <a:lightRig rig="threePt" dir="t"/>
            </a:scene3d>
            <a:sp3d extrusionH="76200">
              <a:extrusionClr>
                <a:srgbClr val="05405D"/>
              </a:extrusionClr>
            </a:sp3d>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defPPr>
                <a:defRPr lang="es-MX"/>
              </a:defPPr>
              <a:lvl1pPr marR="0" lvl="0" indent="0">
                <a:lnSpc>
                  <a:spcPct val="100000"/>
                </a:lnSpc>
                <a:spcBef>
                  <a:spcPts val="0"/>
                </a:spcBef>
                <a:spcAft>
                  <a:spcPts val="0"/>
                </a:spcAft>
                <a:buClr>
                  <a:srgbClr val="000000"/>
                </a:buClr>
                <a:buSzPts val="1400"/>
                <a:buFont typeface="Arial"/>
                <a:buNone/>
                <a:defRPr sz="1100" b="0" u="none" strike="noStrike" cap="none">
                  <a:solidFill>
                    <a:srgbClr val="000000"/>
                  </a:solidFill>
                  <a:latin typeface="Montserrat" panose="00000500000000000000" pitchFamily="2" charset="0"/>
                  <a:ea typeface="Arial"/>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b="1" dirty="0">
                  <a:solidFill>
                    <a:schemeClr val="accent1">
                      <a:lumMod val="50000"/>
                    </a:schemeClr>
                  </a:solidFill>
                  <a:sym typeface="Arial"/>
                </a:rPr>
                <a:t>Estudios</a:t>
              </a:r>
              <a:r>
                <a:rPr lang="es-MX" dirty="0">
                  <a:sym typeface="Arial"/>
                </a:rPr>
                <a:t> </a:t>
              </a:r>
              <a:r>
                <a:rPr lang="es-MX" b="1" dirty="0">
                  <a:solidFill>
                    <a:schemeClr val="accent1">
                      <a:lumMod val="50000"/>
                    </a:schemeClr>
                  </a:solidFill>
                  <a:sym typeface="Arial"/>
                </a:rPr>
                <a:t>TAC</a:t>
              </a:r>
              <a:endParaRPr b="1" dirty="0">
                <a:solidFill>
                  <a:schemeClr val="accent1">
                    <a:lumMod val="50000"/>
                  </a:schemeClr>
                </a:solidFill>
                <a:sym typeface="Arial"/>
              </a:endParaRPr>
            </a:p>
            <a:p>
              <a:r>
                <a:rPr lang="es-MX" dirty="0">
                  <a:sym typeface="Arial"/>
                </a:rPr>
                <a:t>(</a:t>
              </a:r>
              <a:r>
                <a:rPr lang="es-MX" b="1" dirty="0">
                  <a:solidFill>
                    <a:srgbClr val="002060"/>
                  </a:solidFill>
                </a:rPr>
                <a:t>16.4</a:t>
              </a:r>
              <a:r>
                <a:rPr lang="es-MX" dirty="0">
                  <a:sym typeface="Arial"/>
                </a:rPr>
                <a:t>) </a:t>
              </a:r>
              <a:r>
                <a:rPr lang="es-MX" b="1" dirty="0">
                  <a:solidFill>
                    <a:srgbClr val="31B563"/>
                  </a:solidFill>
                  <a:sym typeface="Arial"/>
                </a:rPr>
                <a:t>20.9</a:t>
              </a:r>
              <a:endParaRPr b="1" dirty="0">
                <a:solidFill>
                  <a:srgbClr val="31B563"/>
                </a:solidFill>
                <a:sym typeface="Arial"/>
              </a:endParaRPr>
            </a:p>
          </p:txBody>
        </p:sp>
        <p:sp>
          <p:nvSpPr>
            <p:cNvPr id="93" name="Google Shape;324;p25">
              <a:extLst>
                <a:ext uri="{FF2B5EF4-FFF2-40B4-BE49-F238E27FC236}">
                  <a16:creationId xmlns:a16="http://schemas.microsoft.com/office/drawing/2014/main" id="{C40D1287-CCCA-4D1F-899B-51DB9DBEC4CD}"/>
                </a:ext>
              </a:extLst>
            </p:cNvPr>
            <p:cNvSpPr txBox="1"/>
            <p:nvPr/>
          </p:nvSpPr>
          <p:spPr>
            <a:xfrm>
              <a:off x="4221470" y="2599876"/>
              <a:ext cx="1070098" cy="359924"/>
            </a:xfrm>
            <a:prstGeom prst="rect">
              <a:avLst/>
            </a:prstGeom>
            <a:solidFill>
              <a:srgbClr val="A5EBED"/>
            </a:solidFill>
            <a:ln cap="rnd">
              <a:solidFill>
                <a:srgbClr val="05405D">
                  <a:alpha val="22000"/>
                </a:srgbClr>
              </a:solidFill>
              <a:bevel/>
            </a:ln>
            <a:effectLst>
              <a:glow rad="127000">
                <a:srgbClr val="05405D"/>
              </a:glow>
            </a:effectLst>
            <a:scene3d>
              <a:camera prst="orthographicFront"/>
              <a:lightRig rig="threePt" dir="t"/>
            </a:scene3d>
            <a:sp3d extrusionH="76200">
              <a:extrusionClr>
                <a:srgbClr val="05405D"/>
              </a:extrusionClr>
            </a:sp3d>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defPPr>
                <a:defRPr lang="es-MX"/>
              </a:defPPr>
              <a:lvl1pPr marR="0" lvl="0" indent="0">
                <a:lnSpc>
                  <a:spcPct val="100000"/>
                </a:lnSpc>
                <a:spcBef>
                  <a:spcPts val="0"/>
                </a:spcBef>
                <a:spcAft>
                  <a:spcPts val="0"/>
                </a:spcAft>
                <a:buClr>
                  <a:srgbClr val="000000"/>
                </a:buClr>
                <a:buSzPts val="1400"/>
                <a:buFont typeface="Arial"/>
                <a:buNone/>
                <a:defRPr sz="1100" b="0" u="none" strike="noStrike" cap="none">
                  <a:solidFill>
                    <a:srgbClr val="000000"/>
                  </a:solidFill>
                  <a:latin typeface="Montserrat" panose="00000500000000000000" pitchFamily="2" charset="0"/>
                  <a:ea typeface="Arial"/>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b="1" dirty="0">
                  <a:solidFill>
                    <a:schemeClr val="accent1">
                      <a:lumMod val="50000"/>
                    </a:schemeClr>
                  </a:solidFill>
                  <a:sym typeface="Arial"/>
                </a:rPr>
                <a:t>Ultrasonidos</a:t>
              </a:r>
              <a:endParaRPr b="1" dirty="0">
                <a:solidFill>
                  <a:schemeClr val="accent1">
                    <a:lumMod val="50000"/>
                  </a:schemeClr>
                </a:solidFill>
                <a:sym typeface="Arial"/>
              </a:endParaRPr>
            </a:p>
            <a:p>
              <a:r>
                <a:rPr lang="es-MX" dirty="0">
                  <a:sym typeface="Arial"/>
                </a:rPr>
                <a:t>(</a:t>
              </a:r>
              <a:r>
                <a:rPr lang="es-MX" b="1" dirty="0">
                  <a:solidFill>
                    <a:srgbClr val="002060"/>
                  </a:solidFill>
                </a:rPr>
                <a:t>36.8</a:t>
              </a:r>
              <a:r>
                <a:rPr lang="es-MX" dirty="0">
                  <a:sym typeface="Arial"/>
                </a:rPr>
                <a:t>) </a:t>
              </a:r>
              <a:r>
                <a:rPr lang="es-MX" b="1" dirty="0">
                  <a:solidFill>
                    <a:srgbClr val="31B563"/>
                  </a:solidFill>
                  <a:sym typeface="Arial"/>
                </a:rPr>
                <a:t>42.9</a:t>
              </a:r>
              <a:endParaRPr b="1" dirty="0">
                <a:solidFill>
                  <a:srgbClr val="31B563"/>
                </a:solidFill>
                <a:sym typeface="Arial"/>
              </a:endParaRPr>
            </a:p>
          </p:txBody>
        </p:sp>
        <p:sp>
          <p:nvSpPr>
            <p:cNvPr id="94" name="Google Shape;325;p25">
              <a:extLst>
                <a:ext uri="{FF2B5EF4-FFF2-40B4-BE49-F238E27FC236}">
                  <a16:creationId xmlns:a16="http://schemas.microsoft.com/office/drawing/2014/main" id="{0AE60E58-497F-4C68-B42B-B1705A3B1DE4}"/>
                </a:ext>
              </a:extLst>
            </p:cNvPr>
            <p:cNvSpPr txBox="1"/>
            <p:nvPr/>
          </p:nvSpPr>
          <p:spPr>
            <a:xfrm>
              <a:off x="347229" y="2358889"/>
              <a:ext cx="1137515" cy="504312"/>
            </a:xfrm>
            <a:prstGeom prst="rect">
              <a:avLst/>
            </a:prstGeom>
            <a:solidFill>
              <a:srgbClr val="A5EBED"/>
            </a:solidFill>
            <a:ln cap="rnd">
              <a:solidFill>
                <a:srgbClr val="05405D">
                  <a:alpha val="22000"/>
                </a:srgbClr>
              </a:solidFill>
              <a:bevel/>
            </a:ln>
            <a:effectLst>
              <a:glow rad="127000">
                <a:srgbClr val="05405D"/>
              </a:glow>
            </a:effectLst>
            <a:scene3d>
              <a:camera prst="orthographicFront"/>
              <a:lightRig rig="threePt" dir="t"/>
            </a:scene3d>
            <a:sp3d extrusionH="76200">
              <a:extrusionClr>
                <a:srgbClr val="05405D"/>
              </a:extrusionClr>
            </a:sp3d>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defPPr>
                <a:defRPr lang="es-MX"/>
              </a:defPPr>
              <a:lvl1pPr marR="0" lvl="0" indent="0">
                <a:lnSpc>
                  <a:spcPct val="100000"/>
                </a:lnSpc>
                <a:spcBef>
                  <a:spcPts val="0"/>
                </a:spcBef>
                <a:spcAft>
                  <a:spcPts val="0"/>
                </a:spcAft>
                <a:buClr>
                  <a:srgbClr val="000000"/>
                </a:buClr>
                <a:buSzPts val="1400"/>
                <a:buFont typeface="Arial"/>
                <a:buNone/>
                <a:defRPr sz="1100" b="0" u="none" strike="noStrike" cap="none">
                  <a:solidFill>
                    <a:srgbClr val="000000"/>
                  </a:solidFill>
                  <a:latin typeface="Montserrat" panose="00000500000000000000" pitchFamily="2" charset="0"/>
                  <a:ea typeface="Arial"/>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b="1" dirty="0">
                  <a:solidFill>
                    <a:schemeClr val="accent1">
                      <a:lumMod val="50000"/>
                    </a:schemeClr>
                  </a:solidFill>
                </a:rPr>
                <a:t>Transfusiones</a:t>
              </a:r>
            </a:p>
            <a:p>
              <a:r>
                <a:rPr lang="es-MX" dirty="0">
                  <a:sym typeface="Arial"/>
                </a:rPr>
                <a:t>(</a:t>
              </a:r>
              <a:r>
                <a:rPr lang="es-MX" b="1" dirty="0">
                  <a:solidFill>
                    <a:srgbClr val="002060"/>
                  </a:solidFill>
                  <a:sym typeface="Arial"/>
                </a:rPr>
                <a:t>71.1</a:t>
              </a:r>
              <a:r>
                <a:rPr lang="es-MX" dirty="0">
                  <a:sym typeface="Arial"/>
                </a:rPr>
                <a:t>) </a:t>
              </a:r>
              <a:r>
                <a:rPr lang="es-MX" b="1" dirty="0">
                  <a:solidFill>
                    <a:srgbClr val="31B563"/>
                  </a:solidFill>
                </a:rPr>
                <a:t>73.7</a:t>
              </a:r>
              <a:endParaRPr b="1" dirty="0">
                <a:solidFill>
                  <a:srgbClr val="31B563"/>
                </a:solidFill>
                <a:sym typeface="Arial"/>
              </a:endParaRPr>
            </a:p>
          </p:txBody>
        </p:sp>
        <p:sp>
          <p:nvSpPr>
            <p:cNvPr id="95" name="Google Shape;326;p25">
              <a:extLst>
                <a:ext uri="{FF2B5EF4-FFF2-40B4-BE49-F238E27FC236}">
                  <a16:creationId xmlns:a16="http://schemas.microsoft.com/office/drawing/2014/main" id="{0B1ED6A2-3C56-4034-ABD4-DEA223122501}"/>
                </a:ext>
              </a:extLst>
            </p:cNvPr>
            <p:cNvSpPr txBox="1"/>
            <p:nvPr/>
          </p:nvSpPr>
          <p:spPr>
            <a:xfrm>
              <a:off x="2917838" y="2278644"/>
              <a:ext cx="1070098" cy="498369"/>
            </a:xfrm>
            <a:prstGeom prst="rect">
              <a:avLst/>
            </a:prstGeom>
            <a:solidFill>
              <a:srgbClr val="A5EBED"/>
            </a:solidFill>
            <a:ln cap="rnd">
              <a:solidFill>
                <a:srgbClr val="05405D">
                  <a:alpha val="22000"/>
                </a:srgbClr>
              </a:solidFill>
              <a:bevel/>
            </a:ln>
            <a:effectLst>
              <a:glow rad="127000">
                <a:srgbClr val="05405D"/>
              </a:glow>
            </a:effectLst>
            <a:scene3d>
              <a:camera prst="orthographicFront"/>
              <a:lightRig rig="threePt" dir="t"/>
            </a:scene3d>
            <a:sp3d extrusionH="76200">
              <a:extrusionClr>
                <a:srgbClr val="05405D"/>
              </a:extrusionClr>
            </a:sp3d>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defPPr>
                <a:defRPr lang="es-MX"/>
              </a:defPPr>
              <a:lvl1pPr marR="0" lvl="0" indent="0">
                <a:lnSpc>
                  <a:spcPct val="100000"/>
                </a:lnSpc>
                <a:spcBef>
                  <a:spcPts val="0"/>
                </a:spcBef>
                <a:spcAft>
                  <a:spcPts val="0"/>
                </a:spcAft>
                <a:buClr>
                  <a:srgbClr val="000000"/>
                </a:buClr>
                <a:buSzPts val="1400"/>
                <a:buFont typeface="Arial"/>
                <a:buNone/>
                <a:defRPr sz="1100" b="0" u="none" strike="noStrike" cap="none">
                  <a:solidFill>
                    <a:srgbClr val="000000"/>
                  </a:solidFill>
                  <a:latin typeface="Montserrat" panose="00000500000000000000" pitchFamily="2" charset="0"/>
                  <a:ea typeface="Arial"/>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b="1" dirty="0">
                  <a:solidFill>
                    <a:schemeClr val="accent1">
                      <a:lumMod val="50000"/>
                    </a:schemeClr>
                  </a:solidFill>
                  <a:sym typeface="Arial"/>
                </a:rPr>
                <a:t>EEG</a:t>
              </a:r>
              <a:r>
                <a:rPr lang="es-MX" dirty="0">
                  <a:sym typeface="Arial"/>
                </a:rPr>
                <a:t>, </a:t>
              </a:r>
              <a:r>
                <a:rPr lang="es-MX" b="1" dirty="0">
                  <a:solidFill>
                    <a:schemeClr val="accent1">
                      <a:lumMod val="50000"/>
                    </a:schemeClr>
                  </a:solidFill>
                  <a:sym typeface="Arial"/>
                </a:rPr>
                <a:t>PEATC</a:t>
              </a:r>
              <a:r>
                <a:rPr lang="es-MX" dirty="0">
                  <a:sym typeface="Arial"/>
                </a:rPr>
                <a:t>  </a:t>
              </a:r>
              <a:r>
                <a:rPr lang="es-MX" b="1" dirty="0">
                  <a:solidFill>
                    <a:schemeClr val="accent1">
                      <a:lumMod val="50000"/>
                    </a:schemeClr>
                  </a:solidFill>
                  <a:sym typeface="Arial"/>
                </a:rPr>
                <a:t>EMG</a:t>
              </a:r>
              <a:endParaRPr b="1" dirty="0">
                <a:solidFill>
                  <a:schemeClr val="accent1">
                    <a:lumMod val="50000"/>
                  </a:schemeClr>
                </a:solidFill>
                <a:sym typeface="Arial"/>
              </a:endParaRPr>
            </a:p>
            <a:p>
              <a:r>
                <a:rPr lang="es-MX" dirty="0">
                  <a:sym typeface="Arial"/>
                </a:rPr>
                <a:t>(</a:t>
              </a:r>
              <a:r>
                <a:rPr lang="es-MX" b="1" dirty="0">
                  <a:solidFill>
                    <a:srgbClr val="002060"/>
                  </a:solidFill>
                </a:rPr>
                <a:t>5.1</a:t>
              </a:r>
              <a:r>
                <a:rPr lang="es-MX" dirty="0">
                  <a:sym typeface="Arial"/>
                </a:rPr>
                <a:t>) </a:t>
              </a:r>
              <a:r>
                <a:rPr lang="es-MX" b="1" dirty="0">
                  <a:solidFill>
                    <a:srgbClr val="31B563"/>
                  </a:solidFill>
                </a:rPr>
                <a:t>5.7</a:t>
              </a:r>
              <a:endParaRPr b="1" dirty="0">
                <a:solidFill>
                  <a:srgbClr val="31B563"/>
                </a:solidFill>
                <a:sym typeface="Arial"/>
              </a:endParaRPr>
            </a:p>
          </p:txBody>
        </p:sp>
        <p:sp>
          <p:nvSpPr>
            <p:cNvPr id="96" name="Google Shape;327;p25">
              <a:extLst>
                <a:ext uri="{FF2B5EF4-FFF2-40B4-BE49-F238E27FC236}">
                  <a16:creationId xmlns:a16="http://schemas.microsoft.com/office/drawing/2014/main" id="{C044AD63-2754-42D1-94EC-18C8FD81E18C}"/>
                </a:ext>
              </a:extLst>
            </p:cNvPr>
            <p:cNvSpPr txBox="1"/>
            <p:nvPr/>
          </p:nvSpPr>
          <p:spPr>
            <a:xfrm>
              <a:off x="339054" y="1522179"/>
              <a:ext cx="1161482" cy="695465"/>
            </a:xfrm>
            <a:prstGeom prst="rect">
              <a:avLst/>
            </a:prstGeom>
            <a:solidFill>
              <a:srgbClr val="A5EBED"/>
            </a:solidFill>
            <a:ln cap="rnd">
              <a:solidFill>
                <a:srgbClr val="05405D">
                  <a:alpha val="22000"/>
                </a:srgbClr>
              </a:solidFill>
              <a:bevel/>
            </a:ln>
            <a:effectLst>
              <a:glow rad="127000">
                <a:srgbClr val="05405D"/>
              </a:glow>
            </a:effectLst>
            <a:scene3d>
              <a:camera prst="orthographicFront"/>
              <a:lightRig rig="threePt" dir="t"/>
            </a:scene3d>
            <a:sp3d extrusionH="76200">
              <a:extrusionClr>
                <a:srgbClr val="05405D"/>
              </a:extrusionClr>
            </a:sp3d>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defPPr>
                <a:defRPr lang="es-MX"/>
              </a:defPPr>
              <a:lvl1pPr marR="0" lvl="0" indent="0">
                <a:lnSpc>
                  <a:spcPct val="100000"/>
                </a:lnSpc>
                <a:spcBef>
                  <a:spcPts val="0"/>
                </a:spcBef>
                <a:spcAft>
                  <a:spcPts val="0"/>
                </a:spcAft>
                <a:buClr>
                  <a:srgbClr val="000000"/>
                </a:buClr>
                <a:buSzPts val="1400"/>
                <a:buFont typeface="Arial"/>
                <a:buNone/>
                <a:defRPr sz="1100" b="0" u="none" strike="noStrike" cap="none">
                  <a:solidFill>
                    <a:srgbClr val="000000"/>
                  </a:solidFill>
                  <a:latin typeface="Montserrat" panose="00000500000000000000" pitchFamily="2" charset="0"/>
                  <a:ea typeface="Arial"/>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b="1" dirty="0">
                  <a:solidFill>
                    <a:schemeClr val="accent1">
                      <a:lumMod val="50000"/>
                    </a:schemeClr>
                  </a:solidFill>
                  <a:sym typeface="Arial"/>
                </a:rPr>
                <a:t>Estudios</a:t>
              </a:r>
              <a:r>
                <a:rPr lang="es-MX" dirty="0">
                  <a:sym typeface="Arial"/>
                </a:rPr>
                <a:t> </a:t>
              </a:r>
              <a:r>
                <a:rPr lang="es-MX" b="1" dirty="0">
                  <a:solidFill>
                    <a:schemeClr val="accent1">
                      <a:lumMod val="50000"/>
                    </a:schemeClr>
                  </a:solidFill>
                  <a:sym typeface="Arial"/>
                </a:rPr>
                <a:t>Laboratorio</a:t>
              </a:r>
              <a:endParaRPr b="1" dirty="0">
                <a:solidFill>
                  <a:schemeClr val="accent1">
                    <a:lumMod val="50000"/>
                  </a:schemeClr>
                </a:solidFill>
                <a:sym typeface="Arial"/>
              </a:endParaRPr>
            </a:p>
            <a:p>
              <a:r>
                <a:rPr lang="es-MX" dirty="0">
                  <a:sym typeface="Arial"/>
                </a:rPr>
                <a:t>(</a:t>
              </a:r>
              <a:r>
                <a:rPr lang="es-MX" b="1" dirty="0">
                  <a:solidFill>
                    <a:srgbClr val="002060"/>
                  </a:solidFill>
                </a:rPr>
                <a:t>3,736.8</a:t>
              </a:r>
              <a:r>
                <a:rPr lang="es-MX" dirty="0">
                  <a:sym typeface="Arial"/>
                </a:rPr>
                <a:t>) </a:t>
              </a:r>
              <a:r>
                <a:rPr lang="es-MX" b="1" dirty="0">
                  <a:solidFill>
                    <a:srgbClr val="31B563"/>
                  </a:solidFill>
                  <a:sym typeface="Arial"/>
                </a:rPr>
                <a:t>4,130.0</a:t>
              </a:r>
              <a:endParaRPr b="1" dirty="0">
                <a:solidFill>
                  <a:srgbClr val="31B563"/>
                </a:solidFill>
                <a:sym typeface="Arial"/>
              </a:endParaRPr>
            </a:p>
          </p:txBody>
        </p:sp>
        <p:sp>
          <p:nvSpPr>
            <p:cNvPr id="97" name="Google Shape;328;p25">
              <a:extLst>
                <a:ext uri="{FF2B5EF4-FFF2-40B4-BE49-F238E27FC236}">
                  <a16:creationId xmlns:a16="http://schemas.microsoft.com/office/drawing/2014/main" id="{92D23475-150A-465C-BD42-EB5188FDE325}"/>
                </a:ext>
              </a:extLst>
            </p:cNvPr>
            <p:cNvSpPr txBox="1"/>
            <p:nvPr/>
          </p:nvSpPr>
          <p:spPr>
            <a:xfrm>
              <a:off x="1648821" y="1780998"/>
              <a:ext cx="1070098" cy="359924"/>
            </a:xfrm>
            <a:prstGeom prst="rect">
              <a:avLst/>
            </a:prstGeom>
            <a:solidFill>
              <a:srgbClr val="A5EBED"/>
            </a:solidFill>
            <a:ln cap="rnd">
              <a:solidFill>
                <a:srgbClr val="05405D">
                  <a:alpha val="22000"/>
                </a:srgbClr>
              </a:solidFill>
              <a:bevel/>
            </a:ln>
            <a:effectLst>
              <a:glow rad="127000">
                <a:srgbClr val="05405D"/>
              </a:glow>
            </a:effectLst>
            <a:scene3d>
              <a:camera prst="orthographicFront"/>
              <a:lightRig rig="threePt" dir="t"/>
            </a:scene3d>
            <a:sp3d extrusionH="76200">
              <a:extrusionClr>
                <a:srgbClr val="05405D"/>
              </a:extrusionClr>
            </a:sp3d>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defPPr>
                <a:defRPr lang="es-MX"/>
              </a:defPPr>
              <a:lvl1pPr marR="0" lvl="0" indent="0">
                <a:lnSpc>
                  <a:spcPct val="100000"/>
                </a:lnSpc>
                <a:spcBef>
                  <a:spcPts val="0"/>
                </a:spcBef>
                <a:spcAft>
                  <a:spcPts val="0"/>
                </a:spcAft>
                <a:buClr>
                  <a:srgbClr val="000000"/>
                </a:buClr>
                <a:buSzPts val="1400"/>
                <a:buFont typeface="Arial"/>
                <a:buNone/>
                <a:defRPr sz="1100" b="0" u="none" strike="noStrike" cap="none">
                  <a:solidFill>
                    <a:srgbClr val="000000"/>
                  </a:solidFill>
                  <a:latin typeface="Montserrat" panose="00000500000000000000" pitchFamily="2" charset="0"/>
                  <a:ea typeface="Arial"/>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b="1" dirty="0">
                  <a:solidFill>
                    <a:schemeClr val="accent1">
                      <a:lumMod val="50000"/>
                    </a:schemeClr>
                  </a:solidFill>
                  <a:sym typeface="Arial"/>
                </a:rPr>
                <a:t>Radioterapia</a:t>
              </a:r>
              <a:endParaRPr b="1" dirty="0">
                <a:solidFill>
                  <a:schemeClr val="accent1">
                    <a:lumMod val="50000"/>
                  </a:schemeClr>
                </a:solidFill>
                <a:sym typeface="Arial"/>
              </a:endParaRPr>
            </a:p>
            <a:p>
              <a:r>
                <a:rPr lang="es-MX" dirty="0">
                  <a:sym typeface="Arial"/>
                </a:rPr>
                <a:t>(</a:t>
              </a:r>
              <a:r>
                <a:rPr lang="es-MX" b="1" dirty="0">
                  <a:solidFill>
                    <a:srgbClr val="002060"/>
                  </a:solidFill>
                  <a:sym typeface="Arial"/>
                </a:rPr>
                <a:t>14.0</a:t>
              </a:r>
              <a:r>
                <a:rPr lang="es-MX" dirty="0">
                  <a:sym typeface="Arial"/>
                </a:rPr>
                <a:t>) </a:t>
              </a:r>
              <a:r>
                <a:rPr lang="es-MX" b="1" dirty="0">
                  <a:solidFill>
                    <a:srgbClr val="31B563"/>
                  </a:solidFill>
                </a:rPr>
                <a:t>17.6</a:t>
              </a:r>
              <a:endParaRPr b="1" dirty="0">
                <a:solidFill>
                  <a:srgbClr val="31B563"/>
                </a:solidFill>
                <a:sym typeface="Arial"/>
              </a:endParaRPr>
            </a:p>
          </p:txBody>
        </p:sp>
        <p:sp>
          <p:nvSpPr>
            <p:cNvPr id="98" name="Google Shape;329;p25">
              <a:extLst>
                <a:ext uri="{FF2B5EF4-FFF2-40B4-BE49-F238E27FC236}">
                  <a16:creationId xmlns:a16="http://schemas.microsoft.com/office/drawing/2014/main" id="{575CA2BE-7468-45D5-AB6A-BA1586FE9685}"/>
                </a:ext>
              </a:extLst>
            </p:cNvPr>
            <p:cNvSpPr txBox="1"/>
            <p:nvPr/>
          </p:nvSpPr>
          <p:spPr>
            <a:xfrm>
              <a:off x="4221470" y="2074138"/>
              <a:ext cx="1070098" cy="359924"/>
            </a:xfrm>
            <a:prstGeom prst="rect">
              <a:avLst/>
            </a:prstGeom>
            <a:solidFill>
              <a:srgbClr val="A5EBED"/>
            </a:solidFill>
            <a:ln cap="rnd">
              <a:solidFill>
                <a:srgbClr val="05405D">
                  <a:alpha val="22000"/>
                </a:srgbClr>
              </a:solidFill>
              <a:bevel/>
            </a:ln>
            <a:effectLst>
              <a:glow rad="127000">
                <a:srgbClr val="05405D"/>
              </a:glow>
            </a:effectLst>
            <a:scene3d>
              <a:camera prst="orthographicFront"/>
              <a:lightRig rig="threePt" dir="t"/>
            </a:scene3d>
            <a:sp3d extrusionH="76200">
              <a:extrusionClr>
                <a:srgbClr val="05405D"/>
              </a:extrusionClr>
            </a:sp3d>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defPPr>
                <a:defRPr lang="es-MX"/>
              </a:defPPr>
              <a:lvl1pPr marR="0" lvl="0" indent="0">
                <a:lnSpc>
                  <a:spcPct val="100000"/>
                </a:lnSpc>
                <a:spcBef>
                  <a:spcPts val="0"/>
                </a:spcBef>
                <a:spcAft>
                  <a:spcPts val="0"/>
                </a:spcAft>
                <a:buClr>
                  <a:srgbClr val="000000"/>
                </a:buClr>
                <a:buSzPts val="1400"/>
                <a:buFont typeface="Arial"/>
                <a:buNone/>
                <a:defRPr sz="1100" b="0" u="none" strike="noStrike" cap="none">
                  <a:solidFill>
                    <a:srgbClr val="000000"/>
                  </a:solidFill>
                  <a:latin typeface="Montserrat" panose="00000500000000000000" pitchFamily="2" charset="0"/>
                  <a:ea typeface="Arial"/>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b="1" dirty="0">
                  <a:solidFill>
                    <a:schemeClr val="accent1">
                      <a:lumMod val="50000"/>
                    </a:schemeClr>
                  </a:solidFill>
                  <a:sym typeface="Arial"/>
                </a:rPr>
                <a:t>Estudios</a:t>
              </a:r>
              <a:r>
                <a:rPr lang="es-MX" dirty="0">
                  <a:sym typeface="Arial"/>
                </a:rPr>
                <a:t> </a:t>
              </a:r>
              <a:r>
                <a:rPr lang="es-MX" b="1" dirty="0">
                  <a:solidFill>
                    <a:schemeClr val="accent1">
                      <a:lumMod val="50000"/>
                    </a:schemeClr>
                  </a:solidFill>
                  <a:sym typeface="Arial"/>
                </a:rPr>
                <a:t>RX</a:t>
              </a:r>
              <a:endParaRPr b="1" dirty="0">
                <a:solidFill>
                  <a:schemeClr val="accent1">
                    <a:lumMod val="50000"/>
                  </a:schemeClr>
                </a:solidFill>
                <a:sym typeface="Arial"/>
              </a:endParaRPr>
            </a:p>
            <a:p>
              <a:r>
                <a:rPr lang="es-MX" dirty="0">
                  <a:sym typeface="Arial"/>
                </a:rPr>
                <a:t>(</a:t>
              </a:r>
              <a:r>
                <a:rPr lang="es-MX" b="1" dirty="0">
                  <a:solidFill>
                    <a:srgbClr val="002060"/>
                  </a:solidFill>
                </a:rPr>
                <a:t>176.3</a:t>
              </a:r>
              <a:r>
                <a:rPr lang="es-MX" dirty="0">
                  <a:sym typeface="Arial"/>
                </a:rPr>
                <a:t>) </a:t>
              </a:r>
              <a:r>
                <a:rPr lang="es-MX" b="1" dirty="0">
                  <a:solidFill>
                    <a:srgbClr val="31B563"/>
                  </a:solidFill>
                  <a:sym typeface="Arial"/>
                </a:rPr>
                <a:t>222.9</a:t>
              </a:r>
              <a:endParaRPr b="1" dirty="0">
                <a:solidFill>
                  <a:srgbClr val="31B563"/>
                </a:solidFill>
                <a:sym typeface="Arial"/>
              </a:endParaRPr>
            </a:p>
          </p:txBody>
        </p:sp>
        <p:sp>
          <p:nvSpPr>
            <p:cNvPr id="99" name="Google Shape;330;p25">
              <a:extLst>
                <a:ext uri="{FF2B5EF4-FFF2-40B4-BE49-F238E27FC236}">
                  <a16:creationId xmlns:a16="http://schemas.microsoft.com/office/drawing/2014/main" id="{2B0F2D2C-062C-4C95-897D-D6C92A21146A}"/>
                </a:ext>
              </a:extLst>
            </p:cNvPr>
            <p:cNvSpPr txBox="1"/>
            <p:nvPr/>
          </p:nvSpPr>
          <p:spPr>
            <a:xfrm>
              <a:off x="1619525" y="2287747"/>
              <a:ext cx="1099394" cy="498369"/>
            </a:xfrm>
            <a:prstGeom prst="rect">
              <a:avLst/>
            </a:prstGeom>
            <a:solidFill>
              <a:srgbClr val="A5EBED"/>
            </a:solidFill>
            <a:ln cap="rnd">
              <a:solidFill>
                <a:srgbClr val="05405D">
                  <a:alpha val="22000"/>
                </a:srgbClr>
              </a:solidFill>
              <a:bevel/>
            </a:ln>
            <a:effectLst>
              <a:glow rad="127000">
                <a:srgbClr val="05405D"/>
              </a:glow>
            </a:effectLst>
            <a:scene3d>
              <a:camera prst="orthographicFront"/>
              <a:lightRig rig="threePt" dir="t"/>
            </a:scene3d>
            <a:sp3d extrusionH="76200">
              <a:extrusionClr>
                <a:srgbClr val="05405D"/>
              </a:extrusionClr>
            </a:sp3d>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defPPr>
                <a:defRPr lang="es-MX"/>
              </a:defPPr>
              <a:lvl1pPr marR="0" lvl="0" indent="0">
                <a:lnSpc>
                  <a:spcPct val="100000"/>
                </a:lnSpc>
                <a:spcBef>
                  <a:spcPts val="0"/>
                </a:spcBef>
                <a:spcAft>
                  <a:spcPts val="0"/>
                </a:spcAft>
                <a:buClr>
                  <a:srgbClr val="000000"/>
                </a:buClr>
                <a:buSzPts val="1400"/>
                <a:buFont typeface="Arial"/>
                <a:buNone/>
                <a:defRPr sz="1100" b="0" u="none" strike="noStrike" cap="none">
                  <a:solidFill>
                    <a:srgbClr val="000000"/>
                  </a:solidFill>
                  <a:latin typeface="Montserrat" panose="00000500000000000000" pitchFamily="2" charset="0"/>
                  <a:ea typeface="Arial"/>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b="1" dirty="0">
                  <a:solidFill>
                    <a:schemeClr val="accent1">
                      <a:lumMod val="50000"/>
                    </a:schemeClr>
                  </a:solidFill>
                  <a:sym typeface="Arial"/>
                </a:rPr>
                <a:t>Resonancia</a:t>
              </a:r>
              <a:r>
                <a:rPr lang="es-MX" dirty="0">
                  <a:sym typeface="Arial"/>
                </a:rPr>
                <a:t> </a:t>
              </a:r>
              <a:r>
                <a:rPr lang="es-MX" b="1" dirty="0">
                  <a:solidFill>
                    <a:schemeClr val="accent1">
                      <a:lumMod val="50000"/>
                    </a:schemeClr>
                  </a:solidFill>
                  <a:sym typeface="Arial"/>
                </a:rPr>
                <a:t>magnética</a:t>
              </a:r>
              <a:endParaRPr b="1" dirty="0">
                <a:solidFill>
                  <a:schemeClr val="accent1">
                    <a:lumMod val="50000"/>
                  </a:schemeClr>
                </a:solidFill>
                <a:sym typeface="Arial"/>
              </a:endParaRPr>
            </a:p>
            <a:p>
              <a:r>
                <a:rPr lang="es-MX" dirty="0">
                  <a:sym typeface="Arial"/>
                </a:rPr>
                <a:t>(</a:t>
              </a:r>
              <a:r>
                <a:rPr lang="es-MX" b="1" dirty="0">
                  <a:solidFill>
                    <a:srgbClr val="002060"/>
                  </a:solidFill>
                  <a:sym typeface="Arial"/>
                </a:rPr>
                <a:t>11.1</a:t>
              </a:r>
              <a:r>
                <a:rPr lang="es-MX" dirty="0">
                  <a:sym typeface="Arial"/>
                </a:rPr>
                <a:t>) </a:t>
              </a:r>
              <a:r>
                <a:rPr lang="es-MX" b="1" dirty="0">
                  <a:solidFill>
                    <a:srgbClr val="31B563"/>
                  </a:solidFill>
                </a:rPr>
                <a:t>11.5</a:t>
              </a:r>
              <a:endParaRPr b="1" dirty="0">
                <a:solidFill>
                  <a:srgbClr val="31B563"/>
                </a:solidFill>
                <a:sym typeface="Arial"/>
              </a:endParaRPr>
            </a:p>
          </p:txBody>
        </p:sp>
        <p:sp>
          <p:nvSpPr>
            <p:cNvPr id="100" name="Google Shape;372;p25">
              <a:extLst>
                <a:ext uri="{FF2B5EF4-FFF2-40B4-BE49-F238E27FC236}">
                  <a16:creationId xmlns:a16="http://schemas.microsoft.com/office/drawing/2014/main" id="{7D5DCA55-A42D-4316-8D96-78FF74D45563}"/>
                </a:ext>
              </a:extLst>
            </p:cNvPr>
            <p:cNvSpPr txBox="1"/>
            <p:nvPr/>
          </p:nvSpPr>
          <p:spPr>
            <a:xfrm>
              <a:off x="2911366" y="1656571"/>
              <a:ext cx="1102525" cy="479305"/>
            </a:xfrm>
            <a:prstGeom prst="rect">
              <a:avLst/>
            </a:prstGeom>
            <a:solidFill>
              <a:srgbClr val="A5EBED"/>
            </a:solidFill>
            <a:ln cap="rnd">
              <a:solidFill>
                <a:srgbClr val="05405D">
                  <a:alpha val="22000"/>
                </a:srgbClr>
              </a:solidFill>
              <a:bevel/>
            </a:ln>
            <a:effectLst>
              <a:glow rad="127000">
                <a:srgbClr val="05405D"/>
              </a:glow>
            </a:effectLst>
            <a:scene3d>
              <a:camera prst="orthographicFront"/>
              <a:lightRig rig="threePt" dir="t"/>
            </a:scene3d>
            <a:sp3d extrusionH="76200">
              <a:extrusionClr>
                <a:srgbClr val="05405D"/>
              </a:extrusionClr>
            </a:sp3d>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defPPr>
                <a:defRPr lang="es-MX"/>
              </a:defPPr>
              <a:lvl1pPr marR="0" lvl="0" indent="0">
                <a:lnSpc>
                  <a:spcPct val="100000"/>
                </a:lnSpc>
                <a:spcBef>
                  <a:spcPts val="0"/>
                </a:spcBef>
                <a:spcAft>
                  <a:spcPts val="0"/>
                </a:spcAft>
                <a:buClr>
                  <a:srgbClr val="000000"/>
                </a:buClr>
                <a:buSzPts val="1400"/>
                <a:buFont typeface="Arial"/>
                <a:buNone/>
                <a:defRPr sz="1100" b="0" u="none" strike="noStrike" cap="none">
                  <a:solidFill>
                    <a:srgbClr val="000000"/>
                  </a:solidFill>
                  <a:latin typeface="Montserrat" panose="00000500000000000000" pitchFamily="2" charset="0"/>
                  <a:ea typeface="Arial"/>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b="1" dirty="0">
                  <a:solidFill>
                    <a:schemeClr val="accent1">
                      <a:lumMod val="50000"/>
                    </a:schemeClr>
                  </a:solidFill>
                  <a:sym typeface="Arial"/>
                </a:rPr>
                <a:t>SPECT</a:t>
              </a:r>
              <a:r>
                <a:rPr lang="es-MX" dirty="0">
                  <a:sym typeface="Arial"/>
                </a:rPr>
                <a:t> y </a:t>
              </a:r>
              <a:r>
                <a:rPr lang="es-MX" b="1" dirty="0">
                  <a:solidFill>
                    <a:schemeClr val="accent1">
                      <a:lumMod val="50000"/>
                    </a:schemeClr>
                  </a:solidFill>
                  <a:sym typeface="Arial"/>
                </a:rPr>
                <a:t>PET-CT</a:t>
              </a:r>
            </a:p>
            <a:p>
              <a:r>
                <a:rPr lang="es-MX" dirty="0">
                  <a:sym typeface="Arial"/>
                </a:rPr>
                <a:t>(</a:t>
              </a:r>
              <a:r>
                <a:rPr lang="es-MX" b="1" dirty="0">
                  <a:solidFill>
                    <a:srgbClr val="002060"/>
                  </a:solidFill>
                  <a:sym typeface="Arial"/>
                </a:rPr>
                <a:t>3.8</a:t>
              </a:r>
              <a:r>
                <a:rPr lang="es-MX" dirty="0">
                  <a:sym typeface="Arial"/>
                </a:rPr>
                <a:t>) </a:t>
              </a:r>
              <a:r>
                <a:rPr lang="es-MX" b="1" dirty="0">
                  <a:solidFill>
                    <a:srgbClr val="31B563"/>
                  </a:solidFill>
                  <a:sym typeface="Arial"/>
                </a:rPr>
                <a:t>4.</a:t>
              </a:r>
              <a:r>
                <a:rPr lang="es-MX" b="1" dirty="0">
                  <a:solidFill>
                    <a:srgbClr val="31B563"/>
                  </a:solidFill>
                </a:rPr>
                <a:t>7</a:t>
              </a:r>
              <a:endParaRPr lang="es-MX" dirty="0">
                <a:sym typeface="Arial"/>
              </a:endParaRPr>
            </a:p>
          </p:txBody>
        </p:sp>
      </p:grpSp>
      <p:sp>
        <p:nvSpPr>
          <p:cNvPr id="62" name="Rectángulo: esquinas redondeadas 61">
            <a:extLst>
              <a:ext uri="{FF2B5EF4-FFF2-40B4-BE49-F238E27FC236}">
                <a16:creationId xmlns:a16="http://schemas.microsoft.com/office/drawing/2014/main" id="{835CBF81-777E-4F62-A352-BA76C3554176}"/>
              </a:ext>
            </a:extLst>
          </p:cNvPr>
          <p:cNvSpPr/>
          <p:nvPr/>
        </p:nvSpPr>
        <p:spPr>
          <a:xfrm>
            <a:off x="8797615" y="269536"/>
            <a:ext cx="3182892" cy="458252"/>
          </a:xfrm>
          <a:prstGeom prst="roundRect">
            <a:avLst/>
          </a:prstGeom>
          <a:solidFill>
            <a:srgbClr val="05405D"/>
          </a:solidFill>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Medium" panose="00000600000000000000" pitchFamily="2" charset="0"/>
              </a:rPr>
              <a:t>ATENCIÓN MÉDICA</a:t>
            </a:r>
          </a:p>
        </p:txBody>
      </p:sp>
    </p:spTree>
    <p:extLst>
      <p:ext uri="{BB962C8B-B14F-4D97-AF65-F5344CB8AC3E}">
        <p14:creationId xmlns:p14="http://schemas.microsoft.com/office/powerpoint/2010/main" val="2330639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379;p8">
            <a:extLst>
              <a:ext uri="{FF2B5EF4-FFF2-40B4-BE49-F238E27FC236}">
                <a16:creationId xmlns:a16="http://schemas.microsoft.com/office/drawing/2014/main" id="{2FF0D453-0086-4B51-835F-22BC268BEBE1}"/>
              </a:ext>
            </a:extLst>
          </p:cNvPr>
          <p:cNvGraphicFramePr/>
          <p:nvPr>
            <p:extLst>
              <p:ext uri="{D42A27DB-BD31-4B8C-83A1-F6EECF244321}">
                <p14:modId xmlns:p14="http://schemas.microsoft.com/office/powerpoint/2010/main" val="1945516721"/>
              </p:ext>
            </p:extLst>
          </p:nvPr>
        </p:nvGraphicFramePr>
        <p:xfrm>
          <a:off x="231318" y="1963522"/>
          <a:ext cx="5148072" cy="3797642"/>
        </p:xfrm>
        <a:graphic>
          <a:graphicData uri="http://schemas.openxmlformats.org/drawingml/2006/table">
            <a:tbl>
              <a:tblPr>
                <a:tableStyleId>{8799B23B-EC83-4686-B30A-512413B5E67A}</a:tableStyleId>
              </a:tblPr>
              <a:tblGrid>
                <a:gridCol w="1874837">
                  <a:extLst>
                    <a:ext uri="{9D8B030D-6E8A-4147-A177-3AD203B41FA5}">
                      <a16:colId xmlns:a16="http://schemas.microsoft.com/office/drawing/2014/main" val="20000"/>
                    </a:ext>
                  </a:extLst>
                </a:gridCol>
                <a:gridCol w="1170506">
                  <a:extLst>
                    <a:ext uri="{9D8B030D-6E8A-4147-A177-3AD203B41FA5}">
                      <a16:colId xmlns:a16="http://schemas.microsoft.com/office/drawing/2014/main" val="20001"/>
                    </a:ext>
                  </a:extLst>
                </a:gridCol>
                <a:gridCol w="1015106">
                  <a:extLst>
                    <a:ext uri="{9D8B030D-6E8A-4147-A177-3AD203B41FA5}">
                      <a16:colId xmlns:a16="http://schemas.microsoft.com/office/drawing/2014/main" val="20002"/>
                    </a:ext>
                  </a:extLst>
                </a:gridCol>
                <a:gridCol w="1087623">
                  <a:extLst>
                    <a:ext uri="{9D8B030D-6E8A-4147-A177-3AD203B41FA5}">
                      <a16:colId xmlns:a16="http://schemas.microsoft.com/office/drawing/2014/main" val="20003"/>
                    </a:ext>
                  </a:extLst>
                </a:gridCol>
              </a:tblGrid>
              <a:tr h="558539">
                <a:tc>
                  <a:txBody>
                    <a:bodyPr/>
                    <a:lstStyle/>
                    <a:p>
                      <a:pPr marL="0" marR="0" lvl="0" indent="0" algn="ctr" rtl="0">
                        <a:lnSpc>
                          <a:spcPct val="100000"/>
                        </a:lnSpc>
                        <a:spcBef>
                          <a:spcPts val="0"/>
                        </a:spcBef>
                        <a:spcAft>
                          <a:spcPts val="0"/>
                        </a:spcAft>
                        <a:buClr>
                          <a:srgbClr val="000000"/>
                        </a:buClr>
                        <a:buSzPts val="1200"/>
                        <a:buFont typeface="Arial"/>
                        <a:buNone/>
                      </a:pPr>
                      <a:r>
                        <a:rPr lang="es-MX" sz="1400" b="1" u="none" strike="noStrike" cap="none" dirty="0">
                          <a:solidFill>
                            <a:schemeClr val="bg1"/>
                          </a:solidFill>
                          <a:sym typeface="Montserrat"/>
                        </a:rPr>
                        <a:t>Concepto</a:t>
                      </a:r>
                      <a:endParaRPr sz="1400" b="1" i="0" u="none" strike="noStrike" cap="none" dirty="0">
                        <a:solidFill>
                          <a:schemeClr val="bg1"/>
                        </a:solidFill>
                        <a:latin typeface="Montserrat" panose="00000500000000000000" pitchFamily="2" charset="0"/>
                        <a:ea typeface="Montserrat"/>
                        <a:cs typeface="Arial" panose="020B0604020202020204" pitchFamily="34" charset="0"/>
                        <a:sym typeface="Montserrat"/>
                      </a:endParaRPr>
                    </a:p>
                  </a:txBody>
                  <a:tcPr marL="6350" marR="6350" marT="6350" marB="0" anchor="ctr">
                    <a:solidFill>
                      <a:srgbClr val="05405D"/>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s-MX" sz="1400" b="1" u="none" strike="noStrike" cap="none" dirty="0">
                          <a:solidFill>
                            <a:schemeClr val="bg1"/>
                          </a:solidFill>
                          <a:sym typeface="Montserrat"/>
                        </a:rPr>
                        <a:t>2022</a:t>
                      </a:r>
                      <a:endParaRPr sz="1400" b="1" i="0" u="none" strike="noStrike" cap="none" dirty="0">
                        <a:solidFill>
                          <a:schemeClr val="bg1"/>
                        </a:solidFill>
                        <a:latin typeface="Montserrat" panose="00000500000000000000" pitchFamily="2" charset="0"/>
                        <a:ea typeface="Montserrat"/>
                        <a:cs typeface="Arial" panose="020B0604020202020204" pitchFamily="34" charset="0"/>
                        <a:sym typeface="Montserrat"/>
                      </a:endParaRPr>
                    </a:p>
                  </a:txBody>
                  <a:tcPr marL="6350" marR="6350" marT="6350" marB="0" anchor="ctr">
                    <a:solidFill>
                      <a:srgbClr val="05405D"/>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s-MX" sz="1400" b="1" u="none" strike="noStrike" cap="none" dirty="0">
                          <a:solidFill>
                            <a:schemeClr val="bg1"/>
                          </a:solidFill>
                          <a:sym typeface="Montserrat"/>
                        </a:rPr>
                        <a:t>2023</a:t>
                      </a:r>
                      <a:endParaRPr sz="1400" b="1" i="0" u="none" strike="noStrike" cap="none" dirty="0">
                        <a:solidFill>
                          <a:schemeClr val="bg1"/>
                        </a:solidFill>
                        <a:latin typeface="Montserrat" panose="00000500000000000000" pitchFamily="2" charset="0"/>
                        <a:ea typeface="Montserrat"/>
                        <a:cs typeface="Arial" panose="020B0604020202020204" pitchFamily="34" charset="0"/>
                        <a:sym typeface="Montserrat"/>
                      </a:endParaRPr>
                    </a:p>
                  </a:txBody>
                  <a:tcPr marL="6350" marR="6350" marT="6350" marB="0" anchor="ctr">
                    <a:solidFill>
                      <a:srgbClr val="05405D"/>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s-MX" sz="1400" b="1" u="none" strike="noStrike" cap="none" dirty="0">
                          <a:solidFill>
                            <a:schemeClr val="bg1"/>
                          </a:solidFill>
                          <a:sym typeface="Montserrat"/>
                        </a:rPr>
                        <a:t>% Var</a:t>
                      </a:r>
                      <a:endParaRPr sz="1400" b="1" i="0" u="none" strike="noStrike" cap="none" dirty="0">
                        <a:solidFill>
                          <a:schemeClr val="bg1"/>
                        </a:solidFill>
                        <a:latin typeface="Montserrat" panose="00000500000000000000" pitchFamily="2" charset="0"/>
                        <a:ea typeface="Montserrat"/>
                        <a:cs typeface="Arial" panose="020B0604020202020204" pitchFamily="34" charset="0"/>
                        <a:sym typeface="Montserrat"/>
                      </a:endParaRPr>
                    </a:p>
                  </a:txBody>
                  <a:tcPr marL="6350" marR="6350" marT="6350" marB="0" anchor="ctr">
                    <a:solidFill>
                      <a:srgbClr val="05405D"/>
                    </a:solidFill>
                  </a:tcPr>
                </a:tc>
                <a:extLst>
                  <a:ext uri="{0D108BD9-81ED-4DB2-BD59-A6C34878D82A}">
                    <a16:rowId xmlns:a16="http://schemas.microsoft.com/office/drawing/2014/main" val="10000"/>
                  </a:ext>
                </a:extLst>
              </a:tr>
              <a:tr h="720000">
                <a:tc>
                  <a:txBody>
                    <a:bodyPr/>
                    <a:lstStyle/>
                    <a:p>
                      <a:pPr marL="93663" marR="0" lvl="0" indent="0" algn="l" rtl="0">
                        <a:lnSpc>
                          <a:spcPct val="100000"/>
                        </a:lnSpc>
                        <a:spcBef>
                          <a:spcPts val="0"/>
                        </a:spcBef>
                        <a:spcAft>
                          <a:spcPts val="0"/>
                        </a:spcAft>
                        <a:buClr>
                          <a:srgbClr val="000000"/>
                        </a:buClr>
                        <a:buSzPts val="1200"/>
                        <a:buFont typeface="Arial"/>
                        <a:buNone/>
                      </a:pPr>
                      <a:r>
                        <a:rPr lang="es-MX" sz="1400" b="1" u="none" strike="noStrike" cap="none" dirty="0">
                          <a:sym typeface="Montserrat"/>
                        </a:rPr>
                        <a:t>Preconsulta </a:t>
                      </a:r>
                      <a:endParaRPr sz="1400" b="1" i="0" u="none" strike="noStrike" cap="none" dirty="0">
                        <a:solidFill>
                          <a:srgbClr val="000000"/>
                        </a:solidFill>
                        <a:latin typeface="Montserrat" panose="00000500000000000000" pitchFamily="2" charset="0"/>
                        <a:ea typeface="Montserrat"/>
                        <a:cs typeface="Arial" panose="020B0604020202020204" pitchFamily="34" charset="0"/>
                        <a:sym typeface="Montserrat"/>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s-MX" sz="1400" dirty="0">
                          <a:sym typeface="Montserrat"/>
                        </a:rPr>
                        <a:t>15,449</a:t>
                      </a:r>
                      <a:endParaRPr sz="1400" b="0" i="0" u="none" strike="noStrike" cap="none" dirty="0">
                        <a:solidFill>
                          <a:srgbClr val="000000"/>
                        </a:solidFill>
                        <a:latin typeface="Montserrat" panose="00000500000000000000" pitchFamily="2" charset="0"/>
                        <a:ea typeface="Montserrat"/>
                        <a:cs typeface="Arial" panose="020B0604020202020204" pitchFamily="34" charset="0"/>
                        <a:sym typeface="Montserrat"/>
                      </a:endParaRPr>
                    </a:p>
                  </a:txBody>
                  <a:tcPr marL="6350" marR="6350" marT="6350" marB="0" anchor="ctr"/>
                </a:tc>
                <a:tc>
                  <a:txBody>
                    <a:bodyPr/>
                    <a:lstStyle/>
                    <a:p>
                      <a:pPr marL="0" marR="0" lvl="0" indent="0" algn="ctr" defTabSz="914400" rtl="0" eaLnBrk="1" latinLnBrk="0" hangingPunct="1">
                        <a:lnSpc>
                          <a:spcPct val="100000"/>
                        </a:lnSpc>
                        <a:spcBef>
                          <a:spcPts val="0"/>
                        </a:spcBef>
                        <a:spcAft>
                          <a:spcPts val="0"/>
                        </a:spcAft>
                        <a:buClr>
                          <a:srgbClr val="000000"/>
                        </a:buClr>
                        <a:buSzPts val="1200"/>
                        <a:buFont typeface="Arial"/>
                        <a:buNone/>
                      </a:pPr>
                      <a:r>
                        <a:rPr lang="es-MX" sz="1400" kern="1200" dirty="0">
                          <a:solidFill>
                            <a:schemeClr val="tx1"/>
                          </a:solidFill>
                          <a:latin typeface="+mn-lt"/>
                          <a:ea typeface="+mn-ea"/>
                          <a:cs typeface="+mn-cs"/>
                        </a:rPr>
                        <a:t>19,493</a:t>
                      </a:r>
                    </a:p>
                  </a:txBody>
                  <a:tcPr marL="6350" marR="6350" marT="635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s-MX" sz="1400" b="1" i="0" u="none" strike="noStrike" cap="none" dirty="0">
                          <a:solidFill>
                            <a:srgbClr val="000000"/>
                          </a:solidFill>
                          <a:latin typeface="Montserrat" panose="00000500000000000000" pitchFamily="2" charset="0"/>
                          <a:ea typeface="Montserrat"/>
                          <a:cs typeface="Arial" panose="020B0604020202020204" pitchFamily="34" charset="0"/>
                          <a:sym typeface="Montserrat"/>
                        </a:rPr>
                        <a:t>26.18</a:t>
                      </a:r>
                      <a:endParaRPr sz="1400" b="1" i="0" u="none" strike="noStrike" cap="none" dirty="0">
                        <a:solidFill>
                          <a:srgbClr val="000000"/>
                        </a:solidFill>
                        <a:latin typeface="Montserrat" panose="00000500000000000000" pitchFamily="2" charset="0"/>
                        <a:ea typeface="Montserrat"/>
                        <a:cs typeface="Arial" panose="020B0604020202020204" pitchFamily="34" charset="0"/>
                        <a:sym typeface="Montserrat"/>
                      </a:endParaRPr>
                    </a:p>
                  </a:txBody>
                  <a:tcPr marL="6350" marR="6350" marT="6350" marB="0" anchor="ctr"/>
                </a:tc>
                <a:extLst>
                  <a:ext uri="{0D108BD9-81ED-4DB2-BD59-A6C34878D82A}">
                    <a16:rowId xmlns:a16="http://schemas.microsoft.com/office/drawing/2014/main" val="10001"/>
                  </a:ext>
                </a:extLst>
              </a:tr>
              <a:tr h="720000">
                <a:tc>
                  <a:txBody>
                    <a:bodyPr/>
                    <a:lstStyle/>
                    <a:p>
                      <a:pPr marL="93663" marR="0" lvl="0" indent="0" algn="l" rtl="0">
                        <a:lnSpc>
                          <a:spcPct val="100000"/>
                        </a:lnSpc>
                        <a:spcBef>
                          <a:spcPts val="0"/>
                        </a:spcBef>
                        <a:spcAft>
                          <a:spcPts val="0"/>
                        </a:spcAft>
                        <a:buClr>
                          <a:srgbClr val="000000"/>
                        </a:buClr>
                        <a:buSzPts val="1200"/>
                        <a:buFont typeface="Arial"/>
                        <a:buNone/>
                      </a:pPr>
                      <a:r>
                        <a:rPr lang="es-MX" sz="1400" b="1" u="none" strike="noStrike" cap="none" dirty="0">
                          <a:sym typeface="Montserrat"/>
                        </a:rPr>
                        <a:t>1era. Vez</a:t>
                      </a:r>
                      <a:endParaRPr sz="1400" b="1" i="0" u="none" strike="noStrike" cap="none" dirty="0">
                        <a:solidFill>
                          <a:srgbClr val="000000"/>
                        </a:solidFill>
                        <a:latin typeface="Montserrat" panose="00000500000000000000" pitchFamily="2" charset="0"/>
                        <a:ea typeface="Montserrat"/>
                        <a:cs typeface="Arial" panose="020B0604020202020204" pitchFamily="34" charset="0"/>
                        <a:sym typeface="Montserrat"/>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s-MX" sz="1400" dirty="0">
                          <a:sym typeface="Montserrat"/>
                        </a:rPr>
                        <a:t>5,362</a:t>
                      </a:r>
                      <a:endParaRPr sz="1400" b="0" i="0" u="none" strike="noStrike" cap="none" dirty="0">
                        <a:solidFill>
                          <a:srgbClr val="000000"/>
                        </a:solidFill>
                        <a:latin typeface="Montserrat" panose="00000500000000000000" pitchFamily="2" charset="0"/>
                        <a:ea typeface="Montserrat"/>
                        <a:cs typeface="Arial" panose="020B0604020202020204" pitchFamily="34" charset="0"/>
                        <a:sym typeface="Montserrat"/>
                      </a:endParaRPr>
                    </a:p>
                  </a:txBody>
                  <a:tcPr marL="6350" marR="6350" marT="6350" marB="0" anchor="ctr"/>
                </a:tc>
                <a:tc>
                  <a:txBody>
                    <a:bodyPr/>
                    <a:lstStyle/>
                    <a:p>
                      <a:pPr marL="0" marR="0" lvl="0" indent="0" algn="ctr" defTabSz="914400" rtl="0" eaLnBrk="1" latinLnBrk="0" hangingPunct="1">
                        <a:lnSpc>
                          <a:spcPct val="100000"/>
                        </a:lnSpc>
                        <a:spcBef>
                          <a:spcPts val="0"/>
                        </a:spcBef>
                        <a:spcAft>
                          <a:spcPts val="0"/>
                        </a:spcAft>
                        <a:buClr>
                          <a:srgbClr val="000000"/>
                        </a:buClr>
                        <a:buSzPts val="1200"/>
                        <a:buFont typeface="Arial"/>
                        <a:buNone/>
                      </a:pPr>
                      <a:r>
                        <a:rPr lang="es-MX" sz="1400" kern="1200" dirty="0">
                          <a:solidFill>
                            <a:schemeClr val="tx1"/>
                          </a:solidFill>
                          <a:latin typeface="+mn-lt"/>
                          <a:ea typeface="+mn-ea"/>
                          <a:cs typeface="+mn-cs"/>
                        </a:rPr>
                        <a:t>5,761</a:t>
                      </a:r>
                    </a:p>
                  </a:txBody>
                  <a:tcPr marL="6350" marR="6350" marT="635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s-MX" sz="1400" b="1" i="0" u="none" strike="noStrike" cap="none" dirty="0">
                          <a:solidFill>
                            <a:srgbClr val="000000"/>
                          </a:solidFill>
                          <a:latin typeface="Montserrat" panose="00000500000000000000" pitchFamily="2" charset="0"/>
                          <a:ea typeface="Montserrat"/>
                          <a:cs typeface="Arial" panose="020B0604020202020204" pitchFamily="34" charset="0"/>
                          <a:sym typeface="Montserrat"/>
                        </a:rPr>
                        <a:t>7.44</a:t>
                      </a:r>
                      <a:endParaRPr sz="1400" b="1" i="0" u="none" strike="noStrike" cap="none" dirty="0">
                        <a:solidFill>
                          <a:srgbClr val="000000"/>
                        </a:solidFill>
                        <a:latin typeface="Montserrat" panose="00000500000000000000" pitchFamily="2" charset="0"/>
                        <a:ea typeface="Montserrat"/>
                        <a:cs typeface="Arial" panose="020B0604020202020204" pitchFamily="34" charset="0"/>
                        <a:sym typeface="Montserrat"/>
                      </a:endParaRPr>
                    </a:p>
                  </a:txBody>
                  <a:tcPr marL="6350" marR="6350" marT="6350" marB="0" anchor="ctr"/>
                </a:tc>
                <a:extLst>
                  <a:ext uri="{0D108BD9-81ED-4DB2-BD59-A6C34878D82A}">
                    <a16:rowId xmlns:a16="http://schemas.microsoft.com/office/drawing/2014/main" val="10002"/>
                  </a:ext>
                </a:extLst>
              </a:tr>
              <a:tr h="720000">
                <a:tc>
                  <a:txBody>
                    <a:bodyPr/>
                    <a:lstStyle/>
                    <a:p>
                      <a:pPr marL="93663" marR="0" lvl="0" indent="0" algn="l" rtl="0">
                        <a:lnSpc>
                          <a:spcPct val="100000"/>
                        </a:lnSpc>
                        <a:spcBef>
                          <a:spcPts val="0"/>
                        </a:spcBef>
                        <a:spcAft>
                          <a:spcPts val="0"/>
                        </a:spcAft>
                        <a:buClr>
                          <a:srgbClr val="000000"/>
                        </a:buClr>
                        <a:buSzPts val="1200"/>
                        <a:buFont typeface="Arial"/>
                        <a:buNone/>
                      </a:pPr>
                      <a:r>
                        <a:rPr lang="es-MX" sz="1400" b="1" u="none" strike="noStrike" cap="none" dirty="0">
                          <a:sym typeface="Montserrat"/>
                        </a:rPr>
                        <a:t>Subsecuente</a:t>
                      </a:r>
                      <a:endParaRPr sz="1400" b="1" i="0" u="none" strike="noStrike" cap="none" dirty="0">
                        <a:solidFill>
                          <a:srgbClr val="000000"/>
                        </a:solidFill>
                        <a:latin typeface="Montserrat" panose="00000500000000000000" pitchFamily="2" charset="0"/>
                        <a:ea typeface="Montserrat"/>
                        <a:cs typeface="Arial" panose="020B0604020202020204" pitchFamily="34" charset="0"/>
                        <a:sym typeface="Montserrat"/>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s-MX" sz="1400" dirty="0">
                          <a:sym typeface="Montserrat"/>
                        </a:rPr>
                        <a:t>106,673</a:t>
                      </a:r>
                      <a:endParaRPr sz="1400" b="0" i="0" u="none" strike="noStrike" cap="none" dirty="0">
                        <a:solidFill>
                          <a:srgbClr val="000000"/>
                        </a:solidFill>
                        <a:latin typeface="Montserrat" panose="00000500000000000000" pitchFamily="2" charset="0"/>
                        <a:ea typeface="Montserrat"/>
                        <a:cs typeface="Arial" panose="020B0604020202020204" pitchFamily="34" charset="0"/>
                        <a:sym typeface="Montserrat"/>
                      </a:endParaRPr>
                    </a:p>
                  </a:txBody>
                  <a:tcPr marL="6350" marR="6350" marT="6350" marB="0" anchor="ctr"/>
                </a:tc>
                <a:tc>
                  <a:txBody>
                    <a:bodyPr/>
                    <a:lstStyle/>
                    <a:p>
                      <a:pPr marL="0" marR="0" lvl="0" indent="0" algn="ctr" defTabSz="914400" rtl="0" eaLnBrk="1" latinLnBrk="0" hangingPunct="1">
                        <a:lnSpc>
                          <a:spcPct val="100000"/>
                        </a:lnSpc>
                        <a:spcBef>
                          <a:spcPts val="0"/>
                        </a:spcBef>
                        <a:spcAft>
                          <a:spcPts val="0"/>
                        </a:spcAft>
                        <a:buClr>
                          <a:srgbClr val="000000"/>
                        </a:buClr>
                        <a:buSzPts val="1200"/>
                        <a:buFont typeface="Arial"/>
                        <a:buNone/>
                      </a:pPr>
                      <a:r>
                        <a:rPr lang="es-MX" sz="1400" kern="1200" dirty="0">
                          <a:solidFill>
                            <a:schemeClr val="tx1"/>
                          </a:solidFill>
                          <a:latin typeface="+mn-lt"/>
                          <a:ea typeface="+mn-ea"/>
                          <a:cs typeface="+mn-cs"/>
                        </a:rPr>
                        <a:t>112,082</a:t>
                      </a:r>
                    </a:p>
                  </a:txBody>
                  <a:tcPr marL="6350" marR="6350" marT="635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s-MX" sz="1400" b="1" i="0" u="none" strike="noStrike" cap="none" dirty="0">
                          <a:solidFill>
                            <a:srgbClr val="000000"/>
                          </a:solidFill>
                          <a:latin typeface="Montserrat" panose="00000500000000000000" pitchFamily="2" charset="0"/>
                          <a:ea typeface="Montserrat"/>
                          <a:cs typeface="Arial" panose="020B0604020202020204" pitchFamily="34" charset="0"/>
                          <a:sym typeface="Montserrat"/>
                        </a:rPr>
                        <a:t>5.07</a:t>
                      </a:r>
                      <a:endParaRPr sz="1400" b="1" i="0" u="none" strike="noStrike" cap="none" dirty="0">
                        <a:solidFill>
                          <a:srgbClr val="000000"/>
                        </a:solidFill>
                        <a:latin typeface="Montserrat" panose="00000500000000000000" pitchFamily="2" charset="0"/>
                        <a:ea typeface="Montserrat"/>
                        <a:cs typeface="Arial" panose="020B0604020202020204" pitchFamily="34" charset="0"/>
                        <a:sym typeface="Montserrat"/>
                      </a:endParaRPr>
                    </a:p>
                  </a:txBody>
                  <a:tcPr marL="6350" marR="6350" marT="6350" marB="0" anchor="ctr"/>
                </a:tc>
                <a:extLst>
                  <a:ext uri="{0D108BD9-81ED-4DB2-BD59-A6C34878D82A}">
                    <a16:rowId xmlns:a16="http://schemas.microsoft.com/office/drawing/2014/main" val="10003"/>
                  </a:ext>
                </a:extLst>
              </a:tr>
              <a:tr h="1079103">
                <a:tc>
                  <a:txBody>
                    <a:bodyPr/>
                    <a:lstStyle/>
                    <a:p>
                      <a:pPr marL="0" marR="0" lvl="0" indent="0" algn="ctr" rtl="0">
                        <a:lnSpc>
                          <a:spcPct val="100000"/>
                        </a:lnSpc>
                        <a:spcBef>
                          <a:spcPts val="0"/>
                        </a:spcBef>
                        <a:spcAft>
                          <a:spcPts val="0"/>
                        </a:spcAft>
                        <a:buClr>
                          <a:srgbClr val="000000"/>
                        </a:buClr>
                        <a:buSzPts val="1200"/>
                        <a:buFont typeface="Arial"/>
                        <a:buNone/>
                      </a:pPr>
                      <a:r>
                        <a:rPr lang="es-MX" sz="1400" b="1" u="none" strike="noStrike" cap="none" dirty="0">
                          <a:solidFill>
                            <a:schemeClr val="bg1"/>
                          </a:solidFill>
                          <a:sym typeface="Montserrat"/>
                        </a:rPr>
                        <a:t>Total</a:t>
                      </a:r>
                      <a:endParaRPr sz="1400" b="1" i="0" u="none" strike="noStrike" cap="none" dirty="0">
                        <a:solidFill>
                          <a:schemeClr val="bg1"/>
                        </a:solidFill>
                        <a:latin typeface="Montserrat" panose="00000500000000000000" pitchFamily="2" charset="0"/>
                        <a:ea typeface="Montserrat"/>
                        <a:cs typeface="Arial" panose="020B0604020202020204" pitchFamily="34" charset="0"/>
                        <a:sym typeface="Montserrat"/>
                      </a:endParaRPr>
                    </a:p>
                  </a:txBody>
                  <a:tcPr marL="6350" marR="6350" marT="6350" marB="0" anchor="ctr">
                    <a:solidFill>
                      <a:srgbClr val="05405D"/>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s-MX" sz="1400" b="1" dirty="0">
                          <a:solidFill>
                            <a:schemeClr val="bg1"/>
                          </a:solidFill>
                          <a:sym typeface="Montserrat"/>
                        </a:rPr>
                        <a:t>127,484</a:t>
                      </a:r>
                      <a:endParaRPr sz="1400" b="1" i="0" u="none" strike="noStrike" cap="none" dirty="0">
                        <a:solidFill>
                          <a:schemeClr val="bg1"/>
                        </a:solidFill>
                        <a:latin typeface="Montserrat" panose="00000500000000000000" pitchFamily="2" charset="0"/>
                        <a:ea typeface="Montserrat"/>
                        <a:cs typeface="Arial" panose="020B0604020202020204" pitchFamily="34" charset="0"/>
                        <a:sym typeface="Montserrat"/>
                      </a:endParaRPr>
                    </a:p>
                  </a:txBody>
                  <a:tcPr marL="6350" marR="6350" marT="6350" marB="0" anchor="ctr">
                    <a:solidFill>
                      <a:srgbClr val="05405D"/>
                    </a:solidFill>
                  </a:tcPr>
                </a:tc>
                <a:tc>
                  <a:txBody>
                    <a:bodyPr/>
                    <a:lstStyle/>
                    <a:p>
                      <a:pPr marL="0" marR="0" lvl="0" indent="0" algn="ctr" defTabSz="914400" rtl="0" eaLnBrk="1" latinLnBrk="0" hangingPunct="1">
                        <a:lnSpc>
                          <a:spcPct val="100000"/>
                        </a:lnSpc>
                        <a:spcBef>
                          <a:spcPts val="0"/>
                        </a:spcBef>
                        <a:spcAft>
                          <a:spcPts val="0"/>
                        </a:spcAft>
                        <a:buClr>
                          <a:srgbClr val="000000"/>
                        </a:buClr>
                        <a:buSzPts val="1200"/>
                        <a:buFont typeface="Arial"/>
                        <a:buNone/>
                      </a:pPr>
                      <a:r>
                        <a:rPr lang="es-MX" sz="1400" b="1" kern="1200" dirty="0">
                          <a:solidFill>
                            <a:schemeClr val="bg1"/>
                          </a:solidFill>
                          <a:latin typeface="+mn-lt"/>
                          <a:ea typeface="+mn-ea"/>
                          <a:cs typeface="+mn-cs"/>
                        </a:rPr>
                        <a:t>137,336</a:t>
                      </a:r>
                    </a:p>
                  </a:txBody>
                  <a:tcPr marL="6350" marR="6350" marT="6350" marB="0" anchor="ctr">
                    <a:solidFill>
                      <a:srgbClr val="05405D"/>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s-MX" sz="1400" b="1" i="0" u="none" strike="noStrike" cap="none" dirty="0">
                          <a:solidFill>
                            <a:schemeClr val="bg1"/>
                          </a:solidFill>
                          <a:latin typeface="Montserrat" panose="00000500000000000000" pitchFamily="2" charset="0"/>
                          <a:ea typeface="Montserrat"/>
                          <a:cs typeface="Arial" panose="020B0604020202020204" pitchFamily="34" charset="0"/>
                          <a:sym typeface="Montserrat"/>
                        </a:rPr>
                        <a:t>7.73</a:t>
                      </a:r>
                      <a:endParaRPr sz="1400" b="1" i="0" u="none" strike="noStrike" cap="none" dirty="0">
                        <a:solidFill>
                          <a:schemeClr val="bg1"/>
                        </a:solidFill>
                        <a:latin typeface="Montserrat" panose="00000500000000000000" pitchFamily="2" charset="0"/>
                        <a:ea typeface="Montserrat"/>
                        <a:cs typeface="Arial" panose="020B0604020202020204" pitchFamily="34" charset="0"/>
                        <a:sym typeface="Montserrat"/>
                      </a:endParaRPr>
                    </a:p>
                  </a:txBody>
                  <a:tcPr marL="6350" marR="6350" marT="6350" marB="0" anchor="ctr">
                    <a:solidFill>
                      <a:srgbClr val="05405D"/>
                    </a:solidFill>
                  </a:tcPr>
                </a:tc>
                <a:extLst>
                  <a:ext uri="{0D108BD9-81ED-4DB2-BD59-A6C34878D82A}">
                    <a16:rowId xmlns:a16="http://schemas.microsoft.com/office/drawing/2014/main" val="10004"/>
                  </a:ext>
                </a:extLst>
              </a:tr>
            </a:tbl>
          </a:graphicData>
        </a:graphic>
      </p:graphicFrame>
      <p:graphicFrame>
        <p:nvGraphicFramePr>
          <p:cNvPr id="3" name="Google Shape;380;p8">
            <a:extLst>
              <a:ext uri="{FF2B5EF4-FFF2-40B4-BE49-F238E27FC236}">
                <a16:creationId xmlns:a16="http://schemas.microsoft.com/office/drawing/2014/main" id="{418830A3-88FD-4A6D-B676-C79D75D49EFC}"/>
              </a:ext>
            </a:extLst>
          </p:cNvPr>
          <p:cNvGraphicFramePr/>
          <p:nvPr>
            <p:extLst>
              <p:ext uri="{D42A27DB-BD31-4B8C-83A1-F6EECF244321}">
                <p14:modId xmlns:p14="http://schemas.microsoft.com/office/powerpoint/2010/main" val="2355489025"/>
              </p:ext>
            </p:extLst>
          </p:nvPr>
        </p:nvGraphicFramePr>
        <p:xfrm>
          <a:off x="5612497" y="1391957"/>
          <a:ext cx="6190482" cy="4940773"/>
        </p:xfrm>
        <a:graphic>
          <a:graphicData uri="http://schemas.openxmlformats.org/drawingml/2006/table">
            <a:tbl>
              <a:tblPr>
                <a:tableStyleId>{8799B23B-EC83-4686-B30A-512413B5E67A}</a:tableStyleId>
              </a:tblPr>
              <a:tblGrid>
                <a:gridCol w="441709">
                  <a:extLst>
                    <a:ext uri="{9D8B030D-6E8A-4147-A177-3AD203B41FA5}">
                      <a16:colId xmlns:a16="http://schemas.microsoft.com/office/drawing/2014/main" val="20000"/>
                    </a:ext>
                  </a:extLst>
                </a:gridCol>
                <a:gridCol w="2551671">
                  <a:extLst>
                    <a:ext uri="{9D8B030D-6E8A-4147-A177-3AD203B41FA5}">
                      <a16:colId xmlns:a16="http://schemas.microsoft.com/office/drawing/2014/main" val="20001"/>
                    </a:ext>
                  </a:extLst>
                </a:gridCol>
                <a:gridCol w="892361">
                  <a:extLst>
                    <a:ext uri="{9D8B030D-6E8A-4147-A177-3AD203B41FA5}">
                      <a16:colId xmlns:a16="http://schemas.microsoft.com/office/drawing/2014/main" val="20002"/>
                    </a:ext>
                  </a:extLst>
                </a:gridCol>
                <a:gridCol w="662326">
                  <a:extLst>
                    <a:ext uri="{9D8B030D-6E8A-4147-A177-3AD203B41FA5}">
                      <a16:colId xmlns:a16="http://schemas.microsoft.com/office/drawing/2014/main" val="20003"/>
                    </a:ext>
                  </a:extLst>
                </a:gridCol>
                <a:gridCol w="874168">
                  <a:extLst>
                    <a:ext uri="{9D8B030D-6E8A-4147-A177-3AD203B41FA5}">
                      <a16:colId xmlns:a16="http://schemas.microsoft.com/office/drawing/2014/main" val="20004"/>
                    </a:ext>
                  </a:extLst>
                </a:gridCol>
                <a:gridCol w="768247">
                  <a:extLst>
                    <a:ext uri="{9D8B030D-6E8A-4147-A177-3AD203B41FA5}">
                      <a16:colId xmlns:a16="http://schemas.microsoft.com/office/drawing/2014/main" val="20005"/>
                    </a:ext>
                  </a:extLst>
                </a:gridCol>
              </a:tblGrid>
              <a:tr h="245263">
                <a:tc rowSpan="2" gridSpan="2">
                  <a:txBody>
                    <a:bodyPr/>
                    <a:lstStyle/>
                    <a:p>
                      <a:pPr marL="0" marR="0" lvl="0" indent="0" algn="ctr" rtl="0">
                        <a:lnSpc>
                          <a:spcPct val="100000"/>
                        </a:lnSpc>
                        <a:spcBef>
                          <a:spcPts val="0"/>
                        </a:spcBef>
                        <a:spcAft>
                          <a:spcPts val="0"/>
                        </a:spcAft>
                        <a:buClr>
                          <a:srgbClr val="000000"/>
                        </a:buClr>
                        <a:buSzPts val="1200"/>
                        <a:buFont typeface="Arial"/>
                        <a:buNone/>
                      </a:pPr>
                      <a:r>
                        <a:rPr lang="es-MX" sz="1300" b="1" u="none" strike="noStrike" cap="none" dirty="0">
                          <a:solidFill>
                            <a:schemeClr val="bg1"/>
                          </a:solidFill>
                          <a:sym typeface="Montserrat"/>
                        </a:rPr>
                        <a:t>Causas</a:t>
                      </a:r>
                      <a:endParaRPr sz="1300" b="1" i="0" u="none" strike="noStrike" cap="none" dirty="0">
                        <a:solidFill>
                          <a:schemeClr val="bg1"/>
                        </a:solidFill>
                        <a:latin typeface="Montserrat" panose="00000500000000000000" pitchFamily="2" charset="0"/>
                        <a:ea typeface="Montserrat"/>
                        <a:cs typeface="Arial" panose="020B0604020202020204" pitchFamily="34" charset="0"/>
                        <a:sym typeface="Montserrat"/>
                      </a:endParaRPr>
                    </a:p>
                  </a:txBody>
                  <a:tcPr marL="6350" marR="6350" marT="63500" marB="63500" anchor="ctr">
                    <a:solidFill>
                      <a:srgbClr val="05405D"/>
                    </a:solidFill>
                  </a:tcPr>
                </a:tc>
                <a:tc rowSpan="2" hMerge="1">
                  <a:txBody>
                    <a:bodyPr/>
                    <a:lstStyle/>
                    <a:p>
                      <a:endParaRPr lang="es-MX"/>
                    </a:p>
                  </a:txBody>
                  <a:tcPr/>
                </a:tc>
                <a:tc gridSpan="2">
                  <a:txBody>
                    <a:bodyPr/>
                    <a:lstStyle/>
                    <a:p>
                      <a:pPr marL="0" marR="0" lvl="0" indent="0" algn="ctr" rtl="0">
                        <a:lnSpc>
                          <a:spcPct val="100000"/>
                        </a:lnSpc>
                        <a:spcBef>
                          <a:spcPts val="0"/>
                        </a:spcBef>
                        <a:spcAft>
                          <a:spcPts val="0"/>
                        </a:spcAft>
                        <a:buClr>
                          <a:srgbClr val="000000"/>
                        </a:buClr>
                        <a:buSzPts val="1200"/>
                        <a:buFont typeface="Arial"/>
                        <a:buNone/>
                      </a:pPr>
                      <a:r>
                        <a:rPr lang="es-MX" sz="1300" b="1" u="none" strike="noStrike" cap="none" dirty="0">
                          <a:solidFill>
                            <a:schemeClr val="bg1"/>
                          </a:solidFill>
                          <a:sym typeface="Arial"/>
                        </a:rPr>
                        <a:t>2022</a:t>
                      </a:r>
                      <a:endParaRPr sz="1300" b="1" i="0" u="none" strike="noStrike" cap="none" dirty="0">
                        <a:solidFill>
                          <a:schemeClr val="bg1"/>
                        </a:solidFill>
                        <a:latin typeface="Montserrat" panose="00000500000000000000" pitchFamily="2" charset="0"/>
                        <a:ea typeface="Arial"/>
                        <a:cs typeface="Arial" panose="020B0604020202020204" pitchFamily="34" charset="0"/>
                        <a:sym typeface="Arial"/>
                      </a:endParaRPr>
                    </a:p>
                  </a:txBody>
                  <a:tcPr marL="6350" marR="6350" marT="6350" marB="0" anchor="ctr">
                    <a:solidFill>
                      <a:srgbClr val="05405D"/>
                    </a:solidFill>
                  </a:tcPr>
                </a:tc>
                <a:tc hMerge="1">
                  <a:txBody>
                    <a:bodyPr/>
                    <a:lstStyle/>
                    <a:p>
                      <a:endParaRPr lang="es-MX"/>
                    </a:p>
                  </a:txBody>
                  <a:tcPr/>
                </a:tc>
                <a:tc gridSpan="2">
                  <a:txBody>
                    <a:bodyPr/>
                    <a:lstStyle/>
                    <a:p>
                      <a:pPr marL="0" marR="0" lvl="0" indent="0" algn="ctr" rtl="0">
                        <a:lnSpc>
                          <a:spcPct val="100000"/>
                        </a:lnSpc>
                        <a:spcBef>
                          <a:spcPts val="0"/>
                        </a:spcBef>
                        <a:spcAft>
                          <a:spcPts val="0"/>
                        </a:spcAft>
                        <a:buClr>
                          <a:srgbClr val="000000"/>
                        </a:buClr>
                        <a:buSzPts val="1200"/>
                        <a:buFont typeface="Arial"/>
                        <a:buNone/>
                      </a:pPr>
                      <a:r>
                        <a:rPr lang="es-MX" sz="1300" b="1" u="none" strike="noStrike" cap="none" dirty="0">
                          <a:solidFill>
                            <a:schemeClr val="bg1"/>
                          </a:solidFill>
                          <a:sym typeface="Arial"/>
                        </a:rPr>
                        <a:t>2023</a:t>
                      </a:r>
                      <a:endParaRPr sz="1300" b="1" i="0" u="none" strike="noStrike" cap="none" dirty="0">
                        <a:solidFill>
                          <a:schemeClr val="bg1"/>
                        </a:solidFill>
                        <a:latin typeface="Montserrat" panose="00000500000000000000" pitchFamily="2" charset="0"/>
                        <a:ea typeface="Arial"/>
                        <a:cs typeface="Arial" panose="020B0604020202020204" pitchFamily="34" charset="0"/>
                        <a:sym typeface="Arial"/>
                      </a:endParaRPr>
                    </a:p>
                  </a:txBody>
                  <a:tcPr marL="6350" marR="6350" marT="6350" marB="0" anchor="ctr">
                    <a:solidFill>
                      <a:srgbClr val="05405D"/>
                    </a:solidFill>
                  </a:tcPr>
                </a:tc>
                <a:tc hMerge="1">
                  <a:txBody>
                    <a:bodyPr/>
                    <a:lstStyle/>
                    <a:p>
                      <a:endParaRPr lang="es-MX"/>
                    </a:p>
                  </a:txBody>
                  <a:tcPr/>
                </a:tc>
                <a:extLst>
                  <a:ext uri="{0D108BD9-81ED-4DB2-BD59-A6C34878D82A}">
                    <a16:rowId xmlns:a16="http://schemas.microsoft.com/office/drawing/2014/main" val="10000"/>
                  </a:ext>
                </a:extLst>
              </a:tr>
              <a:tr h="270293">
                <a:tc gridSpan="2" vMerge="1">
                  <a:txBody>
                    <a:bodyPr/>
                    <a:lstStyle/>
                    <a:p>
                      <a:endParaRPr lang="es-MX"/>
                    </a:p>
                  </a:txBody>
                  <a:tcPr/>
                </a:tc>
                <a:tc hMerge="1" vMerge="1">
                  <a:txBody>
                    <a:bodyPr/>
                    <a:lstStyle/>
                    <a:p>
                      <a:endParaRPr lang="es-MX"/>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s-MX" sz="1300" b="1" u="none" strike="noStrike" cap="none" dirty="0">
                          <a:solidFill>
                            <a:schemeClr val="bg1"/>
                          </a:solidFill>
                          <a:sym typeface="Montserrat"/>
                        </a:rPr>
                        <a:t>Casos</a:t>
                      </a:r>
                      <a:endParaRPr sz="1300" b="1" i="0" u="none" strike="noStrike" cap="none" dirty="0">
                        <a:solidFill>
                          <a:schemeClr val="bg1"/>
                        </a:solidFill>
                        <a:latin typeface="Montserrat" panose="00000500000000000000" pitchFamily="2" charset="0"/>
                        <a:ea typeface="Montserrat"/>
                        <a:cs typeface="Arial" panose="020B0604020202020204" pitchFamily="34" charset="0"/>
                        <a:sym typeface="Montserrat"/>
                      </a:endParaRPr>
                    </a:p>
                  </a:txBody>
                  <a:tcPr marL="6350" marR="6350" marT="6350" marB="0" anchor="ctr">
                    <a:solidFill>
                      <a:srgbClr val="05405D"/>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s-MX" sz="1300" b="1" u="none" strike="noStrike" cap="none" dirty="0">
                          <a:solidFill>
                            <a:schemeClr val="bg1"/>
                          </a:solidFill>
                          <a:sym typeface="Montserrat"/>
                        </a:rPr>
                        <a:t>%</a:t>
                      </a:r>
                      <a:endParaRPr sz="1300" b="1" i="0" u="none" strike="noStrike" cap="none" dirty="0">
                        <a:solidFill>
                          <a:schemeClr val="bg1"/>
                        </a:solidFill>
                        <a:latin typeface="Montserrat" panose="00000500000000000000" pitchFamily="2" charset="0"/>
                        <a:ea typeface="Montserrat"/>
                        <a:cs typeface="Arial" panose="020B0604020202020204" pitchFamily="34" charset="0"/>
                        <a:sym typeface="Montserrat"/>
                      </a:endParaRPr>
                    </a:p>
                  </a:txBody>
                  <a:tcPr marL="6350" marR="6350" marT="6350" marB="0" anchor="ctr">
                    <a:solidFill>
                      <a:srgbClr val="05405D"/>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s-MX" sz="1300" b="1" u="none" strike="noStrike" cap="none" dirty="0">
                          <a:solidFill>
                            <a:schemeClr val="bg1"/>
                          </a:solidFill>
                          <a:sym typeface="Montserrat"/>
                        </a:rPr>
                        <a:t>Casos</a:t>
                      </a:r>
                      <a:endParaRPr sz="1300" b="1" i="0" u="none" strike="noStrike" cap="none" dirty="0">
                        <a:solidFill>
                          <a:schemeClr val="bg1"/>
                        </a:solidFill>
                        <a:latin typeface="Montserrat" panose="00000500000000000000" pitchFamily="2" charset="0"/>
                        <a:ea typeface="Montserrat"/>
                        <a:cs typeface="Arial" panose="020B0604020202020204" pitchFamily="34" charset="0"/>
                        <a:sym typeface="Montserrat"/>
                      </a:endParaRPr>
                    </a:p>
                  </a:txBody>
                  <a:tcPr marL="6350" marR="6350" marT="6350" marB="0" anchor="ctr">
                    <a:solidFill>
                      <a:srgbClr val="05405D"/>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s-MX" sz="1300" b="1" u="none" strike="noStrike" cap="none" dirty="0">
                          <a:solidFill>
                            <a:schemeClr val="bg1"/>
                          </a:solidFill>
                          <a:sym typeface="Montserrat"/>
                        </a:rPr>
                        <a:t>%</a:t>
                      </a:r>
                      <a:endParaRPr sz="1300" b="1" i="0" u="none" strike="noStrike" cap="none" dirty="0">
                        <a:solidFill>
                          <a:schemeClr val="bg1"/>
                        </a:solidFill>
                        <a:latin typeface="Montserrat" panose="00000500000000000000" pitchFamily="2" charset="0"/>
                        <a:ea typeface="Montserrat"/>
                        <a:cs typeface="Arial" panose="020B0604020202020204" pitchFamily="34" charset="0"/>
                        <a:sym typeface="Montserrat"/>
                      </a:endParaRPr>
                    </a:p>
                  </a:txBody>
                  <a:tcPr marL="6350" marR="6350" marT="6350" marB="0" anchor="ctr">
                    <a:solidFill>
                      <a:srgbClr val="05405D"/>
                    </a:solidFill>
                  </a:tcPr>
                </a:tc>
                <a:extLst>
                  <a:ext uri="{0D108BD9-81ED-4DB2-BD59-A6C34878D82A}">
                    <a16:rowId xmlns:a16="http://schemas.microsoft.com/office/drawing/2014/main" val="10001"/>
                  </a:ext>
                </a:extLst>
              </a:tr>
              <a:tr h="697285">
                <a:tc>
                  <a:txBody>
                    <a:bodyPr/>
                    <a:lstStyle/>
                    <a:p>
                      <a:pPr marL="0" marR="0" lvl="0" indent="0" algn="ctr" rtl="0">
                        <a:lnSpc>
                          <a:spcPct val="100000"/>
                        </a:lnSpc>
                        <a:spcBef>
                          <a:spcPts val="0"/>
                        </a:spcBef>
                        <a:spcAft>
                          <a:spcPts val="0"/>
                        </a:spcAft>
                        <a:buClr>
                          <a:srgbClr val="000000"/>
                        </a:buClr>
                        <a:buSzPts val="1200"/>
                        <a:buFont typeface="Arial"/>
                        <a:buNone/>
                      </a:pPr>
                      <a:r>
                        <a:rPr lang="es-MX" sz="1300" b="1" u="none" strike="noStrike" cap="none" dirty="0">
                          <a:sym typeface="Montserrat"/>
                        </a:rPr>
                        <a:t>1</a:t>
                      </a:r>
                      <a:endParaRPr sz="1300" b="1" i="0" u="none" strike="noStrike" cap="none" dirty="0">
                        <a:solidFill>
                          <a:srgbClr val="000000"/>
                        </a:solidFill>
                        <a:latin typeface="Montserrat" panose="00000500000000000000" pitchFamily="2" charset="0"/>
                        <a:ea typeface="Montserrat"/>
                        <a:cs typeface="Montserrat"/>
                        <a:sym typeface="Montserrat"/>
                      </a:endParaRPr>
                    </a:p>
                  </a:txBody>
                  <a:tcPr marL="6350" marR="6350" marT="6350" marB="0" anchor="ctr"/>
                </a:tc>
                <a:tc>
                  <a:txBody>
                    <a:bodyPr/>
                    <a:lstStyle/>
                    <a:p>
                      <a:pPr marL="10160" indent="8890" algn="just">
                        <a:lnSpc>
                          <a:spcPct val="100000"/>
                        </a:lnSpc>
                        <a:spcAft>
                          <a:spcPts val="0"/>
                        </a:spcAft>
                        <a:tabLst>
                          <a:tab pos="1279525" algn="l"/>
                          <a:tab pos="1625600" algn="l"/>
                          <a:tab pos="1704975" algn="l"/>
                        </a:tabLst>
                      </a:pPr>
                      <a:r>
                        <a:rPr lang="es-ES" sz="1300" b="1" u="none" strike="noStrike" kern="1200" cap="none" dirty="0">
                          <a:solidFill>
                            <a:schemeClr val="tx1"/>
                          </a:solidFill>
                          <a:latin typeface="+mn-lt"/>
                          <a:ea typeface="+mn-ea"/>
                          <a:cs typeface="+mn-cs"/>
                        </a:rPr>
                        <a:t>Malformaciones congénitas, deformidades y anomalías cromosómicas</a:t>
                      </a:r>
                      <a:endParaRPr lang="es-MX" sz="1300" b="1" u="none" strike="noStrike" kern="1200" cap="none" dirty="0">
                        <a:solidFill>
                          <a:schemeClr val="tx1"/>
                        </a:solidFill>
                        <a:latin typeface="+mn-lt"/>
                        <a:ea typeface="+mn-ea"/>
                        <a:cs typeface="+mn-cs"/>
                      </a:endParaRPr>
                    </a:p>
                  </a:txBody>
                  <a:tcPr marL="73025" marR="73025" marT="0" marB="0" anchor="ctr"/>
                </a:tc>
                <a:tc>
                  <a:txBody>
                    <a:bodyPr/>
                    <a:lstStyle/>
                    <a:p>
                      <a:pPr marL="0" marR="0" lvl="0" indent="0" algn="ctr" defTabSz="914400" rtl="0" eaLnBrk="1" latinLnBrk="0" hangingPunct="1">
                        <a:lnSpc>
                          <a:spcPct val="100000"/>
                        </a:lnSpc>
                        <a:spcBef>
                          <a:spcPts val="0"/>
                        </a:spcBef>
                        <a:spcAft>
                          <a:spcPts val="0"/>
                        </a:spcAft>
                        <a:buClr>
                          <a:srgbClr val="000000"/>
                        </a:buClr>
                        <a:buSzPts val="1200"/>
                        <a:buFont typeface="Arial"/>
                        <a:buNone/>
                      </a:pPr>
                      <a:r>
                        <a:rPr lang="es-ES" sz="1400" kern="1200" dirty="0">
                          <a:solidFill>
                            <a:schemeClr val="tx1"/>
                          </a:solidFill>
                          <a:latin typeface="+mn-lt"/>
                          <a:ea typeface="+mn-ea"/>
                          <a:cs typeface="+mn-cs"/>
                        </a:rPr>
                        <a:t>2,365</a:t>
                      </a:r>
                      <a:endParaRPr lang="es-MX" sz="1400" kern="1200" dirty="0">
                        <a:solidFill>
                          <a:schemeClr val="tx1"/>
                        </a:solidFill>
                        <a:latin typeface="+mn-lt"/>
                        <a:ea typeface="+mn-ea"/>
                        <a:cs typeface="+mn-cs"/>
                      </a:endParaRPr>
                    </a:p>
                  </a:txBody>
                  <a:tcPr marL="73025" marR="73025" marT="0" marB="0" anchor="ctr"/>
                </a:tc>
                <a:tc>
                  <a:txBody>
                    <a:bodyPr/>
                    <a:lstStyle/>
                    <a:p>
                      <a:pPr marL="0" marR="0" lvl="0" indent="0" algn="ctr" defTabSz="914400" rtl="0" eaLnBrk="1" latinLnBrk="0" hangingPunct="1">
                        <a:lnSpc>
                          <a:spcPct val="100000"/>
                        </a:lnSpc>
                        <a:spcBef>
                          <a:spcPts val="0"/>
                        </a:spcBef>
                        <a:spcAft>
                          <a:spcPts val="0"/>
                        </a:spcAft>
                        <a:buClr>
                          <a:srgbClr val="000000"/>
                        </a:buClr>
                        <a:buSzPts val="1200"/>
                        <a:buFont typeface="Arial"/>
                        <a:buNone/>
                      </a:pPr>
                      <a:r>
                        <a:rPr lang="es-ES" sz="1400" kern="1200" dirty="0">
                          <a:solidFill>
                            <a:schemeClr val="tx1"/>
                          </a:solidFill>
                          <a:latin typeface="+mn-lt"/>
                          <a:ea typeface="+mn-ea"/>
                          <a:cs typeface="+mn-cs"/>
                        </a:rPr>
                        <a:t>17.59</a:t>
                      </a:r>
                      <a:endParaRPr lang="es-MX" sz="1400" kern="1200" dirty="0">
                        <a:solidFill>
                          <a:schemeClr val="tx1"/>
                        </a:solidFill>
                        <a:latin typeface="+mn-lt"/>
                        <a:ea typeface="+mn-ea"/>
                        <a:cs typeface="+mn-cs"/>
                      </a:endParaRPr>
                    </a:p>
                  </a:txBody>
                  <a:tcPr marL="73025" marR="73025" marT="0" marB="0" anchor="ctr"/>
                </a:tc>
                <a:tc>
                  <a:txBody>
                    <a:bodyPr/>
                    <a:lstStyle/>
                    <a:p>
                      <a:pPr marL="0" marR="0" lvl="0" indent="0" algn="ctr" defTabSz="914400" rtl="0" eaLnBrk="1" latinLnBrk="0" hangingPunct="1">
                        <a:lnSpc>
                          <a:spcPct val="100000"/>
                        </a:lnSpc>
                        <a:spcBef>
                          <a:spcPts val="0"/>
                        </a:spcBef>
                        <a:spcAft>
                          <a:spcPts val="0"/>
                        </a:spcAft>
                        <a:buClr>
                          <a:srgbClr val="000000"/>
                        </a:buClr>
                        <a:buSzPts val="1200"/>
                        <a:buFont typeface="Arial"/>
                        <a:buNone/>
                      </a:pPr>
                      <a:r>
                        <a:rPr lang="es-ES" sz="1400" b="1" kern="1200" dirty="0">
                          <a:solidFill>
                            <a:schemeClr val="tx1"/>
                          </a:solidFill>
                          <a:latin typeface="+mn-lt"/>
                          <a:ea typeface="+mn-ea"/>
                          <a:cs typeface="+mn-cs"/>
                        </a:rPr>
                        <a:t>1,704</a:t>
                      </a:r>
                      <a:endParaRPr lang="es-MX" sz="1400" b="1" kern="1200" dirty="0">
                        <a:solidFill>
                          <a:schemeClr val="tx1"/>
                        </a:solidFill>
                        <a:latin typeface="+mn-lt"/>
                        <a:ea typeface="+mn-ea"/>
                        <a:cs typeface="+mn-cs"/>
                      </a:endParaRPr>
                    </a:p>
                  </a:txBody>
                  <a:tcPr marL="73025" marR="73025" marT="0" marB="0" anchor="ctr"/>
                </a:tc>
                <a:tc>
                  <a:txBody>
                    <a:bodyPr/>
                    <a:lstStyle/>
                    <a:p>
                      <a:pPr marL="0" marR="0" lvl="0" indent="0" algn="ctr" defTabSz="914400" rtl="0" eaLnBrk="1" latinLnBrk="0" hangingPunct="1">
                        <a:lnSpc>
                          <a:spcPct val="100000"/>
                        </a:lnSpc>
                        <a:spcBef>
                          <a:spcPts val="0"/>
                        </a:spcBef>
                        <a:spcAft>
                          <a:spcPts val="0"/>
                        </a:spcAft>
                        <a:buClr>
                          <a:srgbClr val="000000"/>
                        </a:buClr>
                        <a:buSzPts val="1200"/>
                        <a:buFont typeface="Arial"/>
                        <a:buNone/>
                      </a:pPr>
                      <a:r>
                        <a:rPr lang="es-ES" sz="1400" b="1" kern="1200" dirty="0">
                          <a:solidFill>
                            <a:schemeClr val="tx1"/>
                          </a:solidFill>
                          <a:latin typeface="+mn-lt"/>
                          <a:ea typeface="+mn-ea"/>
                          <a:cs typeface="+mn-cs"/>
                        </a:rPr>
                        <a:t>15.07</a:t>
                      </a:r>
                      <a:endParaRPr lang="es-MX" sz="1400" b="1" kern="1200" dirty="0">
                        <a:solidFill>
                          <a:schemeClr val="tx1"/>
                        </a:solidFill>
                        <a:latin typeface="+mn-lt"/>
                        <a:ea typeface="+mn-ea"/>
                        <a:cs typeface="+mn-cs"/>
                      </a:endParaRPr>
                    </a:p>
                  </a:txBody>
                  <a:tcPr marL="73025" marR="73025" marT="0" marB="0" anchor="ctr"/>
                </a:tc>
                <a:extLst>
                  <a:ext uri="{0D108BD9-81ED-4DB2-BD59-A6C34878D82A}">
                    <a16:rowId xmlns:a16="http://schemas.microsoft.com/office/drawing/2014/main" val="10002"/>
                  </a:ext>
                </a:extLst>
              </a:tr>
              <a:tr h="564459">
                <a:tc>
                  <a:txBody>
                    <a:bodyPr/>
                    <a:lstStyle/>
                    <a:p>
                      <a:pPr marL="0" marR="0" lvl="0" indent="0" algn="ctr" rtl="0">
                        <a:lnSpc>
                          <a:spcPct val="100000"/>
                        </a:lnSpc>
                        <a:spcBef>
                          <a:spcPts val="0"/>
                        </a:spcBef>
                        <a:spcAft>
                          <a:spcPts val="0"/>
                        </a:spcAft>
                        <a:buClr>
                          <a:srgbClr val="000000"/>
                        </a:buClr>
                        <a:buSzPts val="1200"/>
                        <a:buFont typeface="Arial"/>
                        <a:buNone/>
                      </a:pPr>
                      <a:r>
                        <a:rPr lang="es-MX" sz="1300" b="1" u="none" strike="noStrike" cap="none" dirty="0">
                          <a:sym typeface="Montserrat"/>
                        </a:rPr>
                        <a:t>2</a:t>
                      </a:r>
                      <a:endParaRPr sz="1300" b="1" i="0" u="none" strike="noStrike" cap="none" dirty="0">
                        <a:solidFill>
                          <a:srgbClr val="000000"/>
                        </a:solidFill>
                        <a:latin typeface="Montserrat" panose="00000500000000000000" pitchFamily="2" charset="0"/>
                        <a:ea typeface="Montserrat"/>
                        <a:cs typeface="Montserrat"/>
                        <a:sym typeface="Montserrat"/>
                      </a:endParaRPr>
                    </a:p>
                  </a:txBody>
                  <a:tcPr marL="6350" marR="6350" marT="6350" marB="0" anchor="ctr"/>
                </a:tc>
                <a:tc>
                  <a:txBody>
                    <a:bodyPr/>
                    <a:lstStyle/>
                    <a:p>
                      <a:pPr marL="10160" algn="just">
                        <a:lnSpc>
                          <a:spcPts val="1120"/>
                        </a:lnSpc>
                        <a:spcAft>
                          <a:spcPts val="0"/>
                        </a:spcAft>
                        <a:tabLst>
                          <a:tab pos="1627505" algn="l"/>
                        </a:tabLst>
                      </a:pPr>
                      <a:r>
                        <a:rPr lang="es-ES" sz="1300" b="1" u="none" strike="noStrike" kern="1200" cap="none" dirty="0">
                          <a:solidFill>
                            <a:schemeClr val="tx1"/>
                          </a:solidFill>
                          <a:latin typeface="+mn-lt"/>
                          <a:ea typeface="+mn-ea"/>
                          <a:cs typeface="+mn-cs"/>
                        </a:rPr>
                        <a:t>Enfermedades endocrinas, nutricionales y metabólicas</a:t>
                      </a:r>
                      <a:endParaRPr lang="es-MX" sz="1300" b="1" u="none" strike="noStrike" kern="1200" cap="none" dirty="0">
                        <a:solidFill>
                          <a:schemeClr val="tx1"/>
                        </a:solidFill>
                        <a:latin typeface="+mn-lt"/>
                        <a:ea typeface="+mn-ea"/>
                        <a:cs typeface="+mn-cs"/>
                      </a:endParaRPr>
                    </a:p>
                  </a:txBody>
                  <a:tcPr marL="73025" marR="73025" marT="0" marB="0" anchor="ctr"/>
                </a:tc>
                <a:tc>
                  <a:txBody>
                    <a:bodyPr/>
                    <a:lstStyle/>
                    <a:p>
                      <a:pPr marL="0" marR="0" lvl="0" indent="0" algn="ctr" defTabSz="914400" rtl="0" eaLnBrk="1" latinLnBrk="0" hangingPunct="1">
                        <a:lnSpc>
                          <a:spcPct val="100000"/>
                        </a:lnSpc>
                        <a:spcBef>
                          <a:spcPts val="0"/>
                        </a:spcBef>
                        <a:spcAft>
                          <a:spcPts val="0"/>
                        </a:spcAft>
                        <a:buClr>
                          <a:srgbClr val="000000"/>
                        </a:buClr>
                        <a:buSzPts val="1200"/>
                        <a:buFont typeface="Arial"/>
                        <a:buNone/>
                      </a:pPr>
                      <a:r>
                        <a:rPr lang="es-ES" sz="1400" kern="1200" dirty="0">
                          <a:solidFill>
                            <a:schemeClr val="tx1"/>
                          </a:solidFill>
                          <a:latin typeface="+mn-lt"/>
                          <a:ea typeface="+mn-ea"/>
                          <a:cs typeface="+mn-cs"/>
                        </a:rPr>
                        <a:t>1,325</a:t>
                      </a:r>
                      <a:endParaRPr lang="es-MX" sz="1400" kern="1200" dirty="0">
                        <a:solidFill>
                          <a:schemeClr val="tx1"/>
                        </a:solidFill>
                        <a:latin typeface="+mn-lt"/>
                        <a:ea typeface="+mn-ea"/>
                        <a:cs typeface="+mn-cs"/>
                      </a:endParaRPr>
                    </a:p>
                  </a:txBody>
                  <a:tcPr marL="73025" marR="73025" marT="0" marB="0" anchor="ctr"/>
                </a:tc>
                <a:tc>
                  <a:txBody>
                    <a:bodyPr/>
                    <a:lstStyle/>
                    <a:p>
                      <a:pPr marL="0" marR="0" lvl="0" indent="0" algn="ctr" defTabSz="914400" rtl="0" eaLnBrk="1" latinLnBrk="0" hangingPunct="1">
                        <a:lnSpc>
                          <a:spcPct val="100000"/>
                        </a:lnSpc>
                        <a:spcBef>
                          <a:spcPts val="0"/>
                        </a:spcBef>
                        <a:spcAft>
                          <a:spcPts val="0"/>
                        </a:spcAft>
                        <a:buClr>
                          <a:srgbClr val="000000"/>
                        </a:buClr>
                        <a:buSzPts val="1200"/>
                        <a:buFont typeface="Arial"/>
                        <a:buNone/>
                      </a:pPr>
                      <a:r>
                        <a:rPr lang="es-ES" sz="1400" kern="1200" dirty="0">
                          <a:solidFill>
                            <a:schemeClr val="tx1"/>
                          </a:solidFill>
                          <a:latin typeface="+mn-lt"/>
                          <a:ea typeface="+mn-ea"/>
                          <a:cs typeface="+mn-cs"/>
                        </a:rPr>
                        <a:t>9.86</a:t>
                      </a:r>
                      <a:endParaRPr lang="es-MX" sz="1400" kern="1200" dirty="0">
                        <a:solidFill>
                          <a:schemeClr val="tx1"/>
                        </a:solidFill>
                        <a:latin typeface="+mn-lt"/>
                        <a:ea typeface="+mn-ea"/>
                        <a:cs typeface="+mn-cs"/>
                      </a:endParaRPr>
                    </a:p>
                  </a:txBody>
                  <a:tcPr marL="73025" marR="73025" marT="0" marB="0" anchor="ctr"/>
                </a:tc>
                <a:tc>
                  <a:txBody>
                    <a:bodyPr/>
                    <a:lstStyle/>
                    <a:p>
                      <a:pPr marL="0" marR="0" lvl="0" indent="0" algn="ctr" defTabSz="914400" rtl="0" eaLnBrk="1" latinLnBrk="0" hangingPunct="1">
                        <a:lnSpc>
                          <a:spcPct val="100000"/>
                        </a:lnSpc>
                        <a:spcBef>
                          <a:spcPts val="0"/>
                        </a:spcBef>
                        <a:spcAft>
                          <a:spcPts val="0"/>
                        </a:spcAft>
                        <a:buClr>
                          <a:srgbClr val="000000"/>
                        </a:buClr>
                        <a:buSzPts val="1200"/>
                        <a:buFont typeface="Arial"/>
                        <a:buNone/>
                      </a:pPr>
                      <a:r>
                        <a:rPr lang="es-ES" sz="1400" b="1" kern="1200" dirty="0">
                          <a:solidFill>
                            <a:schemeClr val="tx1"/>
                          </a:solidFill>
                          <a:latin typeface="+mn-lt"/>
                          <a:ea typeface="+mn-ea"/>
                          <a:cs typeface="+mn-cs"/>
                        </a:rPr>
                        <a:t>976</a:t>
                      </a:r>
                      <a:endParaRPr lang="es-MX" sz="1400" b="1" kern="1200" dirty="0">
                        <a:solidFill>
                          <a:schemeClr val="tx1"/>
                        </a:solidFill>
                        <a:latin typeface="+mn-lt"/>
                        <a:ea typeface="+mn-ea"/>
                        <a:cs typeface="+mn-cs"/>
                      </a:endParaRPr>
                    </a:p>
                  </a:txBody>
                  <a:tcPr marL="73025" marR="73025" marT="0" marB="0" anchor="ctr"/>
                </a:tc>
                <a:tc>
                  <a:txBody>
                    <a:bodyPr/>
                    <a:lstStyle/>
                    <a:p>
                      <a:pPr marL="0" marR="0" lvl="0" indent="0" algn="ctr" defTabSz="914400" rtl="0" eaLnBrk="1" latinLnBrk="0" hangingPunct="1">
                        <a:lnSpc>
                          <a:spcPct val="100000"/>
                        </a:lnSpc>
                        <a:spcBef>
                          <a:spcPts val="0"/>
                        </a:spcBef>
                        <a:spcAft>
                          <a:spcPts val="0"/>
                        </a:spcAft>
                        <a:buClr>
                          <a:srgbClr val="000000"/>
                        </a:buClr>
                        <a:buSzPts val="1200"/>
                        <a:buFont typeface="Arial"/>
                        <a:buNone/>
                      </a:pPr>
                      <a:r>
                        <a:rPr lang="es-ES" sz="1400" b="1" kern="1200" dirty="0">
                          <a:solidFill>
                            <a:schemeClr val="tx1"/>
                          </a:solidFill>
                          <a:latin typeface="+mn-lt"/>
                          <a:ea typeface="+mn-ea"/>
                          <a:cs typeface="+mn-cs"/>
                        </a:rPr>
                        <a:t>8.63</a:t>
                      </a:r>
                      <a:endParaRPr lang="es-MX" sz="1400" b="1" kern="1200" dirty="0">
                        <a:solidFill>
                          <a:schemeClr val="tx1"/>
                        </a:solidFill>
                        <a:latin typeface="+mn-lt"/>
                        <a:ea typeface="+mn-ea"/>
                        <a:cs typeface="+mn-cs"/>
                      </a:endParaRPr>
                    </a:p>
                  </a:txBody>
                  <a:tcPr marL="73025" marR="73025" marT="0" marB="0" anchor="ctr"/>
                </a:tc>
                <a:extLst>
                  <a:ext uri="{0D108BD9-81ED-4DB2-BD59-A6C34878D82A}">
                    <a16:rowId xmlns:a16="http://schemas.microsoft.com/office/drawing/2014/main" val="10003"/>
                  </a:ext>
                </a:extLst>
              </a:tr>
              <a:tr h="616087">
                <a:tc>
                  <a:txBody>
                    <a:bodyPr/>
                    <a:lstStyle/>
                    <a:p>
                      <a:pPr marL="0" marR="0" lvl="0" indent="0" algn="ctr" rtl="0">
                        <a:lnSpc>
                          <a:spcPct val="100000"/>
                        </a:lnSpc>
                        <a:spcBef>
                          <a:spcPts val="0"/>
                        </a:spcBef>
                        <a:spcAft>
                          <a:spcPts val="0"/>
                        </a:spcAft>
                        <a:buClr>
                          <a:srgbClr val="000000"/>
                        </a:buClr>
                        <a:buSzPts val="1200"/>
                        <a:buFont typeface="Arial"/>
                        <a:buNone/>
                      </a:pPr>
                      <a:r>
                        <a:rPr lang="es-MX" sz="1300" b="1" u="none" strike="noStrike" cap="none" dirty="0">
                          <a:sym typeface="Montserrat"/>
                        </a:rPr>
                        <a:t>3</a:t>
                      </a:r>
                      <a:endParaRPr sz="1300" b="1" i="0" u="none" strike="noStrike" cap="none" dirty="0">
                        <a:solidFill>
                          <a:srgbClr val="000000"/>
                        </a:solidFill>
                        <a:latin typeface="Montserrat" panose="00000500000000000000" pitchFamily="2" charset="0"/>
                        <a:ea typeface="Montserrat"/>
                        <a:cs typeface="Montserrat"/>
                        <a:sym typeface="Montserrat"/>
                      </a:endParaRPr>
                    </a:p>
                  </a:txBody>
                  <a:tcPr marL="6350" marR="6350" marT="6350" marB="0" anchor="ctr"/>
                </a:tc>
                <a:tc>
                  <a:txBody>
                    <a:bodyPr/>
                    <a:lstStyle/>
                    <a:p>
                      <a:pPr marL="10160" algn="just">
                        <a:lnSpc>
                          <a:spcPts val="1110"/>
                        </a:lnSpc>
                        <a:spcAft>
                          <a:spcPts val="0"/>
                        </a:spcAft>
                        <a:tabLst>
                          <a:tab pos="982345" algn="l"/>
                          <a:tab pos="1811020" algn="l"/>
                          <a:tab pos="2140585" algn="l"/>
                        </a:tabLst>
                      </a:pPr>
                      <a:r>
                        <a:rPr lang="es-ES" sz="1300" b="1" u="none" strike="noStrike" kern="1200" cap="none" dirty="0">
                          <a:solidFill>
                            <a:schemeClr val="tx1"/>
                          </a:solidFill>
                          <a:latin typeface="+mn-lt"/>
                          <a:ea typeface="+mn-ea"/>
                          <a:cs typeface="+mn-cs"/>
                        </a:rPr>
                        <a:t>Trastornos mentales y del comportamiento</a:t>
                      </a:r>
                      <a:endParaRPr lang="es-MX" sz="1300" b="1" u="none" strike="noStrike" kern="1200" cap="none" dirty="0">
                        <a:solidFill>
                          <a:schemeClr val="tx1"/>
                        </a:solidFill>
                        <a:latin typeface="+mn-lt"/>
                        <a:ea typeface="+mn-ea"/>
                        <a:cs typeface="+mn-cs"/>
                      </a:endParaRPr>
                    </a:p>
                  </a:txBody>
                  <a:tcPr marL="73025" marR="73025" marT="0" marB="0" anchor="ctr"/>
                </a:tc>
                <a:tc>
                  <a:txBody>
                    <a:bodyPr/>
                    <a:lstStyle/>
                    <a:p>
                      <a:pPr marL="0" marR="0" lvl="0" indent="0" algn="ctr" defTabSz="914400" rtl="0" eaLnBrk="1" latinLnBrk="0" hangingPunct="1">
                        <a:lnSpc>
                          <a:spcPct val="100000"/>
                        </a:lnSpc>
                        <a:spcBef>
                          <a:spcPts val="0"/>
                        </a:spcBef>
                        <a:spcAft>
                          <a:spcPts val="0"/>
                        </a:spcAft>
                        <a:buClr>
                          <a:srgbClr val="000000"/>
                        </a:buClr>
                        <a:buSzPts val="1200"/>
                        <a:buFont typeface="Arial"/>
                        <a:buNone/>
                      </a:pPr>
                      <a:r>
                        <a:rPr lang="es-ES" sz="1400" kern="1200" dirty="0">
                          <a:solidFill>
                            <a:schemeClr val="tx1"/>
                          </a:solidFill>
                          <a:latin typeface="+mn-lt"/>
                          <a:ea typeface="+mn-ea"/>
                          <a:cs typeface="+mn-cs"/>
                        </a:rPr>
                        <a:t>1,038</a:t>
                      </a:r>
                      <a:endParaRPr lang="es-MX" sz="1400" kern="1200" dirty="0">
                        <a:solidFill>
                          <a:schemeClr val="tx1"/>
                        </a:solidFill>
                        <a:latin typeface="+mn-lt"/>
                        <a:ea typeface="+mn-ea"/>
                        <a:cs typeface="+mn-cs"/>
                      </a:endParaRPr>
                    </a:p>
                  </a:txBody>
                  <a:tcPr marL="73025" marR="73025" marT="0" marB="0" anchor="ctr"/>
                </a:tc>
                <a:tc>
                  <a:txBody>
                    <a:bodyPr/>
                    <a:lstStyle/>
                    <a:p>
                      <a:pPr marL="0" marR="0" lvl="0" indent="0" algn="ctr" defTabSz="914400" rtl="0" eaLnBrk="1" latinLnBrk="0" hangingPunct="1">
                        <a:lnSpc>
                          <a:spcPct val="100000"/>
                        </a:lnSpc>
                        <a:spcBef>
                          <a:spcPts val="0"/>
                        </a:spcBef>
                        <a:spcAft>
                          <a:spcPts val="0"/>
                        </a:spcAft>
                        <a:buClr>
                          <a:srgbClr val="000000"/>
                        </a:buClr>
                        <a:buSzPts val="1200"/>
                        <a:buFont typeface="Arial"/>
                        <a:buNone/>
                      </a:pPr>
                      <a:r>
                        <a:rPr lang="es-ES" sz="1400" kern="1200" dirty="0">
                          <a:solidFill>
                            <a:schemeClr val="tx1"/>
                          </a:solidFill>
                          <a:latin typeface="+mn-lt"/>
                          <a:ea typeface="+mn-ea"/>
                          <a:cs typeface="+mn-cs"/>
                        </a:rPr>
                        <a:t>7.72</a:t>
                      </a:r>
                      <a:endParaRPr lang="es-MX" sz="1400" kern="1200" dirty="0">
                        <a:solidFill>
                          <a:schemeClr val="tx1"/>
                        </a:solidFill>
                        <a:latin typeface="+mn-lt"/>
                        <a:ea typeface="+mn-ea"/>
                        <a:cs typeface="+mn-cs"/>
                      </a:endParaRPr>
                    </a:p>
                  </a:txBody>
                  <a:tcPr marL="73025" marR="73025" marT="0" marB="0" anchor="ctr"/>
                </a:tc>
                <a:tc>
                  <a:txBody>
                    <a:bodyPr/>
                    <a:lstStyle/>
                    <a:p>
                      <a:pPr marL="0" marR="0" lvl="0" indent="0" algn="ctr" defTabSz="914400" rtl="0" eaLnBrk="1" latinLnBrk="0" hangingPunct="1">
                        <a:lnSpc>
                          <a:spcPct val="100000"/>
                        </a:lnSpc>
                        <a:spcBef>
                          <a:spcPts val="0"/>
                        </a:spcBef>
                        <a:spcAft>
                          <a:spcPts val="0"/>
                        </a:spcAft>
                        <a:buClr>
                          <a:srgbClr val="000000"/>
                        </a:buClr>
                        <a:buSzPts val="1200"/>
                        <a:buFont typeface="Arial"/>
                        <a:buNone/>
                      </a:pPr>
                      <a:r>
                        <a:rPr lang="es-ES" sz="1400" b="1" kern="1200" dirty="0">
                          <a:solidFill>
                            <a:schemeClr val="tx1"/>
                          </a:solidFill>
                          <a:latin typeface="+mn-lt"/>
                          <a:ea typeface="+mn-ea"/>
                          <a:cs typeface="+mn-cs"/>
                        </a:rPr>
                        <a:t>935</a:t>
                      </a:r>
                      <a:endParaRPr lang="es-MX" sz="1400" b="1" kern="1200" dirty="0">
                        <a:solidFill>
                          <a:schemeClr val="tx1"/>
                        </a:solidFill>
                        <a:latin typeface="+mn-lt"/>
                        <a:ea typeface="+mn-ea"/>
                        <a:cs typeface="+mn-cs"/>
                      </a:endParaRPr>
                    </a:p>
                  </a:txBody>
                  <a:tcPr marL="73025" marR="73025" marT="0" marB="0" anchor="ctr"/>
                </a:tc>
                <a:tc>
                  <a:txBody>
                    <a:bodyPr/>
                    <a:lstStyle/>
                    <a:p>
                      <a:pPr marL="0" marR="0" lvl="0" indent="0" algn="ctr" defTabSz="914400" rtl="0" eaLnBrk="1" latinLnBrk="0" hangingPunct="1">
                        <a:lnSpc>
                          <a:spcPct val="100000"/>
                        </a:lnSpc>
                        <a:spcBef>
                          <a:spcPts val="0"/>
                        </a:spcBef>
                        <a:spcAft>
                          <a:spcPts val="0"/>
                        </a:spcAft>
                        <a:buClr>
                          <a:srgbClr val="000000"/>
                        </a:buClr>
                        <a:buSzPts val="1200"/>
                        <a:buFont typeface="Arial"/>
                        <a:buNone/>
                      </a:pPr>
                      <a:r>
                        <a:rPr lang="es-ES" sz="1400" b="1" kern="1200" dirty="0">
                          <a:solidFill>
                            <a:schemeClr val="tx1"/>
                          </a:solidFill>
                          <a:latin typeface="+mn-lt"/>
                          <a:ea typeface="+mn-ea"/>
                          <a:cs typeface="+mn-cs"/>
                        </a:rPr>
                        <a:t>8.27</a:t>
                      </a:r>
                      <a:endParaRPr lang="es-MX" sz="1400" b="1" kern="1200" dirty="0">
                        <a:solidFill>
                          <a:schemeClr val="tx1"/>
                        </a:solidFill>
                        <a:latin typeface="+mn-lt"/>
                        <a:ea typeface="+mn-ea"/>
                        <a:cs typeface="+mn-cs"/>
                      </a:endParaRPr>
                    </a:p>
                  </a:txBody>
                  <a:tcPr marL="73025" marR="73025" marT="0" marB="0" anchor="ctr"/>
                </a:tc>
                <a:extLst>
                  <a:ext uri="{0D108BD9-81ED-4DB2-BD59-A6C34878D82A}">
                    <a16:rowId xmlns:a16="http://schemas.microsoft.com/office/drawing/2014/main" val="10004"/>
                  </a:ext>
                </a:extLst>
              </a:tr>
              <a:tr h="450970">
                <a:tc>
                  <a:txBody>
                    <a:bodyPr/>
                    <a:lstStyle/>
                    <a:p>
                      <a:pPr marL="0" marR="0" lvl="0" indent="0" algn="ctr" rtl="0">
                        <a:lnSpc>
                          <a:spcPct val="100000"/>
                        </a:lnSpc>
                        <a:spcBef>
                          <a:spcPts val="0"/>
                        </a:spcBef>
                        <a:spcAft>
                          <a:spcPts val="0"/>
                        </a:spcAft>
                        <a:buClr>
                          <a:srgbClr val="000000"/>
                        </a:buClr>
                        <a:buSzPts val="1200"/>
                        <a:buFont typeface="Arial"/>
                        <a:buNone/>
                      </a:pPr>
                      <a:r>
                        <a:rPr lang="es-MX" sz="1300" b="1" u="none" strike="noStrike" cap="none" dirty="0">
                          <a:sym typeface="Montserrat"/>
                        </a:rPr>
                        <a:t>4</a:t>
                      </a:r>
                      <a:endParaRPr sz="1300" b="1" i="0" u="none" strike="noStrike" cap="none" dirty="0">
                        <a:solidFill>
                          <a:srgbClr val="000000"/>
                        </a:solidFill>
                        <a:latin typeface="Montserrat" panose="00000500000000000000" pitchFamily="2" charset="0"/>
                        <a:ea typeface="Montserrat"/>
                        <a:cs typeface="Montserrat"/>
                        <a:sym typeface="Montserrat"/>
                      </a:endParaRPr>
                    </a:p>
                  </a:txBody>
                  <a:tcPr marL="6350" marR="6350" marT="6350" marB="0" anchor="ctr"/>
                </a:tc>
                <a:tc>
                  <a:txBody>
                    <a:bodyPr/>
                    <a:lstStyle/>
                    <a:p>
                      <a:pPr marL="10160" algn="just">
                        <a:lnSpc>
                          <a:spcPts val="1110"/>
                        </a:lnSpc>
                        <a:spcAft>
                          <a:spcPts val="0"/>
                        </a:spcAft>
                        <a:tabLst>
                          <a:tab pos="1313180" algn="l"/>
                          <a:tab pos="1838960" algn="l"/>
                        </a:tabLst>
                      </a:pPr>
                      <a:r>
                        <a:rPr lang="es-ES" sz="1300" b="1" u="none" strike="noStrike" kern="1200" cap="none" dirty="0">
                          <a:solidFill>
                            <a:schemeClr val="tx1"/>
                          </a:solidFill>
                          <a:latin typeface="+mn-lt"/>
                          <a:ea typeface="+mn-ea"/>
                          <a:cs typeface="+mn-cs"/>
                        </a:rPr>
                        <a:t>Enfermedades del Sistema genitourinario</a:t>
                      </a:r>
                      <a:endParaRPr lang="es-MX" sz="1300" b="1" u="none" strike="noStrike" kern="1200" cap="none" dirty="0">
                        <a:solidFill>
                          <a:schemeClr val="tx1"/>
                        </a:solidFill>
                        <a:latin typeface="+mn-lt"/>
                        <a:ea typeface="+mn-ea"/>
                        <a:cs typeface="+mn-cs"/>
                      </a:endParaRPr>
                    </a:p>
                  </a:txBody>
                  <a:tcPr marL="73025" marR="73025" marT="0" marB="0" anchor="ctr"/>
                </a:tc>
                <a:tc>
                  <a:txBody>
                    <a:bodyPr/>
                    <a:lstStyle/>
                    <a:p>
                      <a:pPr marL="0" marR="0" lvl="0" indent="0" algn="ctr" defTabSz="914400" rtl="0" eaLnBrk="1" latinLnBrk="0" hangingPunct="1">
                        <a:lnSpc>
                          <a:spcPct val="100000"/>
                        </a:lnSpc>
                        <a:spcBef>
                          <a:spcPts val="0"/>
                        </a:spcBef>
                        <a:spcAft>
                          <a:spcPts val="0"/>
                        </a:spcAft>
                        <a:buClr>
                          <a:srgbClr val="000000"/>
                        </a:buClr>
                        <a:buSzPts val="1200"/>
                        <a:buFont typeface="Arial"/>
                        <a:buNone/>
                      </a:pPr>
                      <a:r>
                        <a:rPr lang="es-ES" sz="1400" kern="1200" dirty="0">
                          <a:solidFill>
                            <a:schemeClr val="tx1"/>
                          </a:solidFill>
                          <a:latin typeface="+mn-lt"/>
                          <a:ea typeface="+mn-ea"/>
                          <a:cs typeface="+mn-cs"/>
                        </a:rPr>
                        <a:t>748</a:t>
                      </a:r>
                      <a:endParaRPr lang="es-MX" sz="1400" kern="1200" dirty="0">
                        <a:solidFill>
                          <a:schemeClr val="tx1"/>
                        </a:solidFill>
                        <a:latin typeface="+mn-lt"/>
                        <a:ea typeface="+mn-ea"/>
                        <a:cs typeface="+mn-cs"/>
                      </a:endParaRPr>
                    </a:p>
                  </a:txBody>
                  <a:tcPr marL="73025" marR="73025" marT="0" marB="0" anchor="ctr"/>
                </a:tc>
                <a:tc>
                  <a:txBody>
                    <a:bodyPr/>
                    <a:lstStyle/>
                    <a:p>
                      <a:pPr marL="0" marR="0" lvl="0" indent="0" algn="ctr" defTabSz="914400" rtl="0" eaLnBrk="1" latinLnBrk="0" hangingPunct="1">
                        <a:lnSpc>
                          <a:spcPct val="100000"/>
                        </a:lnSpc>
                        <a:spcBef>
                          <a:spcPts val="0"/>
                        </a:spcBef>
                        <a:spcAft>
                          <a:spcPts val="0"/>
                        </a:spcAft>
                        <a:buClr>
                          <a:srgbClr val="000000"/>
                        </a:buClr>
                        <a:buSzPts val="1200"/>
                        <a:buFont typeface="Arial"/>
                        <a:buNone/>
                      </a:pPr>
                      <a:r>
                        <a:rPr lang="es-ES" sz="1400" kern="1200" dirty="0">
                          <a:solidFill>
                            <a:schemeClr val="tx1"/>
                          </a:solidFill>
                          <a:latin typeface="+mn-lt"/>
                          <a:ea typeface="+mn-ea"/>
                          <a:cs typeface="+mn-cs"/>
                        </a:rPr>
                        <a:t>5.56</a:t>
                      </a:r>
                      <a:endParaRPr lang="es-MX" sz="1400" kern="1200" dirty="0">
                        <a:solidFill>
                          <a:schemeClr val="tx1"/>
                        </a:solidFill>
                        <a:latin typeface="+mn-lt"/>
                        <a:ea typeface="+mn-ea"/>
                        <a:cs typeface="+mn-cs"/>
                      </a:endParaRPr>
                    </a:p>
                  </a:txBody>
                  <a:tcPr marL="73025" marR="73025" marT="0" marB="0" anchor="ctr"/>
                </a:tc>
                <a:tc>
                  <a:txBody>
                    <a:bodyPr/>
                    <a:lstStyle/>
                    <a:p>
                      <a:pPr marL="0" marR="0" lvl="0" indent="0" algn="ctr" defTabSz="914400" rtl="0" eaLnBrk="1" latinLnBrk="0" hangingPunct="1">
                        <a:lnSpc>
                          <a:spcPct val="100000"/>
                        </a:lnSpc>
                        <a:spcBef>
                          <a:spcPts val="0"/>
                        </a:spcBef>
                        <a:spcAft>
                          <a:spcPts val="0"/>
                        </a:spcAft>
                        <a:buClr>
                          <a:srgbClr val="000000"/>
                        </a:buClr>
                        <a:buSzPts val="1200"/>
                        <a:buFont typeface="Arial"/>
                        <a:buNone/>
                      </a:pPr>
                      <a:r>
                        <a:rPr lang="es-ES" sz="1400" b="1" kern="1200" dirty="0">
                          <a:solidFill>
                            <a:schemeClr val="tx1"/>
                          </a:solidFill>
                          <a:latin typeface="+mn-lt"/>
                          <a:ea typeface="+mn-ea"/>
                          <a:cs typeface="+mn-cs"/>
                        </a:rPr>
                        <a:t>584</a:t>
                      </a:r>
                      <a:endParaRPr lang="es-MX" sz="1400" b="1" kern="1200" dirty="0">
                        <a:solidFill>
                          <a:schemeClr val="tx1"/>
                        </a:solidFill>
                        <a:latin typeface="+mn-lt"/>
                        <a:ea typeface="+mn-ea"/>
                        <a:cs typeface="+mn-cs"/>
                      </a:endParaRPr>
                    </a:p>
                  </a:txBody>
                  <a:tcPr marL="73025" marR="73025" marT="0" marB="0" anchor="ctr"/>
                </a:tc>
                <a:tc>
                  <a:txBody>
                    <a:bodyPr/>
                    <a:lstStyle/>
                    <a:p>
                      <a:pPr marL="0" marR="0" lvl="0" indent="0" algn="ctr" defTabSz="914400" rtl="0" eaLnBrk="1" latinLnBrk="0" hangingPunct="1">
                        <a:lnSpc>
                          <a:spcPct val="100000"/>
                        </a:lnSpc>
                        <a:spcBef>
                          <a:spcPts val="0"/>
                        </a:spcBef>
                        <a:spcAft>
                          <a:spcPts val="0"/>
                        </a:spcAft>
                        <a:buClr>
                          <a:srgbClr val="000000"/>
                        </a:buClr>
                        <a:buSzPts val="1200"/>
                        <a:buFont typeface="Arial"/>
                        <a:buNone/>
                      </a:pPr>
                      <a:r>
                        <a:rPr lang="es-ES" sz="1400" b="1" kern="1200" dirty="0">
                          <a:solidFill>
                            <a:schemeClr val="tx1"/>
                          </a:solidFill>
                          <a:latin typeface="+mn-lt"/>
                          <a:ea typeface="+mn-ea"/>
                          <a:cs typeface="+mn-cs"/>
                        </a:rPr>
                        <a:t>5.17</a:t>
                      </a:r>
                      <a:endParaRPr lang="es-MX" sz="1400" b="1" kern="1200" dirty="0">
                        <a:solidFill>
                          <a:schemeClr val="tx1"/>
                        </a:solidFill>
                        <a:latin typeface="+mn-lt"/>
                        <a:ea typeface="+mn-ea"/>
                        <a:cs typeface="+mn-cs"/>
                      </a:endParaRPr>
                    </a:p>
                  </a:txBody>
                  <a:tcPr marL="73025" marR="73025" marT="0" marB="0" anchor="ctr"/>
                </a:tc>
                <a:extLst>
                  <a:ext uri="{0D108BD9-81ED-4DB2-BD59-A6C34878D82A}">
                    <a16:rowId xmlns:a16="http://schemas.microsoft.com/office/drawing/2014/main" val="10005"/>
                  </a:ext>
                </a:extLst>
              </a:tr>
              <a:tr h="450970">
                <a:tc>
                  <a:txBody>
                    <a:bodyPr/>
                    <a:lstStyle/>
                    <a:p>
                      <a:pPr marL="0" marR="0" lvl="0" indent="0" algn="ctr" rtl="0">
                        <a:lnSpc>
                          <a:spcPct val="100000"/>
                        </a:lnSpc>
                        <a:spcBef>
                          <a:spcPts val="0"/>
                        </a:spcBef>
                        <a:spcAft>
                          <a:spcPts val="0"/>
                        </a:spcAft>
                        <a:buClr>
                          <a:srgbClr val="000000"/>
                        </a:buClr>
                        <a:buSzPts val="1200"/>
                        <a:buFont typeface="Arial"/>
                        <a:buNone/>
                      </a:pPr>
                      <a:r>
                        <a:rPr lang="es-MX" sz="1300" b="1" u="none" strike="noStrike" cap="none" dirty="0">
                          <a:sym typeface="Montserrat"/>
                        </a:rPr>
                        <a:t>5</a:t>
                      </a:r>
                      <a:endParaRPr sz="1300" b="1" i="0" u="none" strike="noStrike" cap="none" dirty="0">
                        <a:solidFill>
                          <a:srgbClr val="000000"/>
                        </a:solidFill>
                        <a:latin typeface="Montserrat" panose="00000500000000000000" pitchFamily="2" charset="0"/>
                        <a:ea typeface="Montserrat"/>
                        <a:cs typeface="Montserrat"/>
                        <a:sym typeface="Montserrat"/>
                      </a:endParaRPr>
                    </a:p>
                  </a:txBody>
                  <a:tcPr marL="6350" marR="6350" marT="6350" marB="0" anchor="ctr"/>
                </a:tc>
                <a:tc>
                  <a:txBody>
                    <a:bodyPr/>
                    <a:lstStyle/>
                    <a:p>
                      <a:pPr marL="10160" indent="9525" algn="just">
                        <a:spcAft>
                          <a:spcPts val="0"/>
                        </a:spcAft>
                      </a:pPr>
                      <a:r>
                        <a:rPr lang="es-ES" sz="1300" b="1" u="none" strike="noStrike" kern="1200" cap="none" dirty="0">
                          <a:solidFill>
                            <a:schemeClr val="tx1"/>
                          </a:solidFill>
                          <a:latin typeface="+mn-lt"/>
                          <a:ea typeface="+mn-ea"/>
                          <a:cs typeface="+mn-cs"/>
                        </a:rPr>
                        <a:t>Tumores (Neoplasias)</a:t>
                      </a:r>
                      <a:endParaRPr lang="es-MX" sz="1300" b="1" u="none" strike="noStrike" kern="1200" cap="none" dirty="0">
                        <a:solidFill>
                          <a:schemeClr val="tx1"/>
                        </a:solidFill>
                        <a:latin typeface="+mn-lt"/>
                        <a:ea typeface="+mn-ea"/>
                        <a:cs typeface="+mn-cs"/>
                      </a:endParaRPr>
                    </a:p>
                  </a:txBody>
                  <a:tcPr marL="73025" marR="73025" marT="0" marB="0" anchor="ctr"/>
                </a:tc>
                <a:tc>
                  <a:txBody>
                    <a:bodyPr/>
                    <a:lstStyle/>
                    <a:p>
                      <a:pPr marL="0" marR="0" lvl="0" indent="0" algn="ctr" defTabSz="914400" rtl="0" eaLnBrk="1" latinLnBrk="0" hangingPunct="1">
                        <a:lnSpc>
                          <a:spcPct val="100000"/>
                        </a:lnSpc>
                        <a:spcBef>
                          <a:spcPts val="0"/>
                        </a:spcBef>
                        <a:spcAft>
                          <a:spcPts val="0"/>
                        </a:spcAft>
                        <a:buClr>
                          <a:srgbClr val="000000"/>
                        </a:buClr>
                        <a:buSzPts val="1200"/>
                        <a:buFont typeface="Arial"/>
                        <a:buNone/>
                      </a:pPr>
                      <a:r>
                        <a:rPr lang="es-ES" sz="1400" kern="1200" dirty="0">
                          <a:solidFill>
                            <a:schemeClr val="tx1"/>
                          </a:solidFill>
                          <a:latin typeface="+mn-lt"/>
                          <a:ea typeface="+mn-ea"/>
                          <a:cs typeface="+mn-cs"/>
                        </a:rPr>
                        <a:t>687</a:t>
                      </a:r>
                      <a:endParaRPr lang="es-MX" sz="1400" kern="1200" dirty="0">
                        <a:solidFill>
                          <a:schemeClr val="tx1"/>
                        </a:solidFill>
                        <a:latin typeface="+mn-lt"/>
                        <a:ea typeface="+mn-ea"/>
                        <a:cs typeface="+mn-cs"/>
                      </a:endParaRPr>
                    </a:p>
                  </a:txBody>
                  <a:tcPr marL="73025" marR="73025" marT="0" marB="0" anchor="ctr"/>
                </a:tc>
                <a:tc>
                  <a:txBody>
                    <a:bodyPr/>
                    <a:lstStyle/>
                    <a:p>
                      <a:pPr marL="0" marR="0" lvl="0" indent="0" algn="ctr" defTabSz="914400" rtl="0" eaLnBrk="1" latinLnBrk="0" hangingPunct="1">
                        <a:lnSpc>
                          <a:spcPct val="100000"/>
                        </a:lnSpc>
                        <a:spcBef>
                          <a:spcPts val="0"/>
                        </a:spcBef>
                        <a:spcAft>
                          <a:spcPts val="0"/>
                        </a:spcAft>
                        <a:buClr>
                          <a:srgbClr val="000000"/>
                        </a:buClr>
                        <a:buSzPts val="1200"/>
                        <a:buFont typeface="Arial"/>
                        <a:buNone/>
                      </a:pPr>
                      <a:r>
                        <a:rPr lang="es-ES" sz="1400" kern="1200" dirty="0">
                          <a:solidFill>
                            <a:schemeClr val="tx1"/>
                          </a:solidFill>
                          <a:latin typeface="+mn-lt"/>
                          <a:ea typeface="+mn-ea"/>
                          <a:cs typeface="+mn-cs"/>
                        </a:rPr>
                        <a:t>5.11</a:t>
                      </a:r>
                      <a:endParaRPr lang="es-MX" sz="1400" kern="1200" dirty="0">
                        <a:solidFill>
                          <a:schemeClr val="tx1"/>
                        </a:solidFill>
                        <a:latin typeface="+mn-lt"/>
                        <a:ea typeface="+mn-ea"/>
                        <a:cs typeface="+mn-cs"/>
                      </a:endParaRPr>
                    </a:p>
                  </a:txBody>
                  <a:tcPr marL="73025" marR="73025" marT="0" marB="0" anchor="ctr"/>
                </a:tc>
                <a:tc>
                  <a:txBody>
                    <a:bodyPr/>
                    <a:lstStyle/>
                    <a:p>
                      <a:pPr marL="0" marR="0" lvl="0" indent="0" algn="ctr" defTabSz="914400" rtl="0" eaLnBrk="1" latinLnBrk="0" hangingPunct="1">
                        <a:lnSpc>
                          <a:spcPct val="100000"/>
                        </a:lnSpc>
                        <a:spcBef>
                          <a:spcPts val="0"/>
                        </a:spcBef>
                        <a:spcAft>
                          <a:spcPts val="0"/>
                        </a:spcAft>
                        <a:buClr>
                          <a:srgbClr val="000000"/>
                        </a:buClr>
                        <a:buSzPts val="1200"/>
                        <a:buFont typeface="Arial"/>
                        <a:buNone/>
                      </a:pPr>
                      <a:r>
                        <a:rPr lang="es-ES" sz="1400" b="1" kern="1200" dirty="0">
                          <a:solidFill>
                            <a:schemeClr val="tx1"/>
                          </a:solidFill>
                          <a:latin typeface="+mn-lt"/>
                          <a:ea typeface="+mn-ea"/>
                          <a:cs typeface="+mn-cs"/>
                        </a:rPr>
                        <a:t>574</a:t>
                      </a:r>
                      <a:endParaRPr lang="es-MX" sz="1400" b="1" kern="1200" dirty="0">
                        <a:solidFill>
                          <a:schemeClr val="tx1"/>
                        </a:solidFill>
                        <a:latin typeface="+mn-lt"/>
                        <a:ea typeface="+mn-ea"/>
                        <a:cs typeface="+mn-cs"/>
                      </a:endParaRPr>
                    </a:p>
                  </a:txBody>
                  <a:tcPr marL="73025" marR="73025" marT="0" marB="0" anchor="ctr"/>
                </a:tc>
                <a:tc>
                  <a:txBody>
                    <a:bodyPr/>
                    <a:lstStyle/>
                    <a:p>
                      <a:pPr marL="0" marR="0" lvl="0" indent="0" algn="ctr" defTabSz="914400" rtl="0" eaLnBrk="1" latinLnBrk="0" hangingPunct="1">
                        <a:lnSpc>
                          <a:spcPct val="100000"/>
                        </a:lnSpc>
                        <a:spcBef>
                          <a:spcPts val="0"/>
                        </a:spcBef>
                        <a:spcAft>
                          <a:spcPts val="0"/>
                        </a:spcAft>
                        <a:buClr>
                          <a:srgbClr val="000000"/>
                        </a:buClr>
                        <a:buSzPts val="1200"/>
                        <a:buFont typeface="Arial"/>
                        <a:buNone/>
                      </a:pPr>
                      <a:r>
                        <a:rPr lang="es-ES" sz="1400" b="1" kern="1200" dirty="0">
                          <a:solidFill>
                            <a:schemeClr val="tx1"/>
                          </a:solidFill>
                          <a:latin typeface="+mn-lt"/>
                          <a:ea typeface="+mn-ea"/>
                          <a:cs typeface="+mn-cs"/>
                        </a:rPr>
                        <a:t>5.08</a:t>
                      </a:r>
                      <a:endParaRPr lang="es-MX" sz="1400" b="1" kern="1200" dirty="0">
                        <a:solidFill>
                          <a:schemeClr val="tx1"/>
                        </a:solidFill>
                        <a:latin typeface="+mn-lt"/>
                        <a:ea typeface="+mn-ea"/>
                        <a:cs typeface="+mn-cs"/>
                      </a:endParaRPr>
                    </a:p>
                  </a:txBody>
                  <a:tcPr marL="73025" marR="73025" marT="0" marB="0" anchor="ctr"/>
                </a:tc>
                <a:extLst>
                  <a:ext uri="{0D108BD9-81ED-4DB2-BD59-A6C34878D82A}">
                    <a16:rowId xmlns:a16="http://schemas.microsoft.com/office/drawing/2014/main" val="10006"/>
                  </a:ext>
                </a:extLst>
              </a:tr>
              <a:tr h="548482">
                <a:tc>
                  <a:txBody>
                    <a:bodyPr/>
                    <a:lstStyle/>
                    <a:p>
                      <a:pPr marL="0" marR="0" lvl="0" indent="0" algn="ctr" rtl="0">
                        <a:lnSpc>
                          <a:spcPct val="100000"/>
                        </a:lnSpc>
                        <a:spcBef>
                          <a:spcPts val="0"/>
                        </a:spcBef>
                        <a:spcAft>
                          <a:spcPts val="0"/>
                        </a:spcAft>
                        <a:buClr>
                          <a:srgbClr val="000000"/>
                        </a:buClr>
                        <a:buSzPts val="1200"/>
                        <a:buFont typeface="Arial"/>
                        <a:buNone/>
                      </a:pPr>
                      <a:r>
                        <a:rPr lang="es-MX" sz="1300" b="1" u="none" strike="noStrike" cap="none" dirty="0">
                          <a:sym typeface="Montserrat"/>
                        </a:rPr>
                        <a:t>6</a:t>
                      </a:r>
                      <a:endParaRPr sz="1300" b="1" i="0" u="none" strike="noStrike" cap="none" dirty="0">
                        <a:solidFill>
                          <a:srgbClr val="000000"/>
                        </a:solidFill>
                        <a:latin typeface="Montserrat" panose="00000500000000000000" pitchFamily="2" charset="0"/>
                        <a:ea typeface="Montserrat"/>
                        <a:cs typeface="Montserrat"/>
                        <a:sym typeface="Montserrat"/>
                      </a:endParaRPr>
                    </a:p>
                  </a:txBody>
                  <a:tcPr marL="6350" marR="6350" marT="6350" marB="0" anchor="ctr"/>
                </a:tc>
                <a:tc>
                  <a:txBody>
                    <a:bodyPr/>
                    <a:lstStyle/>
                    <a:p>
                      <a:pPr marL="10160" algn="just">
                        <a:lnSpc>
                          <a:spcPts val="1120"/>
                        </a:lnSpc>
                        <a:spcAft>
                          <a:spcPts val="0"/>
                        </a:spcAft>
                        <a:tabLst>
                          <a:tab pos="1320800" algn="l"/>
                          <a:tab pos="1854200" algn="l"/>
                        </a:tabLst>
                      </a:pPr>
                      <a:r>
                        <a:rPr lang="es-ES" sz="1300" b="1" u="none" strike="noStrike" kern="1200" cap="none" dirty="0">
                          <a:solidFill>
                            <a:schemeClr val="tx1"/>
                          </a:solidFill>
                          <a:latin typeface="+mn-lt"/>
                          <a:ea typeface="+mn-ea"/>
                          <a:cs typeface="+mn-cs"/>
                        </a:rPr>
                        <a:t>Enfermedades del sistema respiratorio</a:t>
                      </a:r>
                      <a:endParaRPr lang="es-MX" sz="1300" b="1" u="none" strike="noStrike" kern="1200" cap="none" dirty="0">
                        <a:solidFill>
                          <a:schemeClr val="tx1"/>
                        </a:solidFill>
                        <a:latin typeface="+mn-lt"/>
                        <a:ea typeface="+mn-ea"/>
                        <a:cs typeface="+mn-cs"/>
                      </a:endParaRPr>
                    </a:p>
                  </a:txBody>
                  <a:tcPr marL="73025" marR="73025" marT="0" marB="0" anchor="ctr"/>
                </a:tc>
                <a:tc>
                  <a:txBody>
                    <a:bodyPr/>
                    <a:lstStyle/>
                    <a:p>
                      <a:pPr marL="0" marR="0" lvl="0" indent="0" algn="ctr" defTabSz="914400" rtl="0" eaLnBrk="1" latinLnBrk="0" hangingPunct="1">
                        <a:lnSpc>
                          <a:spcPct val="100000"/>
                        </a:lnSpc>
                        <a:spcBef>
                          <a:spcPts val="0"/>
                        </a:spcBef>
                        <a:spcAft>
                          <a:spcPts val="0"/>
                        </a:spcAft>
                        <a:buClr>
                          <a:srgbClr val="000000"/>
                        </a:buClr>
                        <a:buSzPts val="1200"/>
                        <a:buFont typeface="Arial"/>
                        <a:buNone/>
                      </a:pPr>
                      <a:r>
                        <a:rPr lang="es-ES" sz="1400" kern="1200" dirty="0">
                          <a:solidFill>
                            <a:schemeClr val="tx1"/>
                          </a:solidFill>
                          <a:latin typeface="+mn-lt"/>
                          <a:ea typeface="+mn-ea"/>
                          <a:cs typeface="+mn-cs"/>
                        </a:rPr>
                        <a:t>555</a:t>
                      </a:r>
                      <a:endParaRPr lang="es-MX" sz="1400" kern="1200" dirty="0">
                        <a:solidFill>
                          <a:schemeClr val="tx1"/>
                        </a:solidFill>
                        <a:latin typeface="+mn-lt"/>
                        <a:ea typeface="+mn-ea"/>
                        <a:cs typeface="+mn-cs"/>
                      </a:endParaRPr>
                    </a:p>
                  </a:txBody>
                  <a:tcPr marL="73025" marR="73025" marT="0" marB="0" anchor="ctr"/>
                </a:tc>
                <a:tc>
                  <a:txBody>
                    <a:bodyPr/>
                    <a:lstStyle/>
                    <a:p>
                      <a:pPr marL="0" marR="0" lvl="0" indent="0" algn="ctr" defTabSz="914400" rtl="0" eaLnBrk="1" latinLnBrk="0" hangingPunct="1">
                        <a:lnSpc>
                          <a:spcPct val="100000"/>
                        </a:lnSpc>
                        <a:spcBef>
                          <a:spcPts val="0"/>
                        </a:spcBef>
                        <a:spcAft>
                          <a:spcPts val="0"/>
                        </a:spcAft>
                        <a:buClr>
                          <a:srgbClr val="000000"/>
                        </a:buClr>
                        <a:buSzPts val="1200"/>
                        <a:buFont typeface="Arial"/>
                        <a:buNone/>
                      </a:pPr>
                      <a:r>
                        <a:rPr lang="es-ES" sz="1400" kern="1200" dirty="0">
                          <a:solidFill>
                            <a:schemeClr val="tx1"/>
                          </a:solidFill>
                          <a:latin typeface="+mn-lt"/>
                          <a:ea typeface="+mn-ea"/>
                          <a:cs typeface="+mn-cs"/>
                        </a:rPr>
                        <a:t>4.13</a:t>
                      </a:r>
                      <a:endParaRPr lang="es-MX" sz="1400" kern="1200" dirty="0">
                        <a:solidFill>
                          <a:schemeClr val="tx1"/>
                        </a:solidFill>
                        <a:latin typeface="+mn-lt"/>
                        <a:ea typeface="+mn-ea"/>
                        <a:cs typeface="+mn-cs"/>
                      </a:endParaRPr>
                    </a:p>
                  </a:txBody>
                  <a:tcPr marL="73025" marR="73025" marT="0" marB="0" anchor="ctr"/>
                </a:tc>
                <a:tc>
                  <a:txBody>
                    <a:bodyPr/>
                    <a:lstStyle/>
                    <a:p>
                      <a:pPr marL="0" marR="0" lvl="0" indent="0" algn="ctr" defTabSz="914400" rtl="0" eaLnBrk="1" latinLnBrk="0" hangingPunct="1">
                        <a:lnSpc>
                          <a:spcPct val="100000"/>
                        </a:lnSpc>
                        <a:spcBef>
                          <a:spcPts val="0"/>
                        </a:spcBef>
                        <a:spcAft>
                          <a:spcPts val="0"/>
                        </a:spcAft>
                        <a:buClr>
                          <a:srgbClr val="000000"/>
                        </a:buClr>
                        <a:buSzPts val="1200"/>
                        <a:buFont typeface="Arial"/>
                        <a:buNone/>
                      </a:pPr>
                      <a:r>
                        <a:rPr lang="es-ES" sz="1400" b="1" kern="1200" dirty="0">
                          <a:solidFill>
                            <a:schemeClr val="tx1"/>
                          </a:solidFill>
                          <a:latin typeface="+mn-lt"/>
                          <a:ea typeface="+mn-ea"/>
                          <a:cs typeface="+mn-cs"/>
                        </a:rPr>
                        <a:t>538</a:t>
                      </a:r>
                      <a:endParaRPr lang="es-MX" sz="1400" b="1" kern="1200" dirty="0">
                        <a:solidFill>
                          <a:schemeClr val="tx1"/>
                        </a:solidFill>
                        <a:latin typeface="+mn-lt"/>
                        <a:ea typeface="+mn-ea"/>
                        <a:cs typeface="+mn-cs"/>
                      </a:endParaRPr>
                    </a:p>
                  </a:txBody>
                  <a:tcPr marL="73025" marR="73025" marT="0" marB="0" anchor="ctr"/>
                </a:tc>
                <a:tc>
                  <a:txBody>
                    <a:bodyPr/>
                    <a:lstStyle/>
                    <a:p>
                      <a:pPr marL="0" marR="0" lvl="0" indent="0" algn="ctr" defTabSz="914400" rtl="0" eaLnBrk="1" latinLnBrk="0" hangingPunct="1">
                        <a:lnSpc>
                          <a:spcPct val="100000"/>
                        </a:lnSpc>
                        <a:spcBef>
                          <a:spcPts val="0"/>
                        </a:spcBef>
                        <a:spcAft>
                          <a:spcPts val="0"/>
                        </a:spcAft>
                        <a:buClr>
                          <a:srgbClr val="000000"/>
                        </a:buClr>
                        <a:buSzPts val="1200"/>
                        <a:buFont typeface="Arial"/>
                        <a:buNone/>
                      </a:pPr>
                      <a:r>
                        <a:rPr lang="es-ES" sz="1400" b="1" kern="1200" dirty="0">
                          <a:solidFill>
                            <a:schemeClr val="tx1"/>
                          </a:solidFill>
                          <a:latin typeface="+mn-lt"/>
                          <a:ea typeface="+mn-ea"/>
                          <a:cs typeface="+mn-cs"/>
                        </a:rPr>
                        <a:t>4.76</a:t>
                      </a:r>
                      <a:endParaRPr lang="es-MX" sz="1400" b="1" kern="1200" dirty="0">
                        <a:solidFill>
                          <a:schemeClr val="tx1"/>
                        </a:solidFill>
                        <a:latin typeface="+mn-lt"/>
                        <a:ea typeface="+mn-ea"/>
                        <a:cs typeface="+mn-cs"/>
                      </a:endParaRPr>
                    </a:p>
                  </a:txBody>
                  <a:tcPr marL="73025" marR="73025" marT="0" marB="0" anchor="ctr"/>
                </a:tc>
                <a:extLst>
                  <a:ext uri="{0D108BD9-81ED-4DB2-BD59-A6C34878D82A}">
                    <a16:rowId xmlns:a16="http://schemas.microsoft.com/office/drawing/2014/main" val="10007"/>
                  </a:ext>
                </a:extLst>
              </a:tr>
              <a:tr h="548482">
                <a:tc gridSpan="2">
                  <a:txBody>
                    <a:bodyPr/>
                    <a:lstStyle/>
                    <a:p>
                      <a:pPr marL="10160" algn="ctr">
                        <a:lnSpc>
                          <a:spcPts val="1120"/>
                        </a:lnSpc>
                        <a:spcAft>
                          <a:spcPts val="0"/>
                        </a:spcAft>
                        <a:tabLst>
                          <a:tab pos="1320800" algn="l"/>
                          <a:tab pos="1854200" algn="l"/>
                        </a:tabLst>
                      </a:pPr>
                      <a:r>
                        <a:rPr lang="es-MX" sz="1300" b="1" u="none" strike="noStrike" kern="1200" cap="none" dirty="0">
                          <a:solidFill>
                            <a:schemeClr val="tx1"/>
                          </a:solidFill>
                          <a:latin typeface="+mn-lt"/>
                          <a:ea typeface="+mn-ea"/>
                          <a:cs typeface="+mn-cs"/>
                        </a:rPr>
                        <a:t>Todas las demás</a:t>
                      </a:r>
                    </a:p>
                  </a:txBody>
                  <a:tcPr marL="6350" marR="6350" marT="6350" marB="0" anchor="ctr"/>
                </a:tc>
                <a:tc hMerge="1">
                  <a:txBody>
                    <a:bodyPr/>
                    <a:lstStyle/>
                    <a:p>
                      <a:pPr marL="10160" algn="just">
                        <a:lnSpc>
                          <a:spcPts val="1120"/>
                        </a:lnSpc>
                        <a:spcAft>
                          <a:spcPts val="0"/>
                        </a:spcAft>
                        <a:tabLst>
                          <a:tab pos="1320800" algn="l"/>
                          <a:tab pos="1854200" algn="l"/>
                        </a:tabLst>
                      </a:pPr>
                      <a:endParaRPr lang="es-MX" sz="1100" dirty="0">
                        <a:effectLst/>
                        <a:latin typeface="Arial MT"/>
                        <a:ea typeface="Arial MT"/>
                        <a:cs typeface="Arial MT"/>
                      </a:endParaRPr>
                    </a:p>
                  </a:txBody>
                  <a:tcPr marL="73025" marR="73025" marT="0" marB="0" anchor="ctr"/>
                </a:tc>
                <a:tc>
                  <a:txBody>
                    <a:bodyPr/>
                    <a:lstStyle/>
                    <a:p>
                      <a:pPr marL="0" marR="0" lvl="0" indent="0" algn="ctr" defTabSz="914400" rtl="0" eaLnBrk="1" fontAlgn="b" latinLnBrk="0" hangingPunct="1">
                        <a:lnSpc>
                          <a:spcPct val="100000"/>
                        </a:lnSpc>
                        <a:spcBef>
                          <a:spcPts val="0"/>
                        </a:spcBef>
                        <a:spcAft>
                          <a:spcPts val="0"/>
                        </a:spcAft>
                        <a:buClr>
                          <a:srgbClr val="000000"/>
                        </a:buClr>
                        <a:buSzPts val="1200"/>
                        <a:buFont typeface="Arial"/>
                        <a:buNone/>
                      </a:pPr>
                      <a:r>
                        <a:rPr lang="es-MX" sz="1400" kern="1200" dirty="0">
                          <a:solidFill>
                            <a:schemeClr val="tx1"/>
                          </a:solidFill>
                          <a:latin typeface="+mn-lt"/>
                          <a:ea typeface="+mn-ea"/>
                          <a:cs typeface="+mn-cs"/>
                        </a:rPr>
                        <a:t>6,726</a:t>
                      </a:r>
                    </a:p>
                  </a:txBody>
                  <a:tcPr marL="9525" marR="9525" marT="9525" marB="0" anchor="ctr"/>
                </a:tc>
                <a:tc>
                  <a:txBody>
                    <a:bodyPr/>
                    <a:lstStyle/>
                    <a:p>
                      <a:pPr marL="0" marR="0" lvl="0" indent="0" algn="ctr" defTabSz="914400" rtl="0" eaLnBrk="1" latinLnBrk="0" hangingPunct="1">
                        <a:lnSpc>
                          <a:spcPct val="100000"/>
                        </a:lnSpc>
                        <a:spcBef>
                          <a:spcPts val="0"/>
                        </a:spcBef>
                        <a:spcAft>
                          <a:spcPts val="0"/>
                        </a:spcAft>
                        <a:buClr>
                          <a:srgbClr val="000000"/>
                        </a:buClr>
                        <a:buSzPts val="1200"/>
                        <a:buFont typeface="Arial"/>
                        <a:buNone/>
                      </a:pPr>
                      <a:r>
                        <a:rPr lang="es-MX" sz="1400" kern="1200" dirty="0">
                          <a:solidFill>
                            <a:schemeClr val="tx1"/>
                          </a:solidFill>
                          <a:latin typeface="+mn-lt"/>
                          <a:ea typeface="+mn-ea"/>
                          <a:cs typeface="+mn-cs"/>
                        </a:rPr>
                        <a:t>50.03</a:t>
                      </a:r>
                    </a:p>
                  </a:txBody>
                  <a:tcPr marL="73025" marR="73025" marT="0" marB="0" anchor="ctr"/>
                </a:tc>
                <a:tc>
                  <a:txBody>
                    <a:bodyPr/>
                    <a:lstStyle/>
                    <a:p>
                      <a:pPr marL="0" marR="0" lvl="0" indent="0" algn="ctr" defTabSz="914400" rtl="0" eaLnBrk="1" latinLnBrk="0" hangingPunct="1">
                        <a:lnSpc>
                          <a:spcPct val="100000"/>
                        </a:lnSpc>
                        <a:spcBef>
                          <a:spcPts val="0"/>
                        </a:spcBef>
                        <a:spcAft>
                          <a:spcPts val="0"/>
                        </a:spcAft>
                        <a:buClr>
                          <a:srgbClr val="000000"/>
                        </a:buClr>
                        <a:buSzPts val="1200"/>
                        <a:buFont typeface="Arial"/>
                        <a:buNone/>
                      </a:pPr>
                      <a:r>
                        <a:rPr lang="es-MX" sz="1400" b="1" kern="1200" dirty="0">
                          <a:solidFill>
                            <a:schemeClr val="tx1"/>
                          </a:solidFill>
                          <a:latin typeface="+mn-lt"/>
                          <a:ea typeface="+mn-ea"/>
                          <a:cs typeface="+mn-cs"/>
                        </a:rPr>
                        <a:t>5,994</a:t>
                      </a:r>
                    </a:p>
                  </a:txBody>
                  <a:tcPr marL="73025" marR="73025" marT="0" marB="0" anchor="ctr"/>
                </a:tc>
                <a:tc>
                  <a:txBody>
                    <a:bodyPr/>
                    <a:lstStyle/>
                    <a:p>
                      <a:pPr marL="0" marR="0" lvl="0" indent="0" algn="ctr" defTabSz="914400" rtl="0" eaLnBrk="1" latinLnBrk="0" hangingPunct="1">
                        <a:lnSpc>
                          <a:spcPct val="100000"/>
                        </a:lnSpc>
                        <a:spcBef>
                          <a:spcPts val="0"/>
                        </a:spcBef>
                        <a:spcAft>
                          <a:spcPts val="0"/>
                        </a:spcAft>
                        <a:buClr>
                          <a:srgbClr val="000000"/>
                        </a:buClr>
                        <a:buSzPts val="1200"/>
                        <a:buFont typeface="Arial"/>
                        <a:buNone/>
                      </a:pPr>
                      <a:r>
                        <a:rPr lang="es-MX" sz="1400" b="1" kern="1200" dirty="0">
                          <a:solidFill>
                            <a:schemeClr val="tx1"/>
                          </a:solidFill>
                          <a:latin typeface="+mn-lt"/>
                          <a:ea typeface="+mn-ea"/>
                          <a:cs typeface="+mn-cs"/>
                        </a:rPr>
                        <a:t>53.02</a:t>
                      </a:r>
                    </a:p>
                  </a:txBody>
                  <a:tcPr marL="73025" marR="73025" marT="0" marB="0" anchor="ctr"/>
                </a:tc>
                <a:extLst>
                  <a:ext uri="{0D108BD9-81ED-4DB2-BD59-A6C34878D82A}">
                    <a16:rowId xmlns:a16="http://schemas.microsoft.com/office/drawing/2014/main" val="1185380662"/>
                  </a:ext>
                </a:extLst>
              </a:tr>
              <a:tr h="548482">
                <a:tc gridSpan="2">
                  <a:txBody>
                    <a:bodyPr/>
                    <a:lstStyle/>
                    <a:p>
                      <a:pPr marL="10160" algn="ctr" defTabSz="914400" rtl="0" eaLnBrk="1" latinLnBrk="0" hangingPunct="1">
                        <a:lnSpc>
                          <a:spcPts val="1120"/>
                        </a:lnSpc>
                        <a:spcAft>
                          <a:spcPts val="0"/>
                        </a:spcAft>
                        <a:tabLst>
                          <a:tab pos="1320800" algn="l"/>
                          <a:tab pos="1854200" algn="l"/>
                        </a:tabLst>
                      </a:pPr>
                      <a:r>
                        <a:rPr lang="es-MX" sz="1300" b="1" u="none" strike="noStrike" kern="1200" cap="none" dirty="0">
                          <a:solidFill>
                            <a:schemeClr val="bg1"/>
                          </a:solidFill>
                          <a:latin typeface="+mn-lt"/>
                          <a:ea typeface="+mn-ea"/>
                          <a:cs typeface="+mn-cs"/>
                        </a:rPr>
                        <a:t>Total</a:t>
                      </a:r>
                    </a:p>
                  </a:txBody>
                  <a:tcPr marL="6350" marR="6350" marT="6350" marB="0" anchor="ctr">
                    <a:solidFill>
                      <a:srgbClr val="05405D"/>
                    </a:solidFill>
                  </a:tcPr>
                </a:tc>
                <a:tc hMerge="1">
                  <a:txBody>
                    <a:bodyPr/>
                    <a:lstStyle/>
                    <a:p>
                      <a:pPr marL="10160" algn="just">
                        <a:lnSpc>
                          <a:spcPts val="1120"/>
                        </a:lnSpc>
                        <a:spcAft>
                          <a:spcPts val="0"/>
                        </a:spcAft>
                        <a:tabLst>
                          <a:tab pos="1320800" algn="l"/>
                          <a:tab pos="1854200" algn="l"/>
                        </a:tabLst>
                      </a:pPr>
                      <a:endParaRPr lang="es-MX" sz="1100" dirty="0">
                        <a:effectLst/>
                        <a:latin typeface="Arial MT"/>
                        <a:ea typeface="Arial MT"/>
                        <a:cs typeface="Arial MT"/>
                      </a:endParaRPr>
                    </a:p>
                  </a:txBody>
                  <a:tcPr marL="73025" marR="73025" marT="0" marB="0" anchor="ctr"/>
                </a:tc>
                <a:tc>
                  <a:txBody>
                    <a:bodyPr/>
                    <a:lstStyle/>
                    <a:p>
                      <a:pPr marL="0" marR="0" lvl="0" indent="0" algn="ctr" defTabSz="914400" rtl="0" eaLnBrk="1" fontAlgn="b" latinLnBrk="0" hangingPunct="1">
                        <a:lnSpc>
                          <a:spcPct val="100000"/>
                        </a:lnSpc>
                        <a:spcBef>
                          <a:spcPts val="0"/>
                        </a:spcBef>
                        <a:spcAft>
                          <a:spcPts val="0"/>
                        </a:spcAft>
                        <a:buClr>
                          <a:srgbClr val="000000"/>
                        </a:buClr>
                        <a:buSzPts val="1200"/>
                        <a:buFont typeface="Arial"/>
                        <a:buNone/>
                      </a:pPr>
                      <a:r>
                        <a:rPr lang="es-ES" sz="1400" b="1" kern="1200" dirty="0">
                          <a:solidFill>
                            <a:schemeClr val="bg1"/>
                          </a:solidFill>
                          <a:latin typeface="+mn-lt"/>
                          <a:ea typeface="+mn-ea"/>
                          <a:cs typeface="+mn-cs"/>
                        </a:rPr>
                        <a:t>13,444</a:t>
                      </a:r>
                    </a:p>
                  </a:txBody>
                  <a:tcPr marL="9525" marR="9525" marT="9525" marB="0" anchor="ctr">
                    <a:solidFill>
                      <a:srgbClr val="05405D"/>
                    </a:solidFill>
                  </a:tcPr>
                </a:tc>
                <a:tc>
                  <a:txBody>
                    <a:bodyPr/>
                    <a:lstStyle/>
                    <a:p>
                      <a:pPr marL="0" marR="0" lvl="0" indent="0" algn="ctr" defTabSz="914400" rtl="0" eaLnBrk="1" latinLnBrk="0" hangingPunct="1">
                        <a:lnSpc>
                          <a:spcPct val="100000"/>
                        </a:lnSpc>
                        <a:spcBef>
                          <a:spcPts val="0"/>
                        </a:spcBef>
                        <a:spcAft>
                          <a:spcPts val="0"/>
                        </a:spcAft>
                        <a:buClr>
                          <a:srgbClr val="000000"/>
                        </a:buClr>
                        <a:buSzPts val="1200"/>
                        <a:buFont typeface="Arial"/>
                        <a:buNone/>
                      </a:pPr>
                      <a:r>
                        <a:rPr lang="es-MX" sz="1400" b="1" kern="1200" dirty="0">
                          <a:solidFill>
                            <a:schemeClr val="bg1"/>
                          </a:solidFill>
                          <a:latin typeface="+mn-lt"/>
                          <a:ea typeface="+mn-ea"/>
                          <a:cs typeface="+mn-cs"/>
                        </a:rPr>
                        <a:t>100</a:t>
                      </a:r>
                    </a:p>
                  </a:txBody>
                  <a:tcPr marL="73025" marR="73025" marT="0" marB="0" anchor="ctr">
                    <a:solidFill>
                      <a:srgbClr val="05405D"/>
                    </a:solidFill>
                  </a:tcPr>
                </a:tc>
                <a:tc>
                  <a:txBody>
                    <a:bodyPr/>
                    <a:lstStyle/>
                    <a:p>
                      <a:pPr marL="0" marR="0" lvl="0" indent="0" algn="ctr" defTabSz="914400" rtl="0" eaLnBrk="1" latinLnBrk="0" hangingPunct="1">
                        <a:lnSpc>
                          <a:spcPct val="100000"/>
                        </a:lnSpc>
                        <a:spcBef>
                          <a:spcPts val="0"/>
                        </a:spcBef>
                        <a:spcAft>
                          <a:spcPts val="0"/>
                        </a:spcAft>
                        <a:buClr>
                          <a:srgbClr val="000000"/>
                        </a:buClr>
                        <a:buSzPts val="1200"/>
                        <a:buFont typeface="Arial"/>
                        <a:buNone/>
                      </a:pPr>
                      <a:r>
                        <a:rPr lang="es-MX" sz="1400" b="1" kern="1200" dirty="0">
                          <a:solidFill>
                            <a:schemeClr val="bg1"/>
                          </a:solidFill>
                          <a:latin typeface="+mn-lt"/>
                          <a:ea typeface="+mn-ea"/>
                          <a:cs typeface="+mn-cs"/>
                        </a:rPr>
                        <a:t>11,305</a:t>
                      </a:r>
                    </a:p>
                  </a:txBody>
                  <a:tcPr marL="73025" marR="73025" marT="0" marB="0" anchor="ctr">
                    <a:solidFill>
                      <a:srgbClr val="05405D"/>
                    </a:solidFill>
                  </a:tcPr>
                </a:tc>
                <a:tc>
                  <a:txBody>
                    <a:bodyPr/>
                    <a:lstStyle/>
                    <a:p>
                      <a:pPr marL="0" marR="0" lvl="0" indent="0" algn="ctr" defTabSz="914400" rtl="0" eaLnBrk="1" latinLnBrk="0" hangingPunct="1">
                        <a:lnSpc>
                          <a:spcPct val="100000"/>
                        </a:lnSpc>
                        <a:spcBef>
                          <a:spcPts val="0"/>
                        </a:spcBef>
                        <a:spcAft>
                          <a:spcPts val="0"/>
                        </a:spcAft>
                        <a:buClr>
                          <a:srgbClr val="000000"/>
                        </a:buClr>
                        <a:buSzPts val="1200"/>
                        <a:buFont typeface="Arial"/>
                        <a:buNone/>
                      </a:pPr>
                      <a:r>
                        <a:rPr lang="es-MX" sz="1400" b="1" kern="1200" dirty="0">
                          <a:solidFill>
                            <a:schemeClr val="bg1"/>
                          </a:solidFill>
                          <a:latin typeface="+mn-lt"/>
                          <a:ea typeface="+mn-ea"/>
                          <a:cs typeface="+mn-cs"/>
                        </a:rPr>
                        <a:t>100</a:t>
                      </a:r>
                    </a:p>
                  </a:txBody>
                  <a:tcPr marL="73025" marR="73025" marT="0" marB="0" anchor="ctr">
                    <a:solidFill>
                      <a:srgbClr val="05405D"/>
                    </a:solidFill>
                  </a:tcPr>
                </a:tc>
                <a:extLst>
                  <a:ext uri="{0D108BD9-81ED-4DB2-BD59-A6C34878D82A}">
                    <a16:rowId xmlns:a16="http://schemas.microsoft.com/office/drawing/2014/main" val="3679057808"/>
                  </a:ext>
                </a:extLst>
              </a:tr>
            </a:tbl>
          </a:graphicData>
        </a:graphic>
      </p:graphicFrame>
      <p:sp>
        <p:nvSpPr>
          <p:cNvPr id="4" name="Google Shape;381;p8">
            <a:extLst>
              <a:ext uri="{FF2B5EF4-FFF2-40B4-BE49-F238E27FC236}">
                <a16:creationId xmlns:a16="http://schemas.microsoft.com/office/drawing/2014/main" id="{1C197EF0-BC28-4E01-8E6F-0C1C12A37949}"/>
              </a:ext>
            </a:extLst>
          </p:cNvPr>
          <p:cNvSpPr/>
          <p:nvPr/>
        </p:nvSpPr>
        <p:spPr>
          <a:xfrm>
            <a:off x="3125073" y="312892"/>
            <a:ext cx="5448280" cy="1055608"/>
          </a:xfrm>
          <a:prstGeom prst="round2DiagRect">
            <a:avLst>
              <a:gd name="adj1" fmla="val 16667"/>
              <a:gd name="adj2" fmla="val 0"/>
            </a:avLst>
          </a:prstGeom>
        </p:spPr>
        <p:txBody>
          <a:bodyPr wrap="square">
            <a:spAutoFit/>
          </a:bodyPr>
          <a:lstStyle/>
          <a:p>
            <a:pPr algn="ctr">
              <a:spcBef>
                <a:spcPts val="0"/>
              </a:spcBef>
              <a:spcAft>
                <a:spcPts val="0"/>
              </a:spcAft>
              <a:defRPr/>
            </a:pPr>
            <a:r>
              <a:rPr lang="es-MX" sz="2000" b="1" dirty="0">
                <a:solidFill>
                  <a:srgbClr val="05405D"/>
                </a:solidFill>
                <a:latin typeface="Montserrat" panose="00000500000000000000" pitchFamily="2" charset="0"/>
                <a:cs typeface="Arial" panose="020B0604020202020204" pitchFamily="34" charset="0"/>
                <a:sym typeface="Montserrat"/>
              </a:rPr>
              <a:t>Consulta Externa y sus principales causas de morbilidad (1ª vez)</a:t>
            </a:r>
          </a:p>
          <a:p>
            <a:pPr algn="ctr">
              <a:spcBef>
                <a:spcPts val="0"/>
              </a:spcBef>
              <a:spcAft>
                <a:spcPts val="0"/>
              </a:spcAft>
              <a:defRPr/>
            </a:pPr>
            <a:r>
              <a:rPr lang="es-MX" sz="1600" b="1" dirty="0">
                <a:solidFill>
                  <a:srgbClr val="05405D"/>
                </a:solidFill>
                <a:latin typeface="Montserrat" panose="00000500000000000000" pitchFamily="2" charset="0"/>
                <a:cs typeface="Arial" panose="020B0604020202020204" pitchFamily="34" charset="0"/>
                <a:sym typeface="Montserrat"/>
              </a:rPr>
              <a:t>(2022 vs 2023)</a:t>
            </a:r>
            <a:endParaRPr sz="1600" b="1" dirty="0">
              <a:solidFill>
                <a:srgbClr val="05405D"/>
              </a:solidFill>
              <a:latin typeface="Montserrat" panose="00000500000000000000" pitchFamily="2" charset="0"/>
              <a:cs typeface="Arial" panose="020B0604020202020204" pitchFamily="34" charset="0"/>
              <a:sym typeface="Montserrat"/>
            </a:endParaRPr>
          </a:p>
        </p:txBody>
      </p:sp>
      <p:sp>
        <p:nvSpPr>
          <p:cNvPr id="8" name="Rectángulo: esquinas redondeadas 7">
            <a:extLst>
              <a:ext uri="{FF2B5EF4-FFF2-40B4-BE49-F238E27FC236}">
                <a16:creationId xmlns:a16="http://schemas.microsoft.com/office/drawing/2014/main" id="{DC9525B5-EE24-426C-9E00-90FAFBD206C1}"/>
              </a:ext>
            </a:extLst>
          </p:cNvPr>
          <p:cNvSpPr/>
          <p:nvPr/>
        </p:nvSpPr>
        <p:spPr>
          <a:xfrm>
            <a:off x="8797615" y="269536"/>
            <a:ext cx="3182892" cy="458252"/>
          </a:xfrm>
          <a:prstGeom prst="roundRect">
            <a:avLst/>
          </a:prstGeom>
          <a:solidFill>
            <a:srgbClr val="05405D"/>
          </a:solidFill>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Medium" panose="00000600000000000000" pitchFamily="2" charset="0"/>
              </a:rPr>
              <a:t>ATENCIÓN MÉDICA</a:t>
            </a:r>
          </a:p>
        </p:txBody>
      </p:sp>
    </p:spTree>
    <p:extLst>
      <p:ext uri="{BB962C8B-B14F-4D97-AF65-F5344CB8AC3E}">
        <p14:creationId xmlns:p14="http://schemas.microsoft.com/office/powerpoint/2010/main" val="154031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81;p8">
            <a:extLst>
              <a:ext uri="{FF2B5EF4-FFF2-40B4-BE49-F238E27FC236}">
                <a16:creationId xmlns:a16="http://schemas.microsoft.com/office/drawing/2014/main" id="{1C197EF0-BC28-4E01-8E6F-0C1C12A37949}"/>
              </a:ext>
            </a:extLst>
          </p:cNvPr>
          <p:cNvSpPr/>
          <p:nvPr/>
        </p:nvSpPr>
        <p:spPr>
          <a:xfrm>
            <a:off x="3394386" y="264206"/>
            <a:ext cx="4851780" cy="442674"/>
          </a:xfrm>
          <a:prstGeom prst="round2DiagRect">
            <a:avLst>
              <a:gd name="adj1" fmla="val 16667"/>
              <a:gd name="adj2" fmla="val 0"/>
            </a:avLst>
          </a:prstGeom>
        </p:spPr>
        <p:txBody>
          <a:bodyPr wrap="square">
            <a:spAutoFit/>
          </a:bodyPr>
          <a:lstStyle/>
          <a:p>
            <a:pPr algn="ctr">
              <a:spcBef>
                <a:spcPts val="0"/>
              </a:spcBef>
              <a:spcAft>
                <a:spcPts val="0"/>
              </a:spcAft>
            </a:pPr>
            <a:r>
              <a:rPr lang="es-MX" sz="2000" b="1" dirty="0">
                <a:solidFill>
                  <a:srgbClr val="05405D"/>
                </a:solidFill>
                <a:latin typeface="Montserrat" panose="00000500000000000000" pitchFamily="2" charset="0"/>
                <a:cs typeface="Arial" panose="020B0604020202020204" pitchFamily="34" charset="0"/>
                <a:sym typeface="Montserrat"/>
              </a:rPr>
              <a:t>Urgencias en el INP (2022 vs 2023)</a:t>
            </a:r>
          </a:p>
        </p:txBody>
      </p:sp>
      <p:graphicFrame>
        <p:nvGraphicFramePr>
          <p:cNvPr id="6" name="Google Shape;389;p9">
            <a:extLst>
              <a:ext uri="{FF2B5EF4-FFF2-40B4-BE49-F238E27FC236}">
                <a16:creationId xmlns:a16="http://schemas.microsoft.com/office/drawing/2014/main" id="{90947984-5497-454B-88D4-E0866838ACFE}"/>
              </a:ext>
            </a:extLst>
          </p:cNvPr>
          <p:cNvGraphicFramePr/>
          <p:nvPr>
            <p:extLst>
              <p:ext uri="{D42A27DB-BD31-4B8C-83A1-F6EECF244321}">
                <p14:modId xmlns:p14="http://schemas.microsoft.com/office/powerpoint/2010/main" val="3504223401"/>
              </p:ext>
            </p:extLst>
          </p:nvPr>
        </p:nvGraphicFramePr>
        <p:xfrm>
          <a:off x="7002380" y="1169358"/>
          <a:ext cx="4851780" cy="907225"/>
        </p:xfrm>
        <a:graphic>
          <a:graphicData uri="http://schemas.openxmlformats.org/drawingml/2006/table">
            <a:tbl>
              <a:tblPr>
                <a:tableStyleId>{BDBED569-4797-4DF1-A0F4-6AAB3CD982D8}</a:tableStyleId>
              </a:tblPr>
              <a:tblGrid>
                <a:gridCol w="2087643">
                  <a:extLst>
                    <a:ext uri="{9D8B030D-6E8A-4147-A177-3AD203B41FA5}">
                      <a16:colId xmlns:a16="http://schemas.microsoft.com/office/drawing/2014/main" val="20000"/>
                    </a:ext>
                  </a:extLst>
                </a:gridCol>
                <a:gridCol w="1008739">
                  <a:extLst>
                    <a:ext uri="{9D8B030D-6E8A-4147-A177-3AD203B41FA5}">
                      <a16:colId xmlns:a16="http://schemas.microsoft.com/office/drawing/2014/main" val="20001"/>
                    </a:ext>
                  </a:extLst>
                </a:gridCol>
                <a:gridCol w="875359">
                  <a:extLst>
                    <a:ext uri="{9D8B030D-6E8A-4147-A177-3AD203B41FA5}">
                      <a16:colId xmlns:a16="http://schemas.microsoft.com/office/drawing/2014/main" val="20002"/>
                    </a:ext>
                  </a:extLst>
                </a:gridCol>
                <a:gridCol w="880039">
                  <a:extLst>
                    <a:ext uri="{9D8B030D-6E8A-4147-A177-3AD203B41FA5}">
                      <a16:colId xmlns:a16="http://schemas.microsoft.com/office/drawing/2014/main" val="20003"/>
                    </a:ext>
                  </a:extLst>
                </a:gridCol>
              </a:tblGrid>
              <a:tr h="403225">
                <a:tc>
                  <a:txBody>
                    <a:bodyPr/>
                    <a:lstStyle/>
                    <a:p>
                      <a:pPr marL="0" marR="0" lvl="0" indent="0" algn="ctr" rtl="0">
                        <a:lnSpc>
                          <a:spcPct val="100000"/>
                        </a:lnSpc>
                        <a:spcBef>
                          <a:spcPts val="0"/>
                        </a:spcBef>
                        <a:spcAft>
                          <a:spcPts val="0"/>
                        </a:spcAft>
                        <a:buClr>
                          <a:srgbClr val="000000"/>
                        </a:buClr>
                        <a:buSzPts val="1400"/>
                        <a:buFont typeface="Arial"/>
                        <a:buNone/>
                      </a:pPr>
                      <a:r>
                        <a:rPr lang="es-MX" sz="1400" b="1" i="0" u="none" strike="noStrike" cap="none" dirty="0">
                          <a:solidFill>
                            <a:schemeClr val="bg1"/>
                          </a:solidFill>
                          <a:latin typeface="+mn-lt"/>
                          <a:ea typeface="Montserrat"/>
                          <a:cs typeface="Arial" panose="020B0604020202020204" pitchFamily="34" charset="0"/>
                          <a:sym typeface="Montserrat"/>
                        </a:rPr>
                        <a:t>Tipo de Valoraciones</a:t>
                      </a:r>
                      <a:endParaRPr sz="1400" b="1" i="0" u="none" strike="noStrike" cap="none" dirty="0">
                        <a:solidFill>
                          <a:schemeClr val="bg1"/>
                        </a:solidFill>
                        <a:latin typeface="+mn-lt"/>
                        <a:ea typeface="Montserrat"/>
                        <a:cs typeface="Arial" panose="020B0604020202020204" pitchFamily="34" charset="0"/>
                        <a:sym typeface="Montserrat"/>
                      </a:endParaRPr>
                    </a:p>
                  </a:txBody>
                  <a:tcPr marL="6350" marR="6350" marT="6350" marB="0" anchor="ctr">
                    <a:solidFill>
                      <a:srgbClr val="05405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1" u="none" strike="noStrike" cap="none" dirty="0">
                          <a:solidFill>
                            <a:schemeClr val="bg1"/>
                          </a:solidFill>
                          <a:sym typeface="Montserrat"/>
                        </a:rPr>
                        <a:t>2022</a:t>
                      </a:r>
                      <a:endParaRPr sz="1400" b="1" i="0" u="none" strike="noStrike" cap="none" dirty="0">
                        <a:solidFill>
                          <a:schemeClr val="bg1"/>
                        </a:solidFill>
                        <a:latin typeface="+mn-lt"/>
                        <a:ea typeface="Montserrat"/>
                        <a:cs typeface="Arial" panose="020B0604020202020204" pitchFamily="34" charset="0"/>
                        <a:sym typeface="Montserrat"/>
                      </a:endParaRPr>
                    </a:p>
                  </a:txBody>
                  <a:tcPr marL="6350" marR="6350" marT="6350" marB="0" anchor="ctr">
                    <a:solidFill>
                      <a:srgbClr val="05405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1" u="none" strike="noStrike" cap="none" dirty="0">
                          <a:solidFill>
                            <a:schemeClr val="bg1"/>
                          </a:solidFill>
                          <a:sym typeface="Montserrat"/>
                        </a:rPr>
                        <a:t>2023</a:t>
                      </a:r>
                      <a:endParaRPr sz="1400" b="1" i="0" u="none" strike="noStrike" cap="none" dirty="0">
                        <a:solidFill>
                          <a:schemeClr val="bg1"/>
                        </a:solidFill>
                        <a:latin typeface="+mn-lt"/>
                        <a:ea typeface="Montserrat"/>
                        <a:cs typeface="Arial" panose="020B0604020202020204" pitchFamily="34" charset="0"/>
                        <a:sym typeface="Montserrat"/>
                      </a:endParaRPr>
                    </a:p>
                  </a:txBody>
                  <a:tcPr marL="6350" marR="6350" marT="6350" marB="0" anchor="ctr">
                    <a:solidFill>
                      <a:srgbClr val="05405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1" u="none" strike="noStrike" cap="none" dirty="0">
                          <a:solidFill>
                            <a:schemeClr val="bg1"/>
                          </a:solidFill>
                          <a:sym typeface="Montserrat"/>
                        </a:rPr>
                        <a:t>% Var</a:t>
                      </a:r>
                      <a:endParaRPr sz="1400" b="1" i="0" u="none" strike="noStrike" cap="none" dirty="0">
                        <a:solidFill>
                          <a:schemeClr val="bg1"/>
                        </a:solidFill>
                        <a:latin typeface="+mn-lt"/>
                        <a:ea typeface="Montserrat"/>
                        <a:cs typeface="Arial" panose="020B0604020202020204" pitchFamily="34" charset="0"/>
                        <a:sym typeface="Montserrat"/>
                      </a:endParaRPr>
                    </a:p>
                  </a:txBody>
                  <a:tcPr marL="6350" marR="6350" marT="6350" marB="0" anchor="ctr">
                    <a:solidFill>
                      <a:srgbClr val="05405D"/>
                    </a:solidFill>
                  </a:tcPr>
                </a:tc>
                <a:extLst>
                  <a:ext uri="{0D108BD9-81ED-4DB2-BD59-A6C34878D82A}">
                    <a16:rowId xmlns:a16="http://schemas.microsoft.com/office/drawing/2014/main" val="1901431849"/>
                  </a:ext>
                </a:extLst>
              </a:tr>
              <a:tr h="504000">
                <a:tc>
                  <a:txBody>
                    <a:bodyPr/>
                    <a:lstStyle/>
                    <a:p>
                      <a:pPr marL="0" marR="0" lvl="0" indent="0" algn="ctr" rtl="0">
                        <a:lnSpc>
                          <a:spcPct val="100000"/>
                        </a:lnSpc>
                        <a:spcBef>
                          <a:spcPts val="0"/>
                        </a:spcBef>
                        <a:spcAft>
                          <a:spcPts val="0"/>
                        </a:spcAft>
                        <a:buClr>
                          <a:srgbClr val="000000"/>
                        </a:buClr>
                        <a:buSzPts val="1400"/>
                        <a:buFont typeface="Arial"/>
                        <a:buNone/>
                      </a:pPr>
                      <a:r>
                        <a:rPr lang="es-MX" sz="1400" b="1" u="none" strike="noStrike" cap="none" dirty="0">
                          <a:solidFill>
                            <a:schemeClr val="bg1"/>
                          </a:solidFill>
                          <a:sym typeface="Montserrat"/>
                        </a:rPr>
                        <a:t>Valoración de Urgencias </a:t>
                      </a:r>
                      <a:endParaRPr sz="1400" b="1" i="0" u="none" strike="noStrike" cap="none" dirty="0">
                        <a:solidFill>
                          <a:schemeClr val="bg1"/>
                        </a:solidFill>
                        <a:latin typeface="+mn-lt"/>
                        <a:ea typeface="Montserrat"/>
                        <a:cs typeface="Arial" panose="020B0604020202020204" pitchFamily="34" charset="0"/>
                        <a:sym typeface="Montserrat"/>
                      </a:endParaRPr>
                    </a:p>
                  </a:txBody>
                  <a:tcPr marL="6350" marR="6350" marT="6350" marB="0" anchor="ctr">
                    <a:solidFill>
                      <a:srgbClr val="05405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MX" sz="1400" dirty="0">
                          <a:sym typeface="Montserrat"/>
                        </a:rPr>
                        <a:t>38,096</a:t>
                      </a:r>
                      <a:endParaRPr sz="1400" b="1" i="0" u="none" strike="noStrike" cap="none" dirty="0">
                        <a:solidFill>
                          <a:schemeClr val="tx1"/>
                        </a:solidFill>
                        <a:latin typeface="+mn-lt"/>
                        <a:ea typeface="Montserrat"/>
                        <a:cs typeface="Arial" panose="020B0604020202020204" pitchFamily="34" charset="0"/>
                        <a:sym typeface="Montserrat"/>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400"/>
                        <a:buFont typeface="Arial"/>
                        <a:buNone/>
                      </a:pPr>
                      <a:r>
                        <a:rPr lang="es-MX" sz="1400" dirty="0">
                          <a:sym typeface="Montserrat"/>
                        </a:rPr>
                        <a:t>39,667</a:t>
                      </a:r>
                      <a:endParaRPr sz="1400" b="1" i="0" u="none" strike="noStrike" cap="none" dirty="0">
                        <a:solidFill>
                          <a:schemeClr val="tx1"/>
                        </a:solidFill>
                        <a:latin typeface="+mn-lt"/>
                        <a:ea typeface="Montserrat"/>
                        <a:cs typeface="Arial" panose="020B0604020202020204" pitchFamily="34" charset="0"/>
                        <a:sym typeface="Montserrat"/>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400"/>
                        <a:buFont typeface="Arial"/>
                        <a:buNone/>
                      </a:pPr>
                      <a:r>
                        <a:rPr lang="es-MX" sz="1400" b="1" i="0" u="none" strike="noStrike" cap="none" dirty="0">
                          <a:solidFill>
                            <a:schemeClr val="tx1"/>
                          </a:solidFill>
                          <a:latin typeface="+mn-lt"/>
                          <a:ea typeface="Montserrat"/>
                          <a:cs typeface="Arial" panose="020B0604020202020204" pitchFamily="34" charset="0"/>
                          <a:sym typeface="Montserrat"/>
                        </a:rPr>
                        <a:t>4.12</a:t>
                      </a:r>
                      <a:endParaRPr sz="1400" b="1" i="0" u="none" strike="noStrike" cap="none" dirty="0">
                        <a:solidFill>
                          <a:schemeClr val="tx1"/>
                        </a:solidFill>
                        <a:latin typeface="+mn-lt"/>
                        <a:ea typeface="Montserrat"/>
                        <a:cs typeface="Arial" panose="020B0604020202020204" pitchFamily="34" charset="0"/>
                        <a:sym typeface="Montserrat"/>
                      </a:endParaRPr>
                    </a:p>
                  </a:txBody>
                  <a:tcPr marL="6350" marR="6350" marT="6350" marB="0" anchor="ctr"/>
                </a:tc>
                <a:extLst>
                  <a:ext uri="{0D108BD9-81ED-4DB2-BD59-A6C34878D82A}">
                    <a16:rowId xmlns:a16="http://schemas.microsoft.com/office/drawing/2014/main" val="10000"/>
                  </a:ext>
                </a:extLst>
              </a:tr>
            </a:tbl>
          </a:graphicData>
        </a:graphic>
      </p:graphicFrame>
      <p:sp>
        <p:nvSpPr>
          <p:cNvPr id="5" name="CuadroTexto 4">
            <a:extLst>
              <a:ext uri="{FF2B5EF4-FFF2-40B4-BE49-F238E27FC236}">
                <a16:creationId xmlns:a16="http://schemas.microsoft.com/office/drawing/2014/main" id="{4891DAD8-3EB6-E7D1-FCF3-66B22A242EF6}"/>
              </a:ext>
            </a:extLst>
          </p:cNvPr>
          <p:cNvSpPr txBox="1"/>
          <p:nvPr/>
        </p:nvSpPr>
        <p:spPr>
          <a:xfrm>
            <a:off x="1484429" y="1018889"/>
            <a:ext cx="4611571" cy="369332"/>
          </a:xfrm>
          <a:prstGeom prst="rect">
            <a:avLst/>
          </a:prstGeom>
          <a:noFill/>
        </p:spPr>
        <p:txBody>
          <a:bodyPr wrap="square" rtlCol="0">
            <a:spAutoFit/>
          </a:bodyPr>
          <a:lstStyle/>
          <a:p>
            <a:pPr algn="ctr">
              <a:spcBef>
                <a:spcPts val="0"/>
              </a:spcBef>
              <a:spcAft>
                <a:spcPts val="0"/>
              </a:spcAft>
            </a:pPr>
            <a:r>
              <a:rPr lang="es-ES" b="1" dirty="0">
                <a:solidFill>
                  <a:srgbClr val="05405D"/>
                </a:solidFill>
                <a:latin typeface="Montserrat" panose="00000500000000000000" pitchFamily="2" charset="0"/>
                <a:cs typeface="Arial" panose="020B0604020202020204" pitchFamily="34" charset="0"/>
              </a:rPr>
              <a:t>Principales Urgencias Calificadas</a:t>
            </a:r>
            <a:endParaRPr lang="es-MX" b="1" dirty="0">
              <a:solidFill>
                <a:srgbClr val="05405D"/>
              </a:solidFill>
              <a:latin typeface="Montserrat" panose="00000500000000000000" pitchFamily="2" charset="0"/>
              <a:cs typeface="Arial" panose="020B0604020202020204" pitchFamily="34" charset="0"/>
            </a:endParaRPr>
          </a:p>
        </p:txBody>
      </p:sp>
      <p:sp>
        <p:nvSpPr>
          <p:cNvPr id="3" name="Rectángulo 2">
            <a:extLst>
              <a:ext uri="{FF2B5EF4-FFF2-40B4-BE49-F238E27FC236}">
                <a16:creationId xmlns:a16="http://schemas.microsoft.com/office/drawing/2014/main" id="{AA991318-384C-4EE9-A0F0-CAEFE2F7D1BC}"/>
              </a:ext>
            </a:extLst>
          </p:cNvPr>
          <p:cNvSpPr/>
          <p:nvPr/>
        </p:nvSpPr>
        <p:spPr>
          <a:xfrm>
            <a:off x="7674441" y="2518153"/>
            <a:ext cx="4306066" cy="3903120"/>
          </a:xfrm>
          <a:prstGeom prst="rect">
            <a:avLst/>
          </a:prstGeom>
        </p:spPr>
        <p:txBody>
          <a:bodyPr wrap="square">
            <a:spAutoFit/>
          </a:bodyPr>
          <a:lstStyle/>
          <a:p>
            <a:pPr marL="285750" lvl="0" indent="-285750" algn="just">
              <a:lnSpc>
                <a:spcPct val="114000"/>
              </a:lnSpc>
              <a:spcAft>
                <a:spcPts val="1200"/>
              </a:spcAft>
              <a:buClr>
                <a:srgbClr val="000000"/>
              </a:buClr>
              <a:buSzPts val="1400"/>
              <a:buFont typeface="Wingdings" panose="05000000000000000000" pitchFamily="2" charset="2"/>
              <a:buChar char="§"/>
            </a:pPr>
            <a:r>
              <a:rPr lang="es-MX" sz="1600" dirty="0">
                <a:solidFill>
                  <a:srgbClr val="000000"/>
                </a:solidFill>
                <a:latin typeface="Montserrat" panose="00000500000000000000" pitchFamily="2" charset="0"/>
                <a:ea typeface="Montserrat"/>
                <a:cs typeface="Arial" panose="020B0604020202020204" pitchFamily="34" charset="0"/>
                <a:sym typeface="Montserrat"/>
              </a:rPr>
              <a:t>Por cada 10 </a:t>
            </a:r>
            <a:r>
              <a:rPr lang="es-MX" sz="1600" dirty="0">
                <a:latin typeface="Montserrat" panose="00000500000000000000" pitchFamily="2" charset="0"/>
                <a:ea typeface="Montserrat"/>
                <a:cs typeface="Arial" panose="020B0604020202020204" pitchFamily="34" charset="0"/>
                <a:sym typeface="Montserrat"/>
              </a:rPr>
              <a:t>consultas</a:t>
            </a:r>
            <a:r>
              <a:rPr lang="es-MX" sz="1600" dirty="0">
                <a:solidFill>
                  <a:srgbClr val="000000"/>
                </a:solidFill>
                <a:latin typeface="Montserrat" panose="00000500000000000000" pitchFamily="2" charset="0"/>
                <a:ea typeface="Montserrat"/>
                <a:cs typeface="Arial" panose="020B0604020202020204" pitchFamily="34" charset="0"/>
                <a:sym typeface="Montserrat"/>
              </a:rPr>
              <a:t>, </a:t>
            </a:r>
            <a:r>
              <a:rPr lang="es-MX" sz="1600" b="1" dirty="0">
                <a:solidFill>
                  <a:srgbClr val="000000"/>
                </a:solidFill>
                <a:latin typeface="Montserrat" panose="00000500000000000000" pitchFamily="2" charset="0"/>
                <a:ea typeface="Montserrat"/>
                <a:cs typeface="Arial" panose="020B0604020202020204" pitchFamily="34" charset="0"/>
                <a:sym typeface="Montserrat"/>
              </a:rPr>
              <a:t>3 </a:t>
            </a:r>
            <a:r>
              <a:rPr lang="es-MX" sz="1600" dirty="0">
                <a:solidFill>
                  <a:srgbClr val="000000"/>
                </a:solidFill>
                <a:latin typeface="Montserrat" panose="00000500000000000000" pitchFamily="2" charset="0"/>
                <a:ea typeface="Montserrat"/>
                <a:cs typeface="Arial" panose="020B0604020202020204" pitchFamily="34" charset="0"/>
                <a:sym typeface="Montserrat"/>
              </a:rPr>
              <a:t>son urgencias calificadas. </a:t>
            </a:r>
          </a:p>
          <a:p>
            <a:pPr marL="285750" indent="-285750" algn="just">
              <a:lnSpc>
                <a:spcPct val="114000"/>
              </a:lnSpc>
              <a:spcAft>
                <a:spcPts val="1200"/>
              </a:spcAft>
              <a:buClr>
                <a:srgbClr val="000000"/>
              </a:buClr>
              <a:buSzPts val="1400"/>
              <a:buFont typeface="Wingdings" panose="05000000000000000000" pitchFamily="2" charset="2"/>
              <a:buChar char="§"/>
            </a:pPr>
            <a:r>
              <a:rPr lang="es-MX" sz="1600" dirty="0">
                <a:solidFill>
                  <a:srgbClr val="000000"/>
                </a:solidFill>
                <a:latin typeface="Montserrat" panose="00000500000000000000" pitchFamily="2" charset="0"/>
                <a:ea typeface="Montserrat"/>
                <a:cs typeface="Arial" panose="020B0604020202020204" pitchFamily="34" charset="0"/>
                <a:sym typeface="Montserrat"/>
              </a:rPr>
              <a:t>En el 2023 </a:t>
            </a:r>
            <a:r>
              <a:rPr lang="es-MX" sz="1600" dirty="0">
                <a:solidFill>
                  <a:schemeClr val="dk1"/>
                </a:solidFill>
                <a:latin typeface="Montserrat" panose="00000500000000000000" pitchFamily="2" charset="0"/>
                <a:ea typeface="Montserrat"/>
                <a:cs typeface="Arial" panose="020B0604020202020204" pitchFamily="34" charset="0"/>
                <a:sym typeface="Montserrat"/>
              </a:rPr>
              <a:t>de las 39,667 atenciones, el 32% (12,695) requirió mantenerse en observación y de estos, </a:t>
            </a:r>
            <a:r>
              <a:rPr lang="es-MX" sz="1600" b="1" dirty="0">
                <a:latin typeface="Montserrat" panose="00000500000000000000" pitchFamily="2" charset="0"/>
                <a:ea typeface="Montserrat"/>
                <a:cs typeface="Arial" panose="020B0604020202020204" pitchFamily="34" charset="0"/>
                <a:sym typeface="Montserrat"/>
              </a:rPr>
              <a:t>el 26.07% (3,310) fue hospitalizado.</a:t>
            </a:r>
          </a:p>
          <a:p>
            <a:pPr marL="285750" indent="-285750" algn="just">
              <a:lnSpc>
                <a:spcPct val="114000"/>
              </a:lnSpc>
              <a:spcAft>
                <a:spcPts val="1200"/>
              </a:spcAft>
              <a:buClr>
                <a:srgbClr val="000000"/>
              </a:buClr>
              <a:buSzPts val="1400"/>
              <a:buFont typeface="Wingdings" panose="05000000000000000000" pitchFamily="2" charset="2"/>
              <a:buChar char="§"/>
            </a:pPr>
            <a:r>
              <a:rPr lang="es-MX" sz="1600" dirty="0">
                <a:solidFill>
                  <a:schemeClr val="dk1"/>
                </a:solidFill>
                <a:latin typeface="Montserrat" panose="00000500000000000000" pitchFamily="2" charset="0"/>
                <a:ea typeface="Montserrat"/>
                <a:cs typeface="Arial" panose="020B0604020202020204" pitchFamily="34" charset="0"/>
                <a:sym typeface="Montserrat"/>
              </a:rPr>
              <a:t>Los accidentes y violencias fueron la primera causa de atención de </a:t>
            </a:r>
            <a:r>
              <a:rPr lang="es-MX" sz="1600" b="1" dirty="0">
                <a:latin typeface="Montserrat" panose="00000500000000000000" pitchFamily="2" charset="0"/>
                <a:ea typeface="Montserrat"/>
                <a:cs typeface="Arial" panose="020B0604020202020204" pitchFamily="34" charset="0"/>
                <a:sym typeface="Montserrat"/>
              </a:rPr>
              <a:t>urgencias reales, con 3,286 casos (34%)</a:t>
            </a:r>
            <a:r>
              <a:rPr lang="es-MX" sz="1600" dirty="0">
                <a:solidFill>
                  <a:schemeClr val="dk1"/>
                </a:solidFill>
                <a:latin typeface="Montserrat" panose="00000500000000000000" pitchFamily="2" charset="0"/>
                <a:ea typeface="Montserrat"/>
                <a:cs typeface="Arial" panose="020B0604020202020204" pitchFamily="34" charset="0"/>
                <a:sym typeface="Montserrat"/>
              </a:rPr>
              <a:t>, cifra menor al 2022 </a:t>
            </a:r>
            <a:r>
              <a:rPr lang="es-MX" sz="1600" dirty="0">
                <a:latin typeface="Montserrat" panose="00000500000000000000" pitchFamily="2" charset="0"/>
                <a:ea typeface="Montserrat"/>
                <a:cs typeface="Arial" panose="020B0604020202020204" pitchFamily="34" charset="0"/>
                <a:sym typeface="Montserrat"/>
              </a:rPr>
              <a:t>(</a:t>
            </a:r>
            <a:r>
              <a:rPr lang="es-MX" sz="1600" dirty="0">
                <a:solidFill>
                  <a:schemeClr val="dk1"/>
                </a:solidFill>
                <a:latin typeface="Montserrat" panose="00000500000000000000" pitchFamily="2" charset="0"/>
                <a:ea typeface="Montserrat"/>
                <a:cs typeface="Arial" panose="020B0604020202020204" pitchFamily="34" charset="0"/>
                <a:sym typeface="Montserrat"/>
              </a:rPr>
              <a:t>3,452)</a:t>
            </a:r>
            <a:r>
              <a:rPr lang="es-MX" sz="1600" dirty="0">
                <a:solidFill>
                  <a:srgbClr val="000000"/>
                </a:solidFill>
                <a:latin typeface="Montserrat" panose="00000500000000000000" pitchFamily="2" charset="0"/>
                <a:ea typeface="Montserrat"/>
                <a:cs typeface="Arial" panose="020B0604020202020204" pitchFamily="34" charset="0"/>
                <a:sym typeface="Montserrat"/>
              </a:rPr>
              <a:t> </a:t>
            </a:r>
          </a:p>
          <a:p>
            <a:pPr marL="285750" indent="-285750" algn="just">
              <a:lnSpc>
                <a:spcPct val="114000"/>
              </a:lnSpc>
              <a:spcAft>
                <a:spcPts val="1200"/>
              </a:spcAft>
              <a:buClr>
                <a:srgbClr val="000000"/>
              </a:buClr>
              <a:buSzPts val="1400"/>
              <a:buFont typeface="Wingdings" panose="05000000000000000000" pitchFamily="2" charset="2"/>
              <a:buChar char="§"/>
            </a:pPr>
            <a:r>
              <a:rPr lang="es-MX" sz="1600" dirty="0">
                <a:solidFill>
                  <a:srgbClr val="000000"/>
                </a:solidFill>
                <a:latin typeface="Montserrat" panose="00000500000000000000" pitchFamily="2" charset="0"/>
                <a:ea typeface="Montserrat"/>
                <a:cs typeface="Arial" panose="020B0604020202020204" pitchFamily="34" charset="0"/>
                <a:sym typeface="Montserrat"/>
              </a:rPr>
              <a:t>En el </a:t>
            </a:r>
            <a:r>
              <a:rPr lang="es-MX" sz="1600" b="1" dirty="0">
                <a:solidFill>
                  <a:srgbClr val="000000"/>
                </a:solidFill>
                <a:latin typeface="Montserrat" panose="00000500000000000000" pitchFamily="2" charset="0"/>
                <a:ea typeface="Montserrat"/>
                <a:cs typeface="Arial" panose="020B0604020202020204" pitchFamily="34" charset="0"/>
                <a:sym typeface="Montserrat"/>
              </a:rPr>
              <a:t>80%</a:t>
            </a:r>
            <a:r>
              <a:rPr lang="es-MX" sz="1600" dirty="0">
                <a:solidFill>
                  <a:srgbClr val="000000"/>
                </a:solidFill>
                <a:latin typeface="Montserrat" panose="00000500000000000000" pitchFamily="2" charset="0"/>
                <a:ea typeface="Montserrat"/>
                <a:cs typeface="Arial" panose="020B0604020202020204" pitchFamily="34" charset="0"/>
                <a:sym typeface="Montserrat"/>
              </a:rPr>
              <a:t> de los casos, se valoró  en menos de 10 minutos.</a:t>
            </a:r>
            <a:endParaRPr lang="es-MX" sz="1600" cap="small" dirty="0">
              <a:solidFill>
                <a:srgbClr val="000000"/>
              </a:solidFill>
              <a:latin typeface="Montserrat" panose="00000500000000000000" pitchFamily="2" charset="0"/>
              <a:ea typeface="Montserrat"/>
              <a:cs typeface="Arial" panose="020B0604020202020204" pitchFamily="34" charset="0"/>
              <a:sym typeface="Montserrat"/>
            </a:endParaRPr>
          </a:p>
        </p:txBody>
      </p:sp>
      <p:graphicFrame>
        <p:nvGraphicFramePr>
          <p:cNvPr id="8" name="Gráfico 7">
            <a:extLst>
              <a:ext uri="{FF2B5EF4-FFF2-40B4-BE49-F238E27FC236}">
                <a16:creationId xmlns:a16="http://schemas.microsoft.com/office/drawing/2014/main" id="{C2C4381B-3B97-4DEC-89F8-5E42217CD629}"/>
              </a:ext>
            </a:extLst>
          </p:cNvPr>
          <p:cNvGraphicFramePr/>
          <p:nvPr>
            <p:extLst>
              <p:ext uri="{D42A27DB-BD31-4B8C-83A1-F6EECF244321}">
                <p14:modId xmlns:p14="http://schemas.microsoft.com/office/powerpoint/2010/main" val="4144679810"/>
              </p:ext>
            </p:extLst>
          </p:nvPr>
        </p:nvGraphicFramePr>
        <p:xfrm>
          <a:off x="189559" y="1398223"/>
          <a:ext cx="7484882" cy="5049711"/>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ángulo: esquinas redondeadas 8">
            <a:extLst>
              <a:ext uri="{FF2B5EF4-FFF2-40B4-BE49-F238E27FC236}">
                <a16:creationId xmlns:a16="http://schemas.microsoft.com/office/drawing/2014/main" id="{27FD527D-1CDF-44FF-AEFE-F545F2954622}"/>
              </a:ext>
            </a:extLst>
          </p:cNvPr>
          <p:cNvSpPr/>
          <p:nvPr/>
        </p:nvSpPr>
        <p:spPr>
          <a:xfrm>
            <a:off x="8797615" y="269536"/>
            <a:ext cx="3182892" cy="458252"/>
          </a:xfrm>
          <a:prstGeom prst="roundRect">
            <a:avLst/>
          </a:prstGeom>
          <a:solidFill>
            <a:srgbClr val="05405D"/>
          </a:solidFill>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Medium" panose="00000600000000000000" pitchFamily="2" charset="0"/>
              </a:rPr>
              <a:t>ATENCIÓN MÉDICA</a:t>
            </a:r>
          </a:p>
        </p:txBody>
      </p:sp>
    </p:spTree>
    <p:extLst>
      <p:ext uri="{BB962C8B-B14F-4D97-AF65-F5344CB8AC3E}">
        <p14:creationId xmlns:p14="http://schemas.microsoft.com/office/powerpoint/2010/main" val="613331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oogle Shape;261;p10">
            <a:extLst>
              <a:ext uri="{FF2B5EF4-FFF2-40B4-BE49-F238E27FC236}">
                <a16:creationId xmlns:a16="http://schemas.microsoft.com/office/drawing/2014/main" id="{4D7AD39A-E1A8-4C83-8875-AD9A1BCC5062}"/>
              </a:ext>
            </a:extLst>
          </p:cNvPr>
          <p:cNvGraphicFramePr/>
          <p:nvPr>
            <p:extLst>
              <p:ext uri="{D42A27DB-BD31-4B8C-83A1-F6EECF244321}">
                <p14:modId xmlns:p14="http://schemas.microsoft.com/office/powerpoint/2010/main" val="3939083966"/>
              </p:ext>
            </p:extLst>
          </p:nvPr>
        </p:nvGraphicFramePr>
        <p:xfrm>
          <a:off x="637112" y="1288157"/>
          <a:ext cx="10936064" cy="4814323"/>
        </p:xfrm>
        <a:graphic>
          <a:graphicData uri="http://schemas.openxmlformats.org/drawingml/2006/table">
            <a:tbl>
              <a:tblPr>
                <a:tableStyleId>{BDBED569-4797-4DF1-A0F4-6AAB3CD982D8}</a:tableStyleId>
              </a:tblPr>
              <a:tblGrid>
                <a:gridCol w="2697423">
                  <a:extLst>
                    <a:ext uri="{9D8B030D-6E8A-4147-A177-3AD203B41FA5}">
                      <a16:colId xmlns:a16="http://schemas.microsoft.com/office/drawing/2014/main" val="20000"/>
                    </a:ext>
                  </a:extLst>
                </a:gridCol>
                <a:gridCol w="1272451">
                  <a:extLst>
                    <a:ext uri="{9D8B030D-6E8A-4147-A177-3AD203B41FA5}">
                      <a16:colId xmlns:a16="http://schemas.microsoft.com/office/drawing/2014/main" val="4066883076"/>
                    </a:ext>
                  </a:extLst>
                </a:gridCol>
                <a:gridCol w="1272451">
                  <a:extLst>
                    <a:ext uri="{9D8B030D-6E8A-4147-A177-3AD203B41FA5}">
                      <a16:colId xmlns:a16="http://schemas.microsoft.com/office/drawing/2014/main" val="870849407"/>
                    </a:ext>
                  </a:extLst>
                </a:gridCol>
                <a:gridCol w="1272451">
                  <a:extLst>
                    <a:ext uri="{9D8B030D-6E8A-4147-A177-3AD203B41FA5}">
                      <a16:colId xmlns:a16="http://schemas.microsoft.com/office/drawing/2014/main" val="3157267009"/>
                    </a:ext>
                  </a:extLst>
                </a:gridCol>
                <a:gridCol w="1272451">
                  <a:extLst>
                    <a:ext uri="{9D8B030D-6E8A-4147-A177-3AD203B41FA5}">
                      <a16:colId xmlns:a16="http://schemas.microsoft.com/office/drawing/2014/main" val="2151792233"/>
                    </a:ext>
                  </a:extLst>
                </a:gridCol>
                <a:gridCol w="1272451">
                  <a:extLst>
                    <a:ext uri="{9D8B030D-6E8A-4147-A177-3AD203B41FA5}">
                      <a16:colId xmlns:a16="http://schemas.microsoft.com/office/drawing/2014/main" val="356285739"/>
                    </a:ext>
                  </a:extLst>
                </a:gridCol>
                <a:gridCol w="1876386">
                  <a:extLst>
                    <a:ext uri="{9D8B030D-6E8A-4147-A177-3AD203B41FA5}">
                      <a16:colId xmlns:a16="http://schemas.microsoft.com/office/drawing/2014/main" val="20002"/>
                    </a:ext>
                  </a:extLst>
                </a:gridCol>
              </a:tblGrid>
              <a:tr h="399343">
                <a:tc>
                  <a:txBody>
                    <a:bodyPr/>
                    <a:lstStyle/>
                    <a:p>
                      <a:pPr marL="88900" marR="0" lvl="0" indent="0" algn="ctr" rtl="0">
                        <a:lnSpc>
                          <a:spcPct val="100000"/>
                        </a:lnSpc>
                        <a:spcBef>
                          <a:spcPts val="0"/>
                        </a:spcBef>
                        <a:spcAft>
                          <a:spcPts val="0"/>
                        </a:spcAft>
                        <a:buClr>
                          <a:srgbClr val="FFFFFF"/>
                        </a:buClr>
                        <a:buSzPts val="1400"/>
                        <a:buFont typeface="Montserrat"/>
                        <a:buNone/>
                      </a:pPr>
                      <a:r>
                        <a:rPr lang="es-MX" sz="1400" b="1" u="none" strike="noStrike" cap="none" dirty="0">
                          <a:solidFill>
                            <a:schemeClr val="bg1"/>
                          </a:solidFill>
                          <a:sym typeface="Montserrat"/>
                        </a:rPr>
                        <a:t>Variable Hospitalaria</a:t>
                      </a:r>
                      <a:endParaRPr sz="1400" b="1" i="0" u="none" strike="noStrike" cap="none" dirty="0">
                        <a:solidFill>
                          <a:schemeClr val="bg1"/>
                        </a:solidFill>
                        <a:latin typeface="+mn-lt"/>
                        <a:ea typeface="Calibri"/>
                        <a:cs typeface="Arial" panose="020B0604020202020204" pitchFamily="34" charset="0"/>
                        <a:sym typeface="Calibri"/>
                      </a:endParaRPr>
                    </a:p>
                  </a:txBody>
                  <a:tcPr marL="63500" marR="63500" marT="62425" marB="62425" anchor="ctr">
                    <a:solidFill>
                      <a:srgbClr val="05405D"/>
                    </a:solidFill>
                  </a:tcPr>
                </a:tc>
                <a:tc>
                  <a:txBody>
                    <a:bodyPr/>
                    <a:lstStyle/>
                    <a:p>
                      <a:pPr marL="0" marR="0" lvl="0" indent="0" algn="ctr" rtl="0">
                        <a:lnSpc>
                          <a:spcPct val="100000"/>
                        </a:lnSpc>
                        <a:spcBef>
                          <a:spcPts val="0"/>
                        </a:spcBef>
                        <a:spcAft>
                          <a:spcPts val="0"/>
                        </a:spcAft>
                        <a:buClr>
                          <a:srgbClr val="FFFFFF"/>
                        </a:buClr>
                        <a:buSzPts val="1400"/>
                        <a:buFont typeface="Montserrat"/>
                        <a:buNone/>
                      </a:pPr>
                      <a:r>
                        <a:rPr lang="es-MX" sz="1400" b="1" u="none" strike="noStrike" cap="none" dirty="0">
                          <a:solidFill>
                            <a:schemeClr val="bg1"/>
                          </a:solidFill>
                          <a:sym typeface="Calibri"/>
                        </a:rPr>
                        <a:t>2019</a:t>
                      </a:r>
                      <a:endParaRPr sz="1400" b="1" i="0" u="none" strike="noStrike" cap="none" dirty="0">
                        <a:solidFill>
                          <a:schemeClr val="bg1"/>
                        </a:solidFill>
                        <a:latin typeface="+mn-lt"/>
                        <a:ea typeface="Calibri"/>
                        <a:cs typeface="Arial" panose="020B0604020202020204" pitchFamily="34" charset="0"/>
                        <a:sym typeface="Calibri"/>
                      </a:endParaRPr>
                    </a:p>
                  </a:txBody>
                  <a:tcPr marL="63500" marR="63500" marT="62425" marB="62425" anchor="ctr">
                    <a:solidFill>
                      <a:srgbClr val="05405D"/>
                    </a:solidFill>
                  </a:tcPr>
                </a:tc>
                <a:tc>
                  <a:txBody>
                    <a:bodyPr/>
                    <a:lstStyle/>
                    <a:p>
                      <a:pPr marL="0" marR="0" lvl="0" indent="0" algn="ctr" rtl="0">
                        <a:lnSpc>
                          <a:spcPct val="100000"/>
                        </a:lnSpc>
                        <a:spcBef>
                          <a:spcPts val="0"/>
                        </a:spcBef>
                        <a:spcAft>
                          <a:spcPts val="0"/>
                        </a:spcAft>
                        <a:buClr>
                          <a:srgbClr val="FFFFFF"/>
                        </a:buClr>
                        <a:buSzPts val="1400"/>
                        <a:buFont typeface="Montserrat"/>
                        <a:buNone/>
                      </a:pPr>
                      <a:r>
                        <a:rPr lang="es-MX" sz="1400" b="0" u="none" strike="noStrike" cap="none" dirty="0">
                          <a:solidFill>
                            <a:schemeClr val="bg1"/>
                          </a:solidFill>
                          <a:sym typeface="Calibri"/>
                        </a:rPr>
                        <a:t>2020</a:t>
                      </a:r>
                      <a:endParaRPr sz="1400" b="0" i="0" u="none" strike="noStrike" cap="none" dirty="0">
                        <a:solidFill>
                          <a:schemeClr val="bg1"/>
                        </a:solidFill>
                        <a:latin typeface="+mn-lt"/>
                        <a:ea typeface="Calibri"/>
                        <a:cs typeface="Arial" panose="020B0604020202020204" pitchFamily="34" charset="0"/>
                        <a:sym typeface="Calibri"/>
                      </a:endParaRPr>
                    </a:p>
                  </a:txBody>
                  <a:tcPr marL="63500" marR="63500" marT="62425" marB="62425" anchor="ctr">
                    <a:solidFill>
                      <a:srgbClr val="05405D"/>
                    </a:solidFill>
                  </a:tcPr>
                </a:tc>
                <a:tc>
                  <a:txBody>
                    <a:bodyPr/>
                    <a:lstStyle/>
                    <a:p>
                      <a:pPr marL="0" marR="0" lvl="0" indent="0" algn="ctr" rtl="0">
                        <a:lnSpc>
                          <a:spcPct val="100000"/>
                        </a:lnSpc>
                        <a:spcBef>
                          <a:spcPts val="0"/>
                        </a:spcBef>
                        <a:spcAft>
                          <a:spcPts val="0"/>
                        </a:spcAft>
                        <a:buClr>
                          <a:srgbClr val="FFFFFF"/>
                        </a:buClr>
                        <a:buSzPts val="1400"/>
                        <a:buFont typeface="Montserrat"/>
                        <a:buNone/>
                      </a:pPr>
                      <a:r>
                        <a:rPr lang="es-MX" sz="1400" b="0" u="none" strike="noStrike" cap="none" dirty="0">
                          <a:solidFill>
                            <a:schemeClr val="bg1"/>
                          </a:solidFill>
                          <a:sym typeface="Montserrat"/>
                        </a:rPr>
                        <a:t>2021</a:t>
                      </a:r>
                      <a:endParaRPr sz="1400" b="0" i="0" u="none" strike="noStrike" cap="none" dirty="0">
                        <a:solidFill>
                          <a:schemeClr val="bg1"/>
                        </a:solidFill>
                        <a:latin typeface="+mn-lt"/>
                        <a:ea typeface="Calibri"/>
                        <a:cs typeface="Arial" panose="020B0604020202020204" pitchFamily="34" charset="0"/>
                        <a:sym typeface="Calibri"/>
                      </a:endParaRPr>
                    </a:p>
                  </a:txBody>
                  <a:tcPr marL="63500" marR="63500" marT="62425" marB="62425" anchor="ctr">
                    <a:solidFill>
                      <a:srgbClr val="05405D"/>
                    </a:solidFill>
                  </a:tcPr>
                </a:tc>
                <a:tc>
                  <a:txBody>
                    <a:bodyPr/>
                    <a:lstStyle/>
                    <a:p>
                      <a:pPr marL="0" marR="0" lvl="0" indent="0" algn="ctr" rtl="0">
                        <a:lnSpc>
                          <a:spcPct val="100000"/>
                        </a:lnSpc>
                        <a:spcBef>
                          <a:spcPts val="0"/>
                        </a:spcBef>
                        <a:spcAft>
                          <a:spcPts val="0"/>
                        </a:spcAft>
                        <a:buClr>
                          <a:srgbClr val="FFFFFF"/>
                        </a:buClr>
                        <a:buSzPts val="1400"/>
                        <a:buFont typeface="Montserrat"/>
                        <a:buNone/>
                      </a:pPr>
                      <a:r>
                        <a:rPr lang="es-MX" sz="1400" b="0" u="none" strike="noStrike" cap="none" dirty="0">
                          <a:solidFill>
                            <a:schemeClr val="bg1"/>
                          </a:solidFill>
                          <a:sym typeface="Montserrat"/>
                        </a:rPr>
                        <a:t>2022</a:t>
                      </a:r>
                      <a:endParaRPr sz="1400" b="0" i="0" u="none" strike="noStrike" cap="none" dirty="0">
                        <a:solidFill>
                          <a:schemeClr val="bg1"/>
                        </a:solidFill>
                        <a:latin typeface="+mn-lt"/>
                        <a:ea typeface="Calibri"/>
                        <a:cs typeface="Arial" panose="020B0604020202020204" pitchFamily="34" charset="0"/>
                        <a:sym typeface="Calibri"/>
                      </a:endParaRPr>
                    </a:p>
                  </a:txBody>
                  <a:tcPr marL="63500" marR="63500" marT="62425" marB="62425" anchor="ctr">
                    <a:solidFill>
                      <a:srgbClr val="05405D"/>
                    </a:solidFill>
                  </a:tcPr>
                </a:tc>
                <a:tc>
                  <a:txBody>
                    <a:bodyPr/>
                    <a:lstStyle/>
                    <a:p>
                      <a:pPr marL="0" marR="0" lvl="0" indent="0" algn="ctr" rtl="0">
                        <a:lnSpc>
                          <a:spcPct val="100000"/>
                        </a:lnSpc>
                        <a:spcBef>
                          <a:spcPts val="0"/>
                        </a:spcBef>
                        <a:spcAft>
                          <a:spcPts val="0"/>
                        </a:spcAft>
                        <a:buClr>
                          <a:srgbClr val="FFFFFF"/>
                        </a:buClr>
                        <a:buSzPts val="1400"/>
                        <a:buFont typeface="Montserrat"/>
                        <a:buNone/>
                      </a:pPr>
                      <a:r>
                        <a:rPr lang="es-MX" sz="1400" b="1" u="none" strike="noStrike" cap="none" dirty="0">
                          <a:solidFill>
                            <a:schemeClr val="bg1"/>
                          </a:solidFill>
                          <a:sym typeface="Calibri"/>
                        </a:rPr>
                        <a:t>2023</a:t>
                      </a:r>
                      <a:endParaRPr sz="1400" b="1" i="0" u="none" strike="noStrike" cap="none" dirty="0">
                        <a:solidFill>
                          <a:schemeClr val="bg1"/>
                        </a:solidFill>
                        <a:latin typeface="+mn-lt"/>
                        <a:ea typeface="Calibri"/>
                        <a:cs typeface="Arial" panose="020B0604020202020204" pitchFamily="34" charset="0"/>
                        <a:sym typeface="Calibri"/>
                      </a:endParaRPr>
                    </a:p>
                  </a:txBody>
                  <a:tcPr marL="63500" marR="63500" marT="62425" marB="62425" anchor="ctr">
                    <a:solidFill>
                      <a:srgbClr val="05405D"/>
                    </a:solidFill>
                  </a:tcPr>
                </a:tc>
                <a:tc>
                  <a:txBody>
                    <a:bodyPr/>
                    <a:lstStyle/>
                    <a:p>
                      <a:pPr marL="0" marR="0" lvl="0" indent="0" algn="ctr" rtl="0">
                        <a:lnSpc>
                          <a:spcPct val="100000"/>
                        </a:lnSpc>
                        <a:spcBef>
                          <a:spcPts val="0"/>
                        </a:spcBef>
                        <a:spcAft>
                          <a:spcPts val="0"/>
                        </a:spcAft>
                        <a:buClr>
                          <a:srgbClr val="FFFFFF"/>
                        </a:buClr>
                        <a:buSzPts val="1400"/>
                        <a:buFont typeface="Montserrat"/>
                        <a:buNone/>
                      </a:pPr>
                      <a:r>
                        <a:rPr lang="es-MX" sz="1400" b="1" u="none" strike="noStrike" cap="none" dirty="0">
                          <a:solidFill>
                            <a:schemeClr val="bg1"/>
                          </a:solidFill>
                          <a:sym typeface="Calibri"/>
                        </a:rPr>
                        <a:t>%  de variación c</a:t>
                      </a:r>
                      <a:r>
                        <a:rPr lang="es-MX" sz="1400" b="1" u="none" strike="noStrike" cap="none" baseline="0" dirty="0">
                          <a:solidFill>
                            <a:schemeClr val="bg1"/>
                          </a:solidFill>
                          <a:sym typeface="Calibri"/>
                        </a:rPr>
                        <a:t>omparado con el 2019</a:t>
                      </a:r>
                      <a:r>
                        <a:rPr lang="es-MX" sz="1400" b="1" u="none" strike="noStrike" cap="none" dirty="0">
                          <a:solidFill>
                            <a:schemeClr val="bg1"/>
                          </a:solidFill>
                          <a:sym typeface="Calibri"/>
                        </a:rPr>
                        <a:t> </a:t>
                      </a:r>
                      <a:endParaRPr sz="1400" b="1" i="0" u="none" strike="noStrike" cap="none" dirty="0">
                        <a:solidFill>
                          <a:schemeClr val="bg1"/>
                        </a:solidFill>
                        <a:latin typeface="+mn-lt"/>
                        <a:ea typeface="Calibri"/>
                        <a:cs typeface="Arial" panose="020B0604020202020204" pitchFamily="34" charset="0"/>
                        <a:sym typeface="Calibri"/>
                      </a:endParaRPr>
                    </a:p>
                  </a:txBody>
                  <a:tcPr marL="63500" marR="63500" marT="62425" marB="62425" anchor="ctr">
                    <a:solidFill>
                      <a:srgbClr val="05405D"/>
                    </a:solidFill>
                  </a:tcPr>
                </a:tc>
                <a:extLst>
                  <a:ext uri="{0D108BD9-81ED-4DB2-BD59-A6C34878D82A}">
                    <a16:rowId xmlns:a16="http://schemas.microsoft.com/office/drawing/2014/main" val="10000"/>
                  </a:ext>
                </a:extLst>
              </a:tr>
              <a:tr h="473823">
                <a:tc>
                  <a:txBody>
                    <a:bodyPr/>
                    <a:lstStyle/>
                    <a:p>
                      <a:pPr marL="88900" marR="0" lvl="0" indent="0" algn="l" rtl="0">
                        <a:lnSpc>
                          <a:spcPct val="100000"/>
                        </a:lnSpc>
                        <a:spcBef>
                          <a:spcPts val="0"/>
                        </a:spcBef>
                        <a:spcAft>
                          <a:spcPts val="0"/>
                        </a:spcAft>
                        <a:buClr>
                          <a:schemeClr val="dk1"/>
                        </a:buClr>
                        <a:buSzPts val="1400"/>
                        <a:buFont typeface="Montserrat"/>
                        <a:buNone/>
                      </a:pPr>
                      <a:r>
                        <a:rPr lang="es-MX" sz="1400" b="1" u="none" strike="noStrike" cap="none" dirty="0">
                          <a:sym typeface="Montserrat"/>
                        </a:rPr>
                        <a:t>Egresos</a:t>
                      </a:r>
                      <a:endParaRPr sz="1400" b="1" i="0" u="none" strike="noStrike" cap="none" dirty="0">
                        <a:solidFill>
                          <a:schemeClr val="dk1"/>
                        </a:solidFill>
                        <a:latin typeface="+mn-lt"/>
                        <a:ea typeface="Calibri"/>
                        <a:cs typeface="Arial" panose="020B0604020202020204" pitchFamily="34" charset="0"/>
                        <a:sym typeface="Calibri"/>
                      </a:endParaRPr>
                    </a:p>
                  </a:txBody>
                  <a:tcPr marL="63500" marR="63500" marT="62425" marB="62425" anchor="ctr"/>
                </a:tc>
                <a:tc>
                  <a:txBody>
                    <a:bodyPr/>
                    <a:lstStyle/>
                    <a:p>
                      <a:pPr marL="0" marR="0" lvl="0" indent="0" algn="ctr" rtl="0">
                        <a:lnSpc>
                          <a:spcPct val="100000"/>
                        </a:lnSpc>
                        <a:spcBef>
                          <a:spcPts val="0"/>
                        </a:spcBef>
                        <a:spcAft>
                          <a:spcPts val="0"/>
                        </a:spcAft>
                        <a:buClr>
                          <a:schemeClr val="dk1"/>
                        </a:buClr>
                        <a:buSzPts val="1400"/>
                        <a:buFont typeface="Montserrat"/>
                        <a:buNone/>
                      </a:pPr>
                      <a:r>
                        <a:rPr lang="es-MX" sz="1400" b="1" u="none" strike="noStrike" cap="none" dirty="0">
                          <a:sym typeface="Calibri"/>
                        </a:rPr>
                        <a:t>5,760</a:t>
                      </a:r>
                      <a:endParaRPr sz="1400" b="1" i="0" u="none" strike="noStrike" cap="none" dirty="0">
                        <a:solidFill>
                          <a:schemeClr val="dk1"/>
                        </a:solidFill>
                        <a:latin typeface="+mn-lt"/>
                        <a:ea typeface="Calibri"/>
                        <a:cs typeface="Arial" panose="020B0604020202020204" pitchFamily="34" charset="0"/>
                        <a:sym typeface="Calibri"/>
                      </a:endParaRPr>
                    </a:p>
                  </a:txBody>
                  <a:tcPr marL="63500" marR="63500" marT="62425" marB="62425" anchor="ctr"/>
                </a:tc>
                <a:tc>
                  <a:txBody>
                    <a:bodyPr/>
                    <a:lstStyle/>
                    <a:p>
                      <a:pPr marL="0" marR="0" lvl="0" indent="0" algn="ctr" rtl="0">
                        <a:lnSpc>
                          <a:spcPct val="100000"/>
                        </a:lnSpc>
                        <a:spcBef>
                          <a:spcPts val="0"/>
                        </a:spcBef>
                        <a:spcAft>
                          <a:spcPts val="0"/>
                        </a:spcAft>
                        <a:buClr>
                          <a:schemeClr val="dk1"/>
                        </a:buClr>
                        <a:buSzPts val="1400"/>
                        <a:buFont typeface="Montserrat"/>
                        <a:buNone/>
                      </a:pPr>
                      <a:r>
                        <a:rPr lang="es-MX" sz="1400" u="none" strike="noStrike" cap="none" dirty="0">
                          <a:sym typeface="Calibri"/>
                        </a:rPr>
                        <a:t>5,057</a:t>
                      </a:r>
                      <a:endParaRPr sz="1400" b="0" i="0" u="none" strike="noStrike" cap="none" dirty="0">
                        <a:solidFill>
                          <a:schemeClr val="dk1"/>
                        </a:solidFill>
                        <a:latin typeface="+mn-lt"/>
                        <a:ea typeface="Calibri"/>
                        <a:cs typeface="Arial" panose="020B0604020202020204" pitchFamily="34" charset="0"/>
                        <a:sym typeface="Calibri"/>
                      </a:endParaRPr>
                    </a:p>
                  </a:txBody>
                  <a:tcPr marL="63500" marR="63500" marT="62425" marB="62425" anchor="ctr"/>
                </a:tc>
                <a:tc>
                  <a:txBody>
                    <a:bodyPr/>
                    <a:lstStyle/>
                    <a:p>
                      <a:pPr marL="0" marR="0" lvl="0" indent="0" algn="ctr" rtl="0">
                        <a:lnSpc>
                          <a:spcPct val="100000"/>
                        </a:lnSpc>
                        <a:spcBef>
                          <a:spcPts val="0"/>
                        </a:spcBef>
                        <a:spcAft>
                          <a:spcPts val="0"/>
                        </a:spcAft>
                        <a:buClr>
                          <a:schemeClr val="dk1"/>
                        </a:buClr>
                        <a:buSzPts val="1400"/>
                        <a:buFont typeface="Montserrat"/>
                        <a:buNone/>
                      </a:pPr>
                      <a:r>
                        <a:rPr lang="es-MX" sz="1400" u="none" strike="noStrike" cap="none" dirty="0">
                          <a:sym typeface="Calibri"/>
                        </a:rPr>
                        <a:t>5,852</a:t>
                      </a:r>
                      <a:endParaRPr sz="1400" b="0" i="0" u="none" strike="noStrike" cap="none" dirty="0">
                        <a:solidFill>
                          <a:schemeClr val="dk1"/>
                        </a:solidFill>
                        <a:latin typeface="+mn-lt"/>
                        <a:ea typeface="Calibri"/>
                        <a:cs typeface="Arial" panose="020B0604020202020204" pitchFamily="34" charset="0"/>
                        <a:sym typeface="Calibri"/>
                      </a:endParaRPr>
                    </a:p>
                  </a:txBody>
                  <a:tcPr marL="63500" marR="63500" marT="62425" marB="62425" anchor="ctr"/>
                </a:tc>
                <a:tc>
                  <a:txBody>
                    <a:bodyPr/>
                    <a:lstStyle/>
                    <a:p>
                      <a:pPr marL="0" marR="0" lvl="0" indent="0" algn="ctr" rtl="0">
                        <a:lnSpc>
                          <a:spcPct val="100000"/>
                        </a:lnSpc>
                        <a:spcBef>
                          <a:spcPts val="0"/>
                        </a:spcBef>
                        <a:spcAft>
                          <a:spcPts val="0"/>
                        </a:spcAft>
                        <a:buClr>
                          <a:schemeClr val="dk1"/>
                        </a:buClr>
                        <a:buSzPts val="1400"/>
                        <a:buFont typeface="Montserrat"/>
                        <a:buNone/>
                      </a:pPr>
                      <a:r>
                        <a:rPr lang="es-MX" sz="1400" u="none" strike="noStrike" cap="none" dirty="0">
                          <a:sym typeface="Calibri"/>
                        </a:rPr>
                        <a:t>6,258</a:t>
                      </a:r>
                      <a:endParaRPr sz="1400" b="0" i="0" u="none" strike="noStrike" cap="none" dirty="0">
                        <a:solidFill>
                          <a:schemeClr val="dk1"/>
                        </a:solidFill>
                        <a:latin typeface="+mn-lt"/>
                        <a:ea typeface="Calibri"/>
                        <a:cs typeface="Arial" panose="020B0604020202020204" pitchFamily="34" charset="0"/>
                        <a:sym typeface="Calibri"/>
                      </a:endParaRPr>
                    </a:p>
                  </a:txBody>
                  <a:tcPr marL="63500" marR="63500" marT="62425" marB="62425" anchor="ctr"/>
                </a:tc>
                <a:tc>
                  <a:txBody>
                    <a:bodyPr/>
                    <a:lstStyle/>
                    <a:p>
                      <a:pPr marL="0" marR="0" lvl="0" indent="0" algn="ctr" rtl="0">
                        <a:lnSpc>
                          <a:spcPct val="100000"/>
                        </a:lnSpc>
                        <a:spcBef>
                          <a:spcPts val="0"/>
                        </a:spcBef>
                        <a:spcAft>
                          <a:spcPts val="0"/>
                        </a:spcAft>
                        <a:buClr>
                          <a:schemeClr val="dk1"/>
                        </a:buClr>
                        <a:buSzPts val="1400"/>
                        <a:buFont typeface="Montserrat"/>
                        <a:buNone/>
                      </a:pPr>
                      <a:r>
                        <a:rPr lang="es-MX" sz="1400" b="1" u="none" strike="noStrike" cap="none" dirty="0">
                          <a:sym typeface="Calibri"/>
                        </a:rPr>
                        <a:t>6,616</a:t>
                      </a:r>
                      <a:endParaRPr sz="1400" b="1" i="0" u="none" strike="noStrike" cap="none" dirty="0">
                        <a:solidFill>
                          <a:schemeClr val="dk1"/>
                        </a:solidFill>
                        <a:latin typeface="+mn-lt"/>
                        <a:ea typeface="Calibri"/>
                        <a:cs typeface="Arial" panose="020B0604020202020204" pitchFamily="34" charset="0"/>
                        <a:sym typeface="Calibri"/>
                      </a:endParaRPr>
                    </a:p>
                  </a:txBody>
                  <a:tcPr marL="63500" marR="63500" marT="62425" marB="62425" anchor="ctr"/>
                </a:tc>
                <a:tc>
                  <a:txBody>
                    <a:bodyPr/>
                    <a:lstStyle/>
                    <a:p>
                      <a:pPr marL="0" marR="0" lvl="0" indent="0" algn="ctr" defTabSz="914400" rtl="0" eaLnBrk="1" fontAlgn="b" latinLnBrk="0" hangingPunct="1">
                        <a:lnSpc>
                          <a:spcPct val="100000"/>
                        </a:lnSpc>
                        <a:spcBef>
                          <a:spcPts val="0"/>
                        </a:spcBef>
                        <a:spcAft>
                          <a:spcPts val="0"/>
                        </a:spcAft>
                        <a:buClr>
                          <a:schemeClr val="dk1"/>
                        </a:buClr>
                        <a:buSzPts val="1400"/>
                        <a:buFont typeface="Montserrat"/>
                        <a:buNone/>
                      </a:pPr>
                      <a:r>
                        <a:rPr lang="es-MX" sz="1400" b="1" u="none" strike="noStrike" kern="1200" cap="none" dirty="0">
                          <a:solidFill>
                            <a:schemeClr val="tx1"/>
                          </a:solidFill>
                          <a:latin typeface="+mn-lt"/>
                          <a:ea typeface="+mn-ea"/>
                          <a:cs typeface="+mn-cs"/>
                        </a:rPr>
                        <a:t>14.86%</a:t>
                      </a:r>
                    </a:p>
                  </a:txBody>
                  <a:tcPr marL="9525" marR="9525" marT="9525" marB="0" anchor="ctr"/>
                </a:tc>
                <a:extLst>
                  <a:ext uri="{0D108BD9-81ED-4DB2-BD59-A6C34878D82A}">
                    <a16:rowId xmlns:a16="http://schemas.microsoft.com/office/drawing/2014/main" val="10003"/>
                  </a:ext>
                </a:extLst>
              </a:tr>
              <a:tr h="378000">
                <a:tc>
                  <a:txBody>
                    <a:bodyPr/>
                    <a:lstStyle/>
                    <a:p>
                      <a:pPr marL="88900" marR="0" lvl="0" indent="0" algn="l" rtl="0">
                        <a:lnSpc>
                          <a:spcPct val="100000"/>
                        </a:lnSpc>
                        <a:spcBef>
                          <a:spcPts val="0"/>
                        </a:spcBef>
                        <a:spcAft>
                          <a:spcPts val="0"/>
                        </a:spcAft>
                        <a:buClr>
                          <a:schemeClr val="dk1"/>
                        </a:buClr>
                        <a:buSzPts val="1400"/>
                        <a:buFont typeface="Montserrat"/>
                        <a:buNone/>
                      </a:pPr>
                      <a:r>
                        <a:rPr lang="es-MX" sz="1400" b="1" u="none" strike="noStrike" cap="none" dirty="0">
                          <a:sym typeface="Montserrat"/>
                        </a:rPr>
                        <a:t>Cirugías</a:t>
                      </a:r>
                      <a:endParaRPr sz="1400" b="1" dirty="0">
                        <a:latin typeface="+mn-lt"/>
                        <a:cs typeface="Arial" panose="020B0604020202020204" pitchFamily="34" charset="0"/>
                      </a:endParaRPr>
                    </a:p>
                  </a:txBody>
                  <a:tcPr marL="63500" marR="63500" marT="62425" marB="62425" anchor="ctr"/>
                </a:tc>
                <a:tc>
                  <a:txBody>
                    <a:bodyPr/>
                    <a:lstStyle/>
                    <a:p>
                      <a:pPr marL="0" marR="0" lvl="0" indent="0" algn="ctr" rtl="0">
                        <a:lnSpc>
                          <a:spcPct val="100000"/>
                        </a:lnSpc>
                        <a:spcBef>
                          <a:spcPts val="0"/>
                        </a:spcBef>
                        <a:spcAft>
                          <a:spcPts val="0"/>
                        </a:spcAft>
                        <a:buClr>
                          <a:schemeClr val="dk1"/>
                        </a:buClr>
                        <a:buSzPts val="1400"/>
                        <a:buFont typeface="Montserrat"/>
                        <a:buNone/>
                      </a:pPr>
                      <a:r>
                        <a:rPr lang="es-MX" sz="1400" b="1" dirty="0"/>
                        <a:t>5,070</a:t>
                      </a:r>
                      <a:endParaRPr sz="1400" b="1" i="0" dirty="0">
                        <a:latin typeface="+mn-lt"/>
                        <a:cs typeface="Arial" panose="020B0604020202020204" pitchFamily="34" charset="0"/>
                      </a:endParaRPr>
                    </a:p>
                  </a:txBody>
                  <a:tcPr marL="63500" marR="63500" marT="62425" marB="62425" anchor="ctr"/>
                </a:tc>
                <a:tc>
                  <a:txBody>
                    <a:bodyPr/>
                    <a:lstStyle/>
                    <a:p>
                      <a:pPr marL="0" marR="0" lvl="0" indent="0" algn="ctr" rtl="0">
                        <a:lnSpc>
                          <a:spcPct val="100000"/>
                        </a:lnSpc>
                        <a:spcBef>
                          <a:spcPts val="0"/>
                        </a:spcBef>
                        <a:spcAft>
                          <a:spcPts val="0"/>
                        </a:spcAft>
                        <a:buClr>
                          <a:schemeClr val="dk1"/>
                        </a:buClr>
                        <a:buSzPts val="1400"/>
                        <a:buFont typeface="Montserrat"/>
                        <a:buNone/>
                      </a:pPr>
                      <a:r>
                        <a:rPr lang="es-MX" sz="1400" dirty="0"/>
                        <a:t>3,940</a:t>
                      </a:r>
                      <a:endParaRPr sz="1400" b="0" i="0" dirty="0">
                        <a:latin typeface="+mn-lt"/>
                        <a:cs typeface="Arial" panose="020B0604020202020204" pitchFamily="34" charset="0"/>
                      </a:endParaRPr>
                    </a:p>
                  </a:txBody>
                  <a:tcPr marL="63500" marR="63500" marT="62425" marB="62425" anchor="ctr"/>
                </a:tc>
                <a:tc>
                  <a:txBody>
                    <a:bodyPr/>
                    <a:lstStyle/>
                    <a:p>
                      <a:pPr marL="0" marR="0" lvl="0" indent="0" algn="ctr" rtl="0">
                        <a:lnSpc>
                          <a:spcPct val="100000"/>
                        </a:lnSpc>
                        <a:spcBef>
                          <a:spcPts val="0"/>
                        </a:spcBef>
                        <a:spcAft>
                          <a:spcPts val="0"/>
                        </a:spcAft>
                        <a:buClr>
                          <a:schemeClr val="dk1"/>
                        </a:buClr>
                        <a:buSzPts val="1400"/>
                        <a:buFont typeface="Montserrat"/>
                        <a:buNone/>
                      </a:pPr>
                      <a:r>
                        <a:rPr lang="es-MX" sz="1400" dirty="0"/>
                        <a:t>5,338</a:t>
                      </a:r>
                      <a:endParaRPr sz="1400" b="0" i="0" dirty="0">
                        <a:latin typeface="+mn-lt"/>
                        <a:cs typeface="Arial" panose="020B0604020202020204" pitchFamily="34" charset="0"/>
                      </a:endParaRPr>
                    </a:p>
                  </a:txBody>
                  <a:tcPr marL="63500" marR="63500" marT="62425" marB="62425" anchor="ctr"/>
                </a:tc>
                <a:tc>
                  <a:txBody>
                    <a:bodyPr/>
                    <a:lstStyle/>
                    <a:p>
                      <a:pPr marL="0" marR="0" lvl="0" indent="0" algn="ctr" rtl="0">
                        <a:lnSpc>
                          <a:spcPct val="100000"/>
                        </a:lnSpc>
                        <a:spcBef>
                          <a:spcPts val="0"/>
                        </a:spcBef>
                        <a:spcAft>
                          <a:spcPts val="0"/>
                        </a:spcAft>
                        <a:buClr>
                          <a:schemeClr val="dk1"/>
                        </a:buClr>
                        <a:buSzPts val="1400"/>
                        <a:buFont typeface="Montserrat"/>
                        <a:buNone/>
                      </a:pPr>
                      <a:r>
                        <a:rPr lang="es-MX" sz="1400" dirty="0"/>
                        <a:t>5,310</a:t>
                      </a:r>
                      <a:endParaRPr sz="1400" b="0" i="0" dirty="0">
                        <a:latin typeface="+mn-lt"/>
                        <a:cs typeface="Arial" panose="020B0604020202020204" pitchFamily="34" charset="0"/>
                      </a:endParaRPr>
                    </a:p>
                  </a:txBody>
                  <a:tcPr marL="63500" marR="63500" marT="62425" marB="62425" anchor="ctr"/>
                </a:tc>
                <a:tc>
                  <a:txBody>
                    <a:bodyPr/>
                    <a:lstStyle/>
                    <a:p>
                      <a:pPr marL="0" marR="0" lvl="0" indent="0" algn="ctr" rtl="0">
                        <a:lnSpc>
                          <a:spcPct val="100000"/>
                        </a:lnSpc>
                        <a:spcBef>
                          <a:spcPts val="0"/>
                        </a:spcBef>
                        <a:spcAft>
                          <a:spcPts val="0"/>
                        </a:spcAft>
                        <a:buClr>
                          <a:schemeClr val="dk1"/>
                        </a:buClr>
                        <a:buSzPts val="1400"/>
                        <a:buFont typeface="Montserrat"/>
                        <a:buNone/>
                      </a:pPr>
                      <a:r>
                        <a:rPr lang="es-MX" sz="1400" b="1" dirty="0"/>
                        <a:t>5,733</a:t>
                      </a:r>
                      <a:endParaRPr sz="1400" b="1" i="0" dirty="0">
                        <a:latin typeface="+mn-lt"/>
                        <a:cs typeface="Arial" panose="020B0604020202020204" pitchFamily="34" charset="0"/>
                      </a:endParaRPr>
                    </a:p>
                  </a:txBody>
                  <a:tcPr marL="63500" marR="63500" marT="62425" marB="62425" anchor="ctr"/>
                </a:tc>
                <a:tc>
                  <a:txBody>
                    <a:bodyPr/>
                    <a:lstStyle/>
                    <a:p>
                      <a:pPr marL="0" marR="0" lvl="0" indent="0" algn="ctr" defTabSz="914400" rtl="0" eaLnBrk="1" fontAlgn="b" latinLnBrk="0" hangingPunct="1">
                        <a:lnSpc>
                          <a:spcPct val="100000"/>
                        </a:lnSpc>
                        <a:spcBef>
                          <a:spcPts val="0"/>
                        </a:spcBef>
                        <a:spcAft>
                          <a:spcPts val="0"/>
                        </a:spcAft>
                        <a:buClr>
                          <a:schemeClr val="dk1"/>
                        </a:buClr>
                        <a:buSzPts val="1400"/>
                        <a:buFont typeface="Montserrat"/>
                        <a:buNone/>
                      </a:pPr>
                      <a:r>
                        <a:rPr lang="es-MX" sz="1400" b="1" u="none" strike="noStrike" kern="1200" cap="none" dirty="0">
                          <a:solidFill>
                            <a:schemeClr val="tx1"/>
                          </a:solidFill>
                          <a:latin typeface="+mn-lt"/>
                          <a:ea typeface="+mn-ea"/>
                          <a:cs typeface="+mn-cs"/>
                        </a:rPr>
                        <a:t>13.08%</a:t>
                      </a:r>
                    </a:p>
                  </a:txBody>
                  <a:tcPr marL="9525" marR="9525" marT="9525" marB="0" anchor="ctr"/>
                </a:tc>
                <a:extLst>
                  <a:ext uri="{0D108BD9-81ED-4DB2-BD59-A6C34878D82A}">
                    <a16:rowId xmlns:a16="http://schemas.microsoft.com/office/drawing/2014/main" val="10004"/>
                  </a:ext>
                </a:extLst>
              </a:tr>
              <a:tr h="378000">
                <a:tc>
                  <a:txBody>
                    <a:bodyPr/>
                    <a:lstStyle/>
                    <a:p>
                      <a:pPr marL="88900" marR="0" lvl="0" indent="0" algn="l" rtl="0">
                        <a:lnSpc>
                          <a:spcPct val="100000"/>
                        </a:lnSpc>
                        <a:spcBef>
                          <a:spcPts val="0"/>
                        </a:spcBef>
                        <a:spcAft>
                          <a:spcPts val="0"/>
                        </a:spcAft>
                        <a:buClr>
                          <a:schemeClr val="dk1"/>
                        </a:buClr>
                        <a:buSzPts val="1400"/>
                        <a:buFont typeface="Montserrat"/>
                        <a:buNone/>
                      </a:pPr>
                      <a:r>
                        <a:rPr lang="es-MX" sz="1400" b="1" u="none" strike="noStrike" cap="none" dirty="0">
                          <a:sym typeface="Montserrat"/>
                        </a:rPr>
                        <a:t>Promedio días estancia</a:t>
                      </a:r>
                      <a:endParaRPr sz="1400" b="1" i="0" u="none" strike="noStrike" cap="none" dirty="0">
                        <a:solidFill>
                          <a:schemeClr val="dk1"/>
                        </a:solidFill>
                        <a:latin typeface="+mn-lt"/>
                        <a:ea typeface="Calibri"/>
                        <a:cs typeface="Arial" panose="020B0604020202020204" pitchFamily="34" charset="0"/>
                        <a:sym typeface="Calibri"/>
                      </a:endParaRPr>
                    </a:p>
                  </a:txBody>
                  <a:tcPr marL="63500" marR="63500" marT="62425" marB="62425" anchor="ctr"/>
                </a:tc>
                <a:tc>
                  <a:txBody>
                    <a:bodyPr/>
                    <a:lstStyle/>
                    <a:p>
                      <a:pPr marL="0" marR="0" lvl="0" indent="0" algn="ctr" rtl="0">
                        <a:lnSpc>
                          <a:spcPct val="100000"/>
                        </a:lnSpc>
                        <a:spcBef>
                          <a:spcPts val="0"/>
                        </a:spcBef>
                        <a:spcAft>
                          <a:spcPts val="0"/>
                        </a:spcAft>
                        <a:buClr>
                          <a:schemeClr val="dk1"/>
                        </a:buClr>
                        <a:buSzPts val="1400"/>
                        <a:buFont typeface="Montserrat"/>
                        <a:buNone/>
                      </a:pPr>
                      <a:r>
                        <a:rPr lang="es-MX" sz="1400" b="1" u="none" strike="noStrike" cap="none" dirty="0">
                          <a:sym typeface="Calibri"/>
                        </a:rPr>
                        <a:t>10.94</a:t>
                      </a:r>
                      <a:endParaRPr sz="1400" b="1" i="0" u="none" strike="noStrike" cap="none" dirty="0">
                        <a:solidFill>
                          <a:schemeClr val="dk1"/>
                        </a:solidFill>
                        <a:latin typeface="+mn-lt"/>
                        <a:ea typeface="Calibri"/>
                        <a:cs typeface="Arial" panose="020B0604020202020204" pitchFamily="34" charset="0"/>
                        <a:sym typeface="Calibri"/>
                      </a:endParaRPr>
                    </a:p>
                  </a:txBody>
                  <a:tcPr marL="63500" marR="63500" marT="62425" marB="62425" anchor="ctr"/>
                </a:tc>
                <a:tc>
                  <a:txBody>
                    <a:bodyPr/>
                    <a:lstStyle/>
                    <a:p>
                      <a:pPr marL="0" marR="0" lvl="0" indent="0" algn="ctr" rtl="0">
                        <a:lnSpc>
                          <a:spcPct val="100000"/>
                        </a:lnSpc>
                        <a:spcBef>
                          <a:spcPts val="0"/>
                        </a:spcBef>
                        <a:spcAft>
                          <a:spcPts val="0"/>
                        </a:spcAft>
                        <a:buClr>
                          <a:schemeClr val="dk1"/>
                        </a:buClr>
                        <a:buSzPts val="1400"/>
                        <a:buFont typeface="Montserrat"/>
                        <a:buNone/>
                      </a:pPr>
                      <a:r>
                        <a:rPr lang="es-MX" sz="1400" u="none" strike="noStrike" cap="none" dirty="0">
                          <a:sym typeface="Calibri"/>
                        </a:rPr>
                        <a:t>11.05</a:t>
                      </a:r>
                      <a:endParaRPr sz="1400" b="0" i="0" u="none" strike="noStrike" cap="none" dirty="0">
                        <a:solidFill>
                          <a:schemeClr val="dk1"/>
                        </a:solidFill>
                        <a:latin typeface="+mn-lt"/>
                        <a:ea typeface="Calibri"/>
                        <a:cs typeface="Arial" panose="020B0604020202020204" pitchFamily="34" charset="0"/>
                        <a:sym typeface="Calibri"/>
                      </a:endParaRPr>
                    </a:p>
                  </a:txBody>
                  <a:tcPr marL="63500" marR="63500" marT="62425" marB="62425" anchor="ctr"/>
                </a:tc>
                <a:tc>
                  <a:txBody>
                    <a:bodyPr/>
                    <a:lstStyle/>
                    <a:p>
                      <a:pPr marL="0" marR="0" lvl="0" indent="0" algn="ctr" rtl="0">
                        <a:lnSpc>
                          <a:spcPct val="100000"/>
                        </a:lnSpc>
                        <a:spcBef>
                          <a:spcPts val="0"/>
                        </a:spcBef>
                        <a:spcAft>
                          <a:spcPts val="0"/>
                        </a:spcAft>
                        <a:buClr>
                          <a:schemeClr val="dk1"/>
                        </a:buClr>
                        <a:buSzPts val="1400"/>
                        <a:buFont typeface="Montserrat"/>
                        <a:buNone/>
                      </a:pPr>
                      <a:r>
                        <a:rPr lang="es-MX" sz="1400" u="none" strike="noStrike" cap="none" dirty="0">
                          <a:sym typeface="Calibri"/>
                        </a:rPr>
                        <a:t>10.27</a:t>
                      </a:r>
                      <a:endParaRPr sz="1400" b="0" i="0" u="none" strike="noStrike" cap="none" dirty="0">
                        <a:solidFill>
                          <a:schemeClr val="dk1"/>
                        </a:solidFill>
                        <a:latin typeface="+mn-lt"/>
                        <a:ea typeface="Calibri"/>
                        <a:cs typeface="Arial" panose="020B0604020202020204" pitchFamily="34" charset="0"/>
                        <a:sym typeface="Calibri"/>
                      </a:endParaRPr>
                    </a:p>
                  </a:txBody>
                  <a:tcPr marL="63500" marR="63500" marT="62425" marB="62425" anchor="ctr"/>
                </a:tc>
                <a:tc>
                  <a:txBody>
                    <a:bodyPr/>
                    <a:lstStyle/>
                    <a:p>
                      <a:pPr marL="0" marR="0" lvl="0" indent="0" algn="ctr" rtl="0">
                        <a:lnSpc>
                          <a:spcPct val="100000"/>
                        </a:lnSpc>
                        <a:spcBef>
                          <a:spcPts val="0"/>
                        </a:spcBef>
                        <a:spcAft>
                          <a:spcPts val="0"/>
                        </a:spcAft>
                        <a:buClr>
                          <a:schemeClr val="dk1"/>
                        </a:buClr>
                        <a:buSzPts val="1400"/>
                        <a:buFont typeface="Montserrat"/>
                        <a:buNone/>
                      </a:pPr>
                      <a:r>
                        <a:rPr lang="es-MX" sz="1400" u="none" strike="noStrike" cap="none" dirty="0">
                          <a:sym typeface="Calibri"/>
                        </a:rPr>
                        <a:t>10.38</a:t>
                      </a:r>
                      <a:endParaRPr sz="1400" b="0" i="0" u="none" strike="noStrike" cap="none" dirty="0">
                        <a:solidFill>
                          <a:schemeClr val="dk1"/>
                        </a:solidFill>
                        <a:latin typeface="+mn-lt"/>
                        <a:ea typeface="Calibri"/>
                        <a:cs typeface="Arial" panose="020B0604020202020204" pitchFamily="34" charset="0"/>
                        <a:sym typeface="Calibri"/>
                      </a:endParaRPr>
                    </a:p>
                  </a:txBody>
                  <a:tcPr marL="63500" marR="63500" marT="62425" marB="62425" anchor="ctr"/>
                </a:tc>
                <a:tc>
                  <a:txBody>
                    <a:bodyPr/>
                    <a:lstStyle/>
                    <a:p>
                      <a:pPr marL="0" marR="0" lvl="0" indent="0" algn="ctr" rtl="0">
                        <a:lnSpc>
                          <a:spcPct val="100000"/>
                        </a:lnSpc>
                        <a:spcBef>
                          <a:spcPts val="0"/>
                        </a:spcBef>
                        <a:spcAft>
                          <a:spcPts val="0"/>
                        </a:spcAft>
                        <a:buClr>
                          <a:schemeClr val="dk1"/>
                        </a:buClr>
                        <a:buSzPts val="1400"/>
                        <a:buFont typeface="Montserrat"/>
                        <a:buNone/>
                      </a:pPr>
                      <a:r>
                        <a:rPr lang="es-MX" sz="1400" b="1" u="none" strike="noStrike" cap="none" dirty="0">
                          <a:sym typeface="Calibri"/>
                        </a:rPr>
                        <a:t>10.5</a:t>
                      </a:r>
                      <a:endParaRPr sz="1400" b="1" i="0" u="none" strike="noStrike" cap="none" dirty="0">
                        <a:solidFill>
                          <a:schemeClr val="dk1"/>
                        </a:solidFill>
                        <a:latin typeface="+mn-lt"/>
                        <a:ea typeface="Calibri"/>
                        <a:cs typeface="Arial" panose="020B0604020202020204" pitchFamily="34" charset="0"/>
                        <a:sym typeface="Calibri"/>
                      </a:endParaRPr>
                    </a:p>
                  </a:txBody>
                  <a:tcPr marL="63500" marR="63500" marT="62425" marB="62425" anchor="ctr"/>
                </a:tc>
                <a:tc>
                  <a:txBody>
                    <a:bodyPr/>
                    <a:lstStyle/>
                    <a:p>
                      <a:pPr marL="0" marR="0" lvl="0" indent="0" algn="ctr" defTabSz="914400" rtl="0" eaLnBrk="1" fontAlgn="b" latinLnBrk="0" hangingPunct="1">
                        <a:lnSpc>
                          <a:spcPct val="100000"/>
                        </a:lnSpc>
                        <a:spcBef>
                          <a:spcPts val="0"/>
                        </a:spcBef>
                        <a:spcAft>
                          <a:spcPts val="0"/>
                        </a:spcAft>
                        <a:buClr>
                          <a:schemeClr val="dk1"/>
                        </a:buClr>
                        <a:buSzPts val="1400"/>
                        <a:buFont typeface="Montserrat"/>
                        <a:buNone/>
                      </a:pPr>
                      <a:r>
                        <a:rPr lang="es-MX" sz="1400" b="0" u="none" strike="noStrike" kern="1200" cap="none" dirty="0">
                          <a:solidFill>
                            <a:schemeClr val="tx1"/>
                          </a:solidFill>
                          <a:latin typeface="+mn-lt"/>
                          <a:ea typeface="+mn-ea"/>
                          <a:cs typeface="+mn-cs"/>
                        </a:rPr>
                        <a:t>-4.02%</a:t>
                      </a:r>
                    </a:p>
                  </a:txBody>
                  <a:tcPr marL="9525" marR="9525" marT="9525" marB="0" anchor="ctr"/>
                </a:tc>
                <a:extLst>
                  <a:ext uri="{0D108BD9-81ED-4DB2-BD59-A6C34878D82A}">
                    <a16:rowId xmlns:a16="http://schemas.microsoft.com/office/drawing/2014/main" val="10006"/>
                  </a:ext>
                </a:extLst>
              </a:tr>
              <a:tr h="378000">
                <a:tc>
                  <a:txBody>
                    <a:bodyPr/>
                    <a:lstStyle/>
                    <a:p>
                      <a:pPr marL="88900" marR="0" lvl="0" indent="0" algn="l" rtl="0">
                        <a:lnSpc>
                          <a:spcPct val="100000"/>
                        </a:lnSpc>
                        <a:spcBef>
                          <a:spcPts val="0"/>
                        </a:spcBef>
                        <a:spcAft>
                          <a:spcPts val="0"/>
                        </a:spcAft>
                        <a:buClr>
                          <a:schemeClr val="dk1"/>
                        </a:buClr>
                        <a:buSzPts val="1400"/>
                        <a:buFont typeface="Montserrat"/>
                        <a:buNone/>
                      </a:pPr>
                      <a:r>
                        <a:rPr lang="es-MX" sz="1400" b="1" u="none" strike="noStrike" cap="none" dirty="0">
                          <a:sym typeface="Montserrat"/>
                        </a:rPr>
                        <a:t>Autopsias</a:t>
                      </a:r>
                      <a:endParaRPr sz="1400" b="1" dirty="0">
                        <a:latin typeface="+mn-lt"/>
                        <a:cs typeface="Arial" panose="020B0604020202020204" pitchFamily="34" charset="0"/>
                      </a:endParaRPr>
                    </a:p>
                  </a:txBody>
                  <a:tcPr marL="63500" marR="63500" marT="62425" marB="62425" anchor="ctr"/>
                </a:tc>
                <a:tc>
                  <a:txBody>
                    <a:bodyPr/>
                    <a:lstStyle/>
                    <a:p>
                      <a:pPr marL="88900" marR="0" lvl="0" indent="0" algn="ctr" rtl="0">
                        <a:lnSpc>
                          <a:spcPct val="100000"/>
                        </a:lnSpc>
                        <a:spcBef>
                          <a:spcPts val="0"/>
                        </a:spcBef>
                        <a:spcAft>
                          <a:spcPts val="0"/>
                        </a:spcAft>
                        <a:buClr>
                          <a:schemeClr val="dk1"/>
                        </a:buClr>
                        <a:buSzPts val="1400"/>
                        <a:buFont typeface="Montserrat"/>
                        <a:buNone/>
                      </a:pPr>
                      <a:r>
                        <a:rPr lang="es-MX" sz="1400" b="1" dirty="0"/>
                        <a:t>29</a:t>
                      </a:r>
                      <a:endParaRPr sz="1400" b="1" i="0" dirty="0">
                        <a:latin typeface="+mn-lt"/>
                        <a:cs typeface="Arial" panose="020B0604020202020204" pitchFamily="34" charset="0"/>
                      </a:endParaRPr>
                    </a:p>
                  </a:txBody>
                  <a:tcPr marL="63500" marR="63500" marT="62425" marB="62425" anchor="ctr"/>
                </a:tc>
                <a:tc>
                  <a:txBody>
                    <a:bodyPr/>
                    <a:lstStyle/>
                    <a:p>
                      <a:pPr marL="88900" marR="0" lvl="0" indent="0" algn="ctr" rtl="0">
                        <a:lnSpc>
                          <a:spcPct val="100000"/>
                        </a:lnSpc>
                        <a:spcBef>
                          <a:spcPts val="0"/>
                        </a:spcBef>
                        <a:spcAft>
                          <a:spcPts val="0"/>
                        </a:spcAft>
                        <a:buClr>
                          <a:schemeClr val="dk1"/>
                        </a:buClr>
                        <a:buSzPts val="1400"/>
                        <a:buFont typeface="Montserrat"/>
                        <a:buNone/>
                      </a:pPr>
                      <a:r>
                        <a:rPr lang="es-MX" sz="1400" dirty="0"/>
                        <a:t>6</a:t>
                      </a:r>
                      <a:endParaRPr sz="1400" b="0" i="0" dirty="0">
                        <a:latin typeface="+mn-lt"/>
                        <a:cs typeface="Arial" panose="020B0604020202020204" pitchFamily="34" charset="0"/>
                      </a:endParaRPr>
                    </a:p>
                  </a:txBody>
                  <a:tcPr marL="63500" marR="63500" marT="62425" marB="62425" anchor="ctr"/>
                </a:tc>
                <a:tc>
                  <a:txBody>
                    <a:bodyPr/>
                    <a:lstStyle/>
                    <a:p>
                      <a:pPr marL="88900" marR="0" lvl="0" indent="0" algn="ctr" rtl="0">
                        <a:lnSpc>
                          <a:spcPct val="100000"/>
                        </a:lnSpc>
                        <a:spcBef>
                          <a:spcPts val="0"/>
                        </a:spcBef>
                        <a:spcAft>
                          <a:spcPts val="0"/>
                        </a:spcAft>
                        <a:buClr>
                          <a:schemeClr val="dk1"/>
                        </a:buClr>
                        <a:buSzPts val="1400"/>
                        <a:buFont typeface="Montserrat"/>
                        <a:buNone/>
                      </a:pPr>
                      <a:r>
                        <a:rPr lang="es-MX" sz="1400" dirty="0"/>
                        <a:t>2</a:t>
                      </a:r>
                      <a:endParaRPr sz="1400" b="0" i="0" dirty="0">
                        <a:latin typeface="+mn-lt"/>
                        <a:cs typeface="Arial" panose="020B0604020202020204" pitchFamily="34" charset="0"/>
                      </a:endParaRPr>
                    </a:p>
                  </a:txBody>
                  <a:tcPr marL="63500" marR="63500" marT="62425" marB="62425" anchor="ctr"/>
                </a:tc>
                <a:tc>
                  <a:txBody>
                    <a:bodyPr/>
                    <a:lstStyle/>
                    <a:p>
                      <a:pPr marL="88900" marR="0" lvl="0" indent="0" algn="ctr" rtl="0">
                        <a:lnSpc>
                          <a:spcPct val="100000"/>
                        </a:lnSpc>
                        <a:spcBef>
                          <a:spcPts val="0"/>
                        </a:spcBef>
                        <a:spcAft>
                          <a:spcPts val="0"/>
                        </a:spcAft>
                        <a:buClr>
                          <a:schemeClr val="dk1"/>
                        </a:buClr>
                        <a:buSzPts val="1400"/>
                        <a:buFont typeface="Montserrat"/>
                        <a:buNone/>
                      </a:pPr>
                      <a:r>
                        <a:rPr lang="es-MX" sz="1400" dirty="0"/>
                        <a:t>14</a:t>
                      </a:r>
                      <a:endParaRPr sz="1400" b="0" i="0" dirty="0">
                        <a:latin typeface="+mn-lt"/>
                        <a:cs typeface="Arial" panose="020B0604020202020204" pitchFamily="34" charset="0"/>
                      </a:endParaRPr>
                    </a:p>
                  </a:txBody>
                  <a:tcPr marL="63500" marR="63500" marT="62425" marB="62425" anchor="ctr"/>
                </a:tc>
                <a:tc>
                  <a:txBody>
                    <a:bodyPr/>
                    <a:lstStyle/>
                    <a:p>
                      <a:pPr marL="88900" marR="0" lvl="0" indent="0" algn="ctr" rtl="0">
                        <a:lnSpc>
                          <a:spcPct val="100000"/>
                        </a:lnSpc>
                        <a:spcBef>
                          <a:spcPts val="0"/>
                        </a:spcBef>
                        <a:spcAft>
                          <a:spcPts val="0"/>
                        </a:spcAft>
                        <a:buClr>
                          <a:schemeClr val="dk1"/>
                        </a:buClr>
                        <a:buSzPts val="1400"/>
                        <a:buFont typeface="Montserrat"/>
                        <a:buNone/>
                      </a:pPr>
                      <a:r>
                        <a:rPr lang="es-MX" sz="1400" b="1" dirty="0"/>
                        <a:t>25</a:t>
                      </a:r>
                      <a:endParaRPr sz="1400" b="1" i="0" dirty="0">
                        <a:latin typeface="+mn-lt"/>
                        <a:cs typeface="Arial" panose="020B0604020202020204" pitchFamily="34" charset="0"/>
                      </a:endParaRPr>
                    </a:p>
                  </a:txBody>
                  <a:tcPr marL="63500" marR="63500" marT="62425" marB="62425" anchor="ctr"/>
                </a:tc>
                <a:tc>
                  <a:txBody>
                    <a:bodyPr/>
                    <a:lstStyle/>
                    <a:p>
                      <a:pPr marL="0" marR="0" lvl="0" indent="0" algn="ctr" defTabSz="914400" rtl="0" eaLnBrk="1" fontAlgn="b" latinLnBrk="0" hangingPunct="1">
                        <a:lnSpc>
                          <a:spcPct val="100000"/>
                        </a:lnSpc>
                        <a:spcBef>
                          <a:spcPts val="0"/>
                        </a:spcBef>
                        <a:spcAft>
                          <a:spcPts val="0"/>
                        </a:spcAft>
                        <a:buClr>
                          <a:schemeClr val="dk1"/>
                        </a:buClr>
                        <a:buSzPts val="1400"/>
                        <a:buFont typeface="Montserrat"/>
                        <a:buNone/>
                      </a:pPr>
                      <a:r>
                        <a:rPr lang="es-MX" sz="1400" b="0" u="none" strike="noStrike" kern="1200" cap="none" dirty="0">
                          <a:solidFill>
                            <a:schemeClr val="tx1"/>
                          </a:solidFill>
                          <a:latin typeface="+mn-lt"/>
                          <a:ea typeface="+mn-ea"/>
                          <a:cs typeface="+mn-cs"/>
                        </a:rPr>
                        <a:t>-13.79</a:t>
                      </a:r>
                      <a:r>
                        <a:rPr lang="es-MX" sz="1400" b="1" u="none" strike="noStrike" kern="1200" cap="none" dirty="0">
                          <a:solidFill>
                            <a:schemeClr val="tx1"/>
                          </a:solidFill>
                          <a:latin typeface="+mn-lt"/>
                          <a:ea typeface="+mn-ea"/>
                          <a:cs typeface="+mn-cs"/>
                        </a:rPr>
                        <a:t>%</a:t>
                      </a:r>
                    </a:p>
                  </a:txBody>
                  <a:tcPr marL="9525" marR="9525" marT="9525" marB="0" anchor="ctr"/>
                </a:tc>
                <a:extLst>
                  <a:ext uri="{0D108BD9-81ED-4DB2-BD59-A6C34878D82A}">
                    <a16:rowId xmlns:a16="http://schemas.microsoft.com/office/drawing/2014/main" val="3955343023"/>
                  </a:ext>
                </a:extLst>
              </a:tr>
              <a:tr h="378000">
                <a:tc>
                  <a:txBody>
                    <a:bodyPr/>
                    <a:lstStyle/>
                    <a:p>
                      <a:pPr marL="88900" marR="0" lvl="0" indent="0" algn="l" rtl="0">
                        <a:lnSpc>
                          <a:spcPct val="100000"/>
                        </a:lnSpc>
                        <a:spcBef>
                          <a:spcPts val="0"/>
                        </a:spcBef>
                        <a:spcAft>
                          <a:spcPts val="0"/>
                        </a:spcAft>
                        <a:buClr>
                          <a:schemeClr val="dk1"/>
                        </a:buClr>
                        <a:buSzPts val="1400"/>
                        <a:buFont typeface="Montserrat"/>
                        <a:buNone/>
                      </a:pPr>
                      <a:r>
                        <a:rPr lang="es-MX" sz="1400" b="1" dirty="0"/>
                        <a:t>Exámenes de Laboratorio</a:t>
                      </a:r>
                      <a:endParaRPr sz="1400" b="1" dirty="0">
                        <a:latin typeface="+mn-lt"/>
                        <a:cs typeface="Arial" panose="020B0604020202020204" pitchFamily="34" charset="0"/>
                      </a:endParaRPr>
                    </a:p>
                  </a:txBody>
                  <a:tcPr marL="63500" marR="63500" marT="62425" marB="62425" anchor="ctr"/>
                </a:tc>
                <a:tc>
                  <a:txBody>
                    <a:bodyPr/>
                    <a:lstStyle/>
                    <a:p>
                      <a:pPr marL="88900" marR="0" lvl="0" indent="0" algn="ctr" rtl="0">
                        <a:lnSpc>
                          <a:spcPct val="100000"/>
                        </a:lnSpc>
                        <a:spcBef>
                          <a:spcPts val="0"/>
                        </a:spcBef>
                        <a:spcAft>
                          <a:spcPts val="0"/>
                        </a:spcAft>
                        <a:buClr>
                          <a:schemeClr val="dk1"/>
                        </a:buClr>
                        <a:buSzPts val="1400"/>
                        <a:buFont typeface="Montserrat"/>
                        <a:buNone/>
                      </a:pPr>
                      <a:r>
                        <a:rPr lang="es-MX" sz="1400" b="1" dirty="0"/>
                        <a:t>1,033,271</a:t>
                      </a:r>
                      <a:endParaRPr sz="1400" b="1" i="0" dirty="0">
                        <a:latin typeface="+mn-lt"/>
                        <a:cs typeface="Arial" panose="020B0604020202020204" pitchFamily="34" charset="0"/>
                      </a:endParaRPr>
                    </a:p>
                  </a:txBody>
                  <a:tcPr marL="63500" marR="63500" marT="62425" marB="62425" anchor="ctr"/>
                </a:tc>
                <a:tc>
                  <a:txBody>
                    <a:bodyPr/>
                    <a:lstStyle/>
                    <a:p>
                      <a:pPr marL="88900" marR="0" lvl="0" indent="0" algn="ctr" rtl="0">
                        <a:lnSpc>
                          <a:spcPct val="100000"/>
                        </a:lnSpc>
                        <a:spcBef>
                          <a:spcPts val="0"/>
                        </a:spcBef>
                        <a:spcAft>
                          <a:spcPts val="0"/>
                        </a:spcAft>
                        <a:buClr>
                          <a:schemeClr val="dk1"/>
                        </a:buClr>
                        <a:buSzPts val="1400"/>
                        <a:buFont typeface="Montserrat"/>
                        <a:buNone/>
                      </a:pPr>
                      <a:r>
                        <a:rPr lang="es-MX" sz="1400" dirty="0"/>
                        <a:t>831,595</a:t>
                      </a:r>
                      <a:endParaRPr sz="1400" b="0" i="0" dirty="0">
                        <a:latin typeface="+mn-lt"/>
                        <a:cs typeface="Arial" panose="020B0604020202020204" pitchFamily="34" charset="0"/>
                      </a:endParaRPr>
                    </a:p>
                  </a:txBody>
                  <a:tcPr marL="63500" marR="63500" marT="62425" marB="62425" anchor="ctr"/>
                </a:tc>
                <a:tc>
                  <a:txBody>
                    <a:bodyPr/>
                    <a:lstStyle/>
                    <a:p>
                      <a:pPr marL="88900" marR="0" lvl="0" indent="0" algn="ctr" rtl="0">
                        <a:lnSpc>
                          <a:spcPct val="100000"/>
                        </a:lnSpc>
                        <a:spcBef>
                          <a:spcPts val="0"/>
                        </a:spcBef>
                        <a:spcAft>
                          <a:spcPts val="0"/>
                        </a:spcAft>
                        <a:buClr>
                          <a:schemeClr val="dk1"/>
                        </a:buClr>
                        <a:buSzPts val="1400"/>
                        <a:buFont typeface="Montserrat"/>
                        <a:buNone/>
                      </a:pPr>
                      <a:r>
                        <a:rPr lang="es-MX" sz="1400" dirty="0"/>
                        <a:t>973,548</a:t>
                      </a:r>
                      <a:endParaRPr sz="1400" b="0" i="0" dirty="0">
                        <a:latin typeface="+mn-lt"/>
                        <a:cs typeface="Arial" panose="020B0604020202020204" pitchFamily="34" charset="0"/>
                      </a:endParaRPr>
                    </a:p>
                  </a:txBody>
                  <a:tcPr marL="63500" marR="63500" marT="62425" marB="62425" anchor="ctr"/>
                </a:tc>
                <a:tc>
                  <a:txBody>
                    <a:bodyPr/>
                    <a:lstStyle/>
                    <a:p>
                      <a:pPr marL="88900" marR="0" lvl="0" indent="0" algn="ctr" rtl="0">
                        <a:lnSpc>
                          <a:spcPct val="100000"/>
                        </a:lnSpc>
                        <a:spcBef>
                          <a:spcPts val="0"/>
                        </a:spcBef>
                        <a:spcAft>
                          <a:spcPts val="0"/>
                        </a:spcAft>
                        <a:buClr>
                          <a:schemeClr val="dk1"/>
                        </a:buClr>
                        <a:buSzPts val="1400"/>
                        <a:buFont typeface="Montserrat"/>
                        <a:buNone/>
                      </a:pPr>
                      <a:r>
                        <a:rPr lang="es-MX" sz="1400" dirty="0"/>
                        <a:t>941,678</a:t>
                      </a:r>
                      <a:endParaRPr sz="1400" b="0" i="0" dirty="0">
                        <a:latin typeface="+mn-lt"/>
                        <a:cs typeface="Arial" panose="020B0604020202020204" pitchFamily="34" charset="0"/>
                      </a:endParaRPr>
                    </a:p>
                  </a:txBody>
                  <a:tcPr marL="63500" marR="63500" marT="62425" marB="62425" anchor="ctr"/>
                </a:tc>
                <a:tc>
                  <a:txBody>
                    <a:bodyPr/>
                    <a:lstStyle/>
                    <a:p>
                      <a:pPr marL="88900" marR="0" lvl="0" indent="0" algn="ctr" rtl="0">
                        <a:lnSpc>
                          <a:spcPct val="100000"/>
                        </a:lnSpc>
                        <a:spcBef>
                          <a:spcPts val="0"/>
                        </a:spcBef>
                        <a:spcAft>
                          <a:spcPts val="0"/>
                        </a:spcAft>
                        <a:buClr>
                          <a:schemeClr val="dk1"/>
                        </a:buClr>
                        <a:buSzPts val="1400"/>
                        <a:buFont typeface="Montserrat"/>
                        <a:buNone/>
                      </a:pPr>
                      <a:r>
                        <a:rPr lang="es-MX" sz="1400" b="1" dirty="0"/>
                        <a:t>1,040,767</a:t>
                      </a:r>
                      <a:endParaRPr sz="1400" b="1" i="0" dirty="0">
                        <a:latin typeface="+mn-lt"/>
                        <a:cs typeface="Arial" panose="020B0604020202020204" pitchFamily="34" charset="0"/>
                      </a:endParaRPr>
                    </a:p>
                  </a:txBody>
                  <a:tcPr marL="63500" marR="63500" marT="62425" marB="62425" anchor="ctr"/>
                </a:tc>
                <a:tc>
                  <a:txBody>
                    <a:bodyPr/>
                    <a:lstStyle/>
                    <a:p>
                      <a:pPr marL="0" marR="0" lvl="0" indent="0" algn="ctr" defTabSz="914400" rtl="0" eaLnBrk="1" fontAlgn="b" latinLnBrk="0" hangingPunct="1">
                        <a:lnSpc>
                          <a:spcPct val="100000"/>
                        </a:lnSpc>
                        <a:spcBef>
                          <a:spcPts val="0"/>
                        </a:spcBef>
                        <a:spcAft>
                          <a:spcPts val="0"/>
                        </a:spcAft>
                        <a:buClr>
                          <a:schemeClr val="dk1"/>
                        </a:buClr>
                        <a:buSzPts val="1400"/>
                        <a:buFont typeface="Montserrat"/>
                        <a:buNone/>
                      </a:pPr>
                      <a:r>
                        <a:rPr lang="es-MX" sz="1400" b="1" u="none" strike="noStrike" kern="1200" cap="none" dirty="0">
                          <a:solidFill>
                            <a:schemeClr val="tx1"/>
                          </a:solidFill>
                          <a:latin typeface="+mn-lt"/>
                          <a:ea typeface="+mn-ea"/>
                          <a:cs typeface="+mn-cs"/>
                        </a:rPr>
                        <a:t>0.73%</a:t>
                      </a:r>
                    </a:p>
                  </a:txBody>
                  <a:tcPr marL="9525" marR="9525" marT="9525" marB="0" anchor="ctr"/>
                </a:tc>
                <a:extLst>
                  <a:ext uri="{0D108BD9-81ED-4DB2-BD59-A6C34878D82A}">
                    <a16:rowId xmlns:a16="http://schemas.microsoft.com/office/drawing/2014/main" val="1423462862"/>
                  </a:ext>
                </a:extLst>
              </a:tr>
              <a:tr h="378000">
                <a:tc>
                  <a:txBody>
                    <a:bodyPr/>
                    <a:lstStyle/>
                    <a:p>
                      <a:pPr marL="88900" marR="0" lvl="0" indent="0" algn="l" rtl="0">
                        <a:lnSpc>
                          <a:spcPct val="100000"/>
                        </a:lnSpc>
                        <a:spcBef>
                          <a:spcPts val="0"/>
                        </a:spcBef>
                        <a:spcAft>
                          <a:spcPts val="0"/>
                        </a:spcAft>
                        <a:buClr>
                          <a:schemeClr val="dk1"/>
                        </a:buClr>
                        <a:buSzPts val="1400"/>
                        <a:buFont typeface="Montserrat"/>
                        <a:buNone/>
                      </a:pPr>
                      <a:r>
                        <a:rPr lang="es-MX" sz="1400" b="1" dirty="0"/>
                        <a:t>Total de Consulta Externa</a:t>
                      </a:r>
                      <a:endParaRPr sz="1400" b="1" dirty="0">
                        <a:latin typeface="+mn-lt"/>
                        <a:cs typeface="Arial" panose="020B0604020202020204" pitchFamily="34" charset="0"/>
                      </a:endParaRPr>
                    </a:p>
                  </a:txBody>
                  <a:tcPr marL="63500" marR="63500" marT="62425" marB="62425" anchor="ctr"/>
                </a:tc>
                <a:tc>
                  <a:txBody>
                    <a:bodyPr/>
                    <a:lstStyle/>
                    <a:p>
                      <a:pPr marL="88900" marR="0" lvl="0" indent="0" algn="ctr" rtl="0">
                        <a:lnSpc>
                          <a:spcPct val="100000"/>
                        </a:lnSpc>
                        <a:spcBef>
                          <a:spcPts val="0"/>
                        </a:spcBef>
                        <a:spcAft>
                          <a:spcPts val="0"/>
                        </a:spcAft>
                        <a:buClr>
                          <a:schemeClr val="dk1"/>
                        </a:buClr>
                        <a:buSzPts val="1400"/>
                        <a:buFont typeface="Montserrat"/>
                        <a:buNone/>
                      </a:pPr>
                      <a:r>
                        <a:rPr lang="es-MX" sz="1400" b="1" dirty="0"/>
                        <a:t>146,510</a:t>
                      </a:r>
                      <a:endParaRPr sz="1400" b="1" i="0" dirty="0">
                        <a:latin typeface="+mn-lt"/>
                        <a:cs typeface="Arial" panose="020B0604020202020204" pitchFamily="34" charset="0"/>
                      </a:endParaRPr>
                    </a:p>
                  </a:txBody>
                  <a:tcPr marL="63500" marR="63500" marT="62425" marB="62425" anchor="ctr"/>
                </a:tc>
                <a:tc>
                  <a:txBody>
                    <a:bodyPr/>
                    <a:lstStyle/>
                    <a:p>
                      <a:pPr marL="88900" marR="0" lvl="0" indent="0" algn="ctr" rtl="0">
                        <a:lnSpc>
                          <a:spcPct val="100000"/>
                        </a:lnSpc>
                        <a:spcBef>
                          <a:spcPts val="0"/>
                        </a:spcBef>
                        <a:spcAft>
                          <a:spcPts val="0"/>
                        </a:spcAft>
                        <a:buClr>
                          <a:schemeClr val="dk1"/>
                        </a:buClr>
                        <a:buSzPts val="1400"/>
                        <a:buFont typeface="Montserrat"/>
                        <a:buNone/>
                      </a:pPr>
                      <a:r>
                        <a:rPr lang="es-MX" sz="1400" dirty="0"/>
                        <a:t>85,323</a:t>
                      </a:r>
                      <a:endParaRPr sz="1400" b="0" i="0" dirty="0">
                        <a:latin typeface="+mn-lt"/>
                        <a:cs typeface="Arial" panose="020B0604020202020204" pitchFamily="34" charset="0"/>
                      </a:endParaRPr>
                    </a:p>
                  </a:txBody>
                  <a:tcPr marL="63500" marR="63500" marT="62425" marB="62425" anchor="ctr"/>
                </a:tc>
                <a:tc>
                  <a:txBody>
                    <a:bodyPr/>
                    <a:lstStyle/>
                    <a:p>
                      <a:pPr marL="88900" marR="0" lvl="0" indent="0" algn="ctr" rtl="0">
                        <a:lnSpc>
                          <a:spcPct val="100000"/>
                        </a:lnSpc>
                        <a:spcBef>
                          <a:spcPts val="0"/>
                        </a:spcBef>
                        <a:spcAft>
                          <a:spcPts val="0"/>
                        </a:spcAft>
                        <a:buClr>
                          <a:schemeClr val="dk1"/>
                        </a:buClr>
                        <a:buSzPts val="1400"/>
                        <a:buFont typeface="Montserrat"/>
                        <a:buNone/>
                      </a:pPr>
                      <a:r>
                        <a:rPr lang="es-MX" sz="1400" dirty="0"/>
                        <a:t>119,559</a:t>
                      </a:r>
                      <a:endParaRPr sz="1400" b="0" i="0" dirty="0">
                        <a:latin typeface="+mn-lt"/>
                        <a:cs typeface="Arial" panose="020B0604020202020204" pitchFamily="34" charset="0"/>
                      </a:endParaRPr>
                    </a:p>
                  </a:txBody>
                  <a:tcPr marL="63500" marR="63500" marT="62425" marB="62425" anchor="ctr"/>
                </a:tc>
                <a:tc>
                  <a:txBody>
                    <a:bodyPr/>
                    <a:lstStyle/>
                    <a:p>
                      <a:pPr marL="88900" marR="0" lvl="0" indent="0" algn="ctr" rtl="0">
                        <a:lnSpc>
                          <a:spcPct val="100000"/>
                        </a:lnSpc>
                        <a:spcBef>
                          <a:spcPts val="0"/>
                        </a:spcBef>
                        <a:spcAft>
                          <a:spcPts val="0"/>
                        </a:spcAft>
                        <a:buClr>
                          <a:schemeClr val="dk1"/>
                        </a:buClr>
                        <a:buSzPts val="1400"/>
                        <a:buFont typeface="Montserrat"/>
                        <a:buNone/>
                      </a:pPr>
                      <a:r>
                        <a:rPr lang="es-MX" sz="1400" dirty="0"/>
                        <a:t>127,484</a:t>
                      </a:r>
                      <a:endParaRPr sz="1400" b="0" i="0" dirty="0">
                        <a:latin typeface="+mn-lt"/>
                        <a:cs typeface="Arial" panose="020B0604020202020204" pitchFamily="34" charset="0"/>
                      </a:endParaRPr>
                    </a:p>
                  </a:txBody>
                  <a:tcPr marL="63500" marR="63500" marT="62425" marB="62425" anchor="ctr"/>
                </a:tc>
                <a:tc>
                  <a:txBody>
                    <a:bodyPr/>
                    <a:lstStyle/>
                    <a:p>
                      <a:pPr marL="88900" marR="0" lvl="0" indent="0" algn="ctr" rtl="0">
                        <a:lnSpc>
                          <a:spcPct val="100000"/>
                        </a:lnSpc>
                        <a:spcBef>
                          <a:spcPts val="0"/>
                        </a:spcBef>
                        <a:spcAft>
                          <a:spcPts val="0"/>
                        </a:spcAft>
                        <a:buClr>
                          <a:schemeClr val="dk1"/>
                        </a:buClr>
                        <a:buSzPts val="1400"/>
                        <a:buFont typeface="Montserrat"/>
                        <a:buNone/>
                      </a:pPr>
                      <a:r>
                        <a:rPr lang="es-MX" sz="1400" b="1" dirty="0"/>
                        <a:t>137,336</a:t>
                      </a:r>
                      <a:endParaRPr sz="1400" b="1" i="0" dirty="0">
                        <a:latin typeface="+mn-lt"/>
                        <a:cs typeface="Arial" panose="020B0604020202020204" pitchFamily="34" charset="0"/>
                      </a:endParaRPr>
                    </a:p>
                  </a:txBody>
                  <a:tcPr marL="63500" marR="63500" marT="62425" marB="62425" anchor="ctr"/>
                </a:tc>
                <a:tc>
                  <a:txBody>
                    <a:bodyPr/>
                    <a:lstStyle/>
                    <a:p>
                      <a:pPr marL="0" marR="0" lvl="0" indent="0" algn="ctr" defTabSz="914400" rtl="0" eaLnBrk="1" fontAlgn="b" latinLnBrk="0" hangingPunct="1">
                        <a:lnSpc>
                          <a:spcPct val="100000"/>
                        </a:lnSpc>
                        <a:spcBef>
                          <a:spcPts val="0"/>
                        </a:spcBef>
                        <a:spcAft>
                          <a:spcPts val="0"/>
                        </a:spcAft>
                        <a:buClr>
                          <a:schemeClr val="dk1"/>
                        </a:buClr>
                        <a:buSzPts val="1400"/>
                        <a:buFont typeface="Montserrat"/>
                        <a:buNone/>
                      </a:pPr>
                      <a:r>
                        <a:rPr lang="es-MX" sz="1400" b="0" u="none" strike="noStrike" kern="1200" cap="none" dirty="0">
                          <a:solidFill>
                            <a:schemeClr val="tx1"/>
                          </a:solidFill>
                          <a:latin typeface="+mn-lt"/>
                          <a:ea typeface="+mn-ea"/>
                          <a:cs typeface="+mn-cs"/>
                        </a:rPr>
                        <a:t>-6.26%</a:t>
                      </a:r>
                    </a:p>
                  </a:txBody>
                  <a:tcPr marL="9525" marR="9525" marT="9525" marB="0" anchor="ctr"/>
                </a:tc>
                <a:extLst>
                  <a:ext uri="{0D108BD9-81ED-4DB2-BD59-A6C34878D82A}">
                    <a16:rowId xmlns:a16="http://schemas.microsoft.com/office/drawing/2014/main" val="570306968"/>
                  </a:ext>
                </a:extLst>
              </a:tr>
              <a:tr h="378000">
                <a:tc>
                  <a:txBody>
                    <a:bodyPr/>
                    <a:lstStyle/>
                    <a:p>
                      <a:pPr marL="88900" marR="0" lvl="0" indent="0" algn="l" rtl="0">
                        <a:lnSpc>
                          <a:spcPct val="100000"/>
                        </a:lnSpc>
                        <a:spcBef>
                          <a:spcPts val="0"/>
                        </a:spcBef>
                        <a:spcAft>
                          <a:spcPts val="0"/>
                        </a:spcAft>
                        <a:buClr>
                          <a:schemeClr val="dk1"/>
                        </a:buClr>
                        <a:buSzPts val="1400"/>
                        <a:buFont typeface="Montserrat"/>
                        <a:buNone/>
                      </a:pPr>
                      <a:r>
                        <a:rPr lang="es-MX" sz="1400" b="1" dirty="0"/>
                        <a:t>Terapias de Rehabilitación</a:t>
                      </a:r>
                      <a:endParaRPr sz="1400" b="1" dirty="0">
                        <a:latin typeface="+mn-lt"/>
                        <a:cs typeface="Arial" panose="020B0604020202020204" pitchFamily="34" charset="0"/>
                      </a:endParaRPr>
                    </a:p>
                  </a:txBody>
                  <a:tcPr marL="63500" marR="63500" marT="62425" marB="62425" anchor="ctr"/>
                </a:tc>
                <a:tc>
                  <a:txBody>
                    <a:bodyPr/>
                    <a:lstStyle/>
                    <a:p>
                      <a:pPr marL="88900" marR="0" lvl="0" indent="0" algn="ctr" rtl="0">
                        <a:lnSpc>
                          <a:spcPct val="100000"/>
                        </a:lnSpc>
                        <a:spcBef>
                          <a:spcPts val="0"/>
                        </a:spcBef>
                        <a:spcAft>
                          <a:spcPts val="0"/>
                        </a:spcAft>
                        <a:buClr>
                          <a:schemeClr val="dk1"/>
                        </a:buClr>
                        <a:buSzPts val="1400"/>
                        <a:buFont typeface="Montserrat"/>
                        <a:buNone/>
                      </a:pPr>
                      <a:r>
                        <a:rPr lang="es-MX" sz="1400" b="1" dirty="0"/>
                        <a:t>38,138</a:t>
                      </a:r>
                      <a:endParaRPr sz="1400" b="1" i="0" dirty="0">
                        <a:latin typeface="+mn-lt"/>
                        <a:cs typeface="Arial" panose="020B0604020202020204" pitchFamily="34" charset="0"/>
                      </a:endParaRPr>
                    </a:p>
                  </a:txBody>
                  <a:tcPr marL="63500" marR="63500" marT="62425" marB="62425" anchor="ctr"/>
                </a:tc>
                <a:tc>
                  <a:txBody>
                    <a:bodyPr/>
                    <a:lstStyle/>
                    <a:p>
                      <a:pPr marL="88900" marR="0" lvl="0" indent="0" algn="ctr" rtl="0">
                        <a:lnSpc>
                          <a:spcPct val="100000"/>
                        </a:lnSpc>
                        <a:spcBef>
                          <a:spcPts val="0"/>
                        </a:spcBef>
                        <a:spcAft>
                          <a:spcPts val="0"/>
                        </a:spcAft>
                        <a:buClr>
                          <a:schemeClr val="dk1"/>
                        </a:buClr>
                        <a:buSzPts val="1400"/>
                        <a:buFont typeface="Montserrat"/>
                        <a:buNone/>
                      </a:pPr>
                      <a:r>
                        <a:rPr lang="es-MX" sz="1400" dirty="0"/>
                        <a:t>17,911</a:t>
                      </a:r>
                      <a:endParaRPr sz="1400" b="0" i="0" dirty="0">
                        <a:latin typeface="+mn-lt"/>
                        <a:cs typeface="Arial" panose="020B0604020202020204" pitchFamily="34" charset="0"/>
                      </a:endParaRPr>
                    </a:p>
                  </a:txBody>
                  <a:tcPr marL="63500" marR="63500" marT="62425" marB="62425" anchor="ctr"/>
                </a:tc>
                <a:tc>
                  <a:txBody>
                    <a:bodyPr/>
                    <a:lstStyle/>
                    <a:p>
                      <a:pPr marL="88900" marR="0" lvl="0" indent="0" algn="ctr" rtl="0">
                        <a:lnSpc>
                          <a:spcPct val="100000"/>
                        </a:lnSpc>
                        <a:spcBef>
                          <a:spcPts val="0"/>
                        </a:spcBef>
                        <a:spcAft>
                          <a:spcPts val="0"/>
                        </a:spcAft>
                        <a:buClr>
                          <a:schemeClr val="dk1"/>
                        </a:buClr>
                        <a:buSzPts val="1400"/>
                        <a:buFont typeface="Montserrat"/>
                        <a:buNone/>
                      </a:pPr>
                      <a:r>
                        <a:rPr lang="es-MX" sz="1400" dirty="0"/>
                        <a:t>20,806</a:t>
                      </a:r>
                      <a:endParaRPr sz="1400" b="0" i="0" dirty="0">
                        <a:latin typeface="+mn-lt"/>
                        <a:cs typeface="Arial" panose="020B0604020202020204" pitchFamily="34" charset="0"/>
                      </a:endParaRPr>
                    </a:p>
                  </a:txBody>
                  <a:tcPr marL="63500" marR="63500" marT="62425" marB="62425" anchor="ctr"/>
                </a:tc>
                <a:tc>
                  <a:txBody>
                    <a:bodyPr/>
                    <a:lstStyle/>
                    <a:p>
                      <a:pPr marL="88900" marR="0" lvl="0" indent="0" algn="ctr" rtl="0">
                        <a:lnSpc>
                          <a:spcPct val="100000"/>
                        </a:lnSpc>
                        <a:spcBef>
                          <a:spcPts val="0"/>
                        </a:spcBef>
                        <a:spcAft>
                          <a:spcPts val="0"/>
                        </a:spcAft>
                        <a:buClr>
                          <a:schemeClr val="dk1"/>
                        </a:buClr>
                        <a:buSzPts val="1400"/>
                        <a:buFont typeface="Montserrat"/>
                        <a:buNone/>
                      </a:pPr>
                      <a:r>
                        <a:rPr lang="es-MX" sz="1400" dirty="0"/>
                        <a:t>31,420</a:t>
                      </a:r>
                      <a:endParaRPr sz="1400" b="0" i="0" dirty="0">
                        <a:latin typeface="+mn-lt"/>
                        <a:cs typeface="Arial" panose="020B0604020202020204" pitchFamily="34" charset="0"/>
                      </a:endParaRPr>
                    </a:p>
                  </a:txBody>
                  <a:tcPr marL="63500" marR="63500" marT="62425" marB="62425" anchor="ctr"/>
                </a:tc>
                <a:tc>
                  <a:txBody>
                    <a:bodyPr/>
                    <a:lstStyle/>
                    <a:p>
                      <a:pPr marL="88900" marR="0" lvl="0" indent="0" algn="ctr" rtl="0">
                        <a:lnSpc>
                          <a:spcPct val="100000"/>
                        </a:lnSpc>
                        <a:spcBef>
                          <a:spcPts val="0"/>
                        </a:spcBef>
                        <a:spcAft>
                          <a:spcPts val="0"/>
                        </a:spcAft>
                        <a:buClr>
                          <a:schemeClr val="dk1"/>
                        </a:buClr>
                        <a:buSzPts val="1400"/>
                        <a:buFont typeface="Montserrat"/>
                        <a:buNone/>
                      </a:pPr>
                      <a:r>
                        <a:rPr lang="es-MX" sz="1400" b="1" dirty="0"/>
                        <a:t>41,471</a:t>
                      </a:r>
                      <a:endParaRPr sz="1400" b="1" i="0" dirty="0">
                        <a:latin typeface="+mn-lt"/>
                        <a:cs typeface="Arial" panose="020B0604020202020204" pitchFamily="34" charset="0"/>
                      </a:endParaRPr>
                    </a:p>
                  </a:txBody>
                  <a:tcPr marL="63500" marR="63500" marT="62425" marB="62425" anchor="ctr"/>
                </a:tc>
                <a:tc>
                  <a:txBody>
                    <a:bodyPr/>
                    <a:lstStyle/>
                    <a:p>
                      <a:pPr marL="0" marR="0" lvl="0" indent="0" algn="ctr" defTabSz="914400" rtl="0" eaLnBrk="1" fontAlgn="b" latinLnBrk="0" hangingPunct="1">
                        <a:lnSpc>
                          <a:spcPct val="100000"/>
                        </a:lnSpc>
                        <a:spcBef>
                          <a:spcPts val="0"/>
                        </a:spcBef>
                        <a:spcAft>
                          <a:spcPts val="0"/>
                        </a:spcAft>
                        <a:buClr>
                          <a:schemeClr val="dk1"/>
                        </a:buClr>
                        <a:buSzPts val="1400"/>
                        <a:buFont typeface="Montserrat"/>
                        <a:buNone/>
                      </a:pPr>
                      <a:r>
                        <a:rPr lang="es-MX" sz="1400" b="1" u="none" strike="noStrike" kern="1200" cap="none" dirty="0">
                          <a:solidFill>
                            <a:schemeClr val="tx1"/>
                          </a:solidFill>
                          <a:latin typeface="+mn-lt"/>
                          <a:ea typeface="+mn-ea"/>
                          <a:cs typeface="+mn-cs"/>
                        </a:rPr>
                        <a:t>8.74%</a:t>
                      </a:r>
                    </a:p>
                  </a:txBody>
                  <a:tcPr marL="9525" marR="9525" marT="9525" marB="0" anchor="ctr"/>
                </a:tc>
                <a:extLst>
                  <a:ext uri="{0D108BD9-81ED-4DB2-BD59-A6C34878D82A}">
                    <a16:rowId xmlns:a16="http://schemas.microsoft.com/office/drawing/2014/main" val="3849342911"/>
                  </a:ext>
                </a:extLst>
              </a:tr>
              <a:tr h="378000">
                <a:tc>
                  <a:txBody>
                    <a:bodyPr/>
                    <a:lstStyle/>
                    <a:p>
                      <a:pPr marL="88900" marR="0" lvl="0" indent="0" algn="l" rtl="0">
                        <a:lnSpc>
                          <a:spcPct val="100000"/>
                        </a:lnSpc>
                        <a:spcBef>
                          <a:spcPts val="0"/>
                        </a:spcBef>
                        <a:spcAft>
                          <a:spcPts val="0"/>
                        </a:spcAft>
                        <a:buClr>
                          <a:schemeClr val="dk1"/>
                        </a:buClr>
                        <a:buSzPts val="1400"/>
                        <a:buFont typeface="Montserrat"/>
                        <a:buNone/>
                      </a:pPr>
                      <a:r>
                        <a:rPr lang="es-MX" sz="1400" b="1" dirty="0"/>
                        <a:t>Valoraciones en Urgencias</a:t>
                      </a:r>
                      <a:endParaRPr sz="1400" b="1" dirty="0">
                        <a:latin typeface="+mn-lt"/>
                        <a:cs typeface="Arial" panose="020B0604020202020204" pitchFamily="34" charset="0"/>
                      </a:endParaRPr>
                    </a:p>
                  </a:txBody>
                  <a:tcPr marL="63500" marR="63500" marT="62425" marB="62425" anchor="ctr"/>
                </a:tc>
                <a:tc>
                  <a:txBody>
                    <a:bodyPr/>
                    <a:lstStyle/>
                    <a:p>
                      <a:pPr marL="88900" marR="0" lvl="0" indent="0" algn="ctr" rtl="0">
                        <a:lnSpc>
                          <a:spcPct val="100000"/>
                        </a:lnSpc>
                        <a:spcBef>
                          <a:spcPts val="0"/>
                        </a:spcBef>
                        <a:spcAft>
                          <a:spcPts val="0"/>
                        </a:spcAft>
                        <a:buClr>
                          <a:schemeClr val="dk1"/>
                        </a:buClr>
                        <a:buSzPts val="1400"/>
                        <a:buFont typeface="Montserrat"/>
                        <a:buNone/>
                      </a:pPr>
                      <a:r>
                        <a:rPr lang="es-MX" sz="1400" b="1" dirty="0"/>
                        <a:t>36,864</a:t>
                      </a:r>
                      <a:endParaRPr sz="1400" b="1" i="0" dirty="0">
                        <a:latin typeface="+mn-lt"/>
                        <a:cs typeface="Arial" panose="020B0604020202020204" pitchFamily="34" charset="0"/>
                      </a:endParaRPr>
                    </a:p>
                  </a:txBody>
                  <a:tcPr marL="63500" marR="63500" marT="62425" marB="62425" anchor="ctr"/>
                </a:tc>
                <a:tc>
                  <a:txBody>
                    <a:bodyPr/>
                    <a:lstStyle/>
                    <a:p>
                      <a:pPr marL="88900" marR="0" lvl="0" indent="0" algn="ctr" rtl="0">
                        <a:lnSpc>
                          <a:spcPct val="100000"/>
                        </a:lnSpc>
                        <a:spcBef>
                          <a:spcPts val="0"/>
                        </a:spcBef>
                        <a:spcAft>
                          <a:spcPts val="0"/>
                        </a:spcAft>
                        <a:buClr>
                          <a:schemeClr val="dk1"/>
                        </a:buClr>
                        <a:buSzPts val="1400"/>
                        <a:buFont typeface="Montserrat"/>
                        <a:buNone/>
                      </a:pPr>
                      <a:r>
                        <a:rPr lang="es-MX" sz="1400" dirty="0"/>
                        <a:t>23,714</a:t>
                      </a:r>
                      <a:endParaRPr sz="1400" b="0" i="0" dirty="0">
                        <a:latin typeface="+mn-lt"/>
                        <a:cs typeface="Arial" panose="020B0604020202020204" pitchFamily="34" charset="0"/>
                      </a:endParaRPr>
                    </a:p>
                  </a:txBody>
                  <a:tcPr marL="63500" marR="63500" marT="62425" marB="62425" anchor="ctr"/>
                </a:tc>
                <a:tc>
                  <a:txBody>
                    <a:bodyPr/>
                    <a:lstStyle/>
                    <a:p>
                      <a:pPr marL="88900" marR="0" lvl="0" indent="0" algn="ctr" rtl="0">
                        <a:lnSpc>
                          <a:spcPct val="100000"/>
                        </a:lnSpc>
                        <a:spcBef>
                          <a:spcPts val="0"/>
                        </a:spcBef>
                        <a:spcAft>
                          <a:spcPts val="0"/>
                        </a:spcAft>
                        <a:buClr>
                          <a:schemeClr val="dk1"/>
                        </a:buClr>
                        <a:buSzPts val="1400"/>
                        <a:buFont typeface="Montserrat"/>
                        <a:buNone/>
                      </a:pPr>
                      <a:r>
                        <a:rPr lang="es-MX" sz="1400" dirty="0"/>
                        <a:t>29,372</a:t>
                      </a:r>
                      <a:endParaRPr sz="1400" b="0" i="0" dirty="0">
                        <a:latin typeface="+mn-lt"/>
                        <a:cs typeface="Arial" panose="020B0604020202020204" pitchFamily="34" charset="0"/>
                      </a:endParaRPr>
                    </a:p>
                  </a:txBody>
                  <a:tcPr marL="63500" marR="63500" marT="62425" marB="62425" anchor="ctr"/>
                </a:tc>
                <a:tc>
                  <a:txBody>
                    <a:bodyPr/>
                    <a:lstStyle/>
                    <a:p>
                      <a:pPr marL="88900" marR="0" lvl="0" indent="0" algn="ctr" rtl="0">
                        <a:lnSpc>
                          <a:spcPct val="100000"/>
                        </a:lnSpc>
                        <a:spcBef>
                          <a:spcPts val="0"/>
                        </a:spcBef>
                        <a:spcAft>
                          <a:spcPts val="0"/>
                        </a:spcAft>
                        <a:buClr>
                          <a:schemeClr val="dk1"/>
                        </a:buClr>
                        <a:buSzPts val="1400"/>
                        <a:buFont typeface="Montserrat"/>
                        <a:buNone/>
                      </a:pPr>
                      <a:r>
                        <a:rPr lang="es-MX" sz="1400" dirty="0"/>
                        <a:t>38,096</a:t>
                      </a:r>
                      <a:endParaRPr sz="1400" b="0" i="0" dirty="0">
                        <a:latin typeface="+mn-lt"/>
                        <a:cs typeface="Arial" panose="020B0604020202020204" pitchFamily="34" charset="0"/>
                      </a:endParaRPr>
                    </a:p>
                  </a:txBody>
                  <a:tcPr marL="63500" marR="63500" marT="62425" marB="62425" anchor="ctr"/>
                </a:tc>
                <a:tc>
                  <a:txBody>
                    <a:bodyPr/>
                    <a:lstStyle/>
                    <a:p>
                      <a:pPr marL="88900" marR="0" lvl="0" indent="0" algn="ctr" rtl="0">
                        <a:lnSpc>
                          <a:spcPct val="100000"/>
                        </a:lnSpc>
                        <a:spcBef>
                          <a:spcPts val="0"/>
                        </a:spcBef>
                        <a:spcAft>
                          <a:spcPts val="0"/>
                        </a:spcAft>
                        <a:buClr>
                          <a:schemeClr val="dk1"/>
                        </a:buClr>
                        <a:buSzPts val="1400"/>
                        <a:buFont typeface="Montserrat"/>
                        <a:buNone/>
                      </a:pPr>
                      <a:r>
                        <a:rPr lang="es-MX" sz="1400" b="1" dirty="0"/>
                        <a:t>39,667</a:t>
                      </a:r>
                      <a:endParaRPr sz="1400" b="1" i="0" dirty="0">
                        <a:latin typeface="+mn-lt"/>
                        <a:cs typeface="Arial" panose="020B0604020202020204" pitchFamily="34" charset="0"/>
                      </a:endParaRPr>
                    </a:p>
                  </a:txBody>
                  <a:tcPr marL="63500" marR="63500" marT="62425" marB="62425" anchor="ctr"/>
                </a:tc>
                <a:tc>
                  <a:txBody>
                    <a:bodyPr/>
                    <a:lstStyle/>
                    <a:p>
                      <a:pPr marL="0" marR="0" lvl="0" indent="0" algn="ctr" defTabSz="914400" rtl="0" eaLnBrk="1" fontAlgn="b" latinLnBrk="0" hangingPunct="1">
                        <a:lnSpc>
                          <a:spcPct val="100000"/>
                        </a:lnSpc>
                        <a:spcBef>
                          <a:spcPts val="0"/>
                        </a:spcBef>
                        <a:spcAft>
                          <a:spcPts val="0"/>
                        </a:spcAft>
                        <a:buClr>
                          <a:schemeClr val="dk1"/>
                        </a:buClr>
                        <a:buSzPts val="1400"/>
                        <a:buFont typeface="Montserrat"/>
                        <a:buNone/>
                      </a:pPr>
                      <a:r>
                        <a:rPr lang="es-MX" sz="1400" b="1" u="none" strike="noStrike" kern="1200" cap="none" dirty="0">
                          <a:solidFill>
                            <a:schemeClr val="tx1"/>
                          </a:solidFill>
                          <a:latin typeface="+mn-lt"/>
                          <a:ea typeface="+mn-ea"/>
                          <a:cs typeface="+mn-cs"/>
                        </a:rPr>
                        <a:t>7.60%</a:t>
                      </a:r>
                    </a:p>
                  </a:txBody>
                  <a:tcPr marL="9525" marR="9525" marT="9525" marB="0" anchor="ctr"/>
                </a:tc>
                <a:extLst>
                  <a:ext uri="{0D108BD9-81ED-4DB2-BD59-A6C34878D82A}">
                    <a16:rowId xmlns:a16="http://schemas.microsoft.com/office/drawing/2014/main" val="10010"/>
                  </a:ext>
                </a:extLst>
              </a:tr>
              <a:tr h="378000">
                <a:tc>
                  <a:txBody>
                    <a:bodyPr/>
                    <a:lstStyle/>
                    <a:p>
                      <a:pPr marL="88900" marR="0" lvl="0" indent="0" algn="l" rtl="0">
                        <a:lnSpc>
                          <a:spcPct val="100000"/>
                        </a:lnSpc>
                        <a:spcBef>
                          <a:spcPts val="0"/>
                        </a:spcBef>
                        <a:spcAft>
                          <a:spcPts val="0"/>
                        </a:spcAft>
                        <a:buClr>
                          <a:srgbClr val="000000"/>
                        </a:buClr>
                        <a:buSzPts val="1400"/>
                        <a:buFont typeface="Montserrat"/>
                        <a:buNone/>
                      </a:pPr>
                      <a:r>
                        <a:rPr lang="es-MX" sz="1400" b="1" u="none" strike="noStrike" cap="none" dirty="0">
                          <a:sym typeface="Calibri"/>
                        </a:rPr>
                        <a:t>Trasplantes</a:t>
                      </a:r>
                      <a:endParaRPr sz="1400" b="1" i="0" u="none" strike="noStrike" cap="none" dirty="0">
                        <a:solidFill>
                          <a:schemeClr val="dk1"/>
                        </a:solidFill>
                        <a:latin typeface="+mn-lt"/>
                        <a:ea typeface="Calibri"/>
                        <a:cs typeface="Arial" panose="020B0604020202020204" pitchFamily="34" charset="0"/>
                        <a:sym typeface="Calibri"/>
                      </a:endParaRPr>
                    </a:p>
                  </a:txBody>
                  <a:tcPr marL="63500" marR="63500" marT="62425" marB="62425" anchor="ctr"/>
                </a:tc>
                <a:tc>
                  <a:txBody>
                    <a:bodyPr/>
                    <a:lstStyle/>
                    <a:p>
                      <a:pPr marL="0" marR="0" lvl="0" indent="0" algn="ctr" rtl="0">
                        <a:lnSpc>
                          <a:spcPct val="100000"/>
                        </a:lnSpc>
                        <a:spcBef>
                          <a:spcPts val="0"/>
                        </a:spcBef>
                        <a:spcAft>
                          <a:spcPts val="0"/>
                        </a:spcAft>
                        <a:buClr>
                          <a:srgbClr val="000000"/>
                        </a:buClr>
                        <a:buSzPts val="1400"/>
                        <a:buFont typeface="Montserrat"/>
                        <a:buNone/>
                      </a:pPr>
                      <a:r>
                        <a:rPr lang="es-MX" sz="1400" b="1" u="none" strike="noStrike" cap="none" dirty="0">
                          <a:sym typeface="Calibri"/>
                        </a:rPr>
                        <a:t>45</a:t>
                      </a:r>
                      <a:endParaRPr sz="1400" b="1" i="0" u="none" strike="noStrike" cap="none" dirty="0">
                        <a:solidFill>
                          <a:schemeClr val="dk1"/>
                        </a:solidFill>
                        <a:latin typeface="+mn-lt"/>
                        <a:ea typeface="Calibri"/>
                        <a:cs typeface="Arial" panose="020B0604020202020204" pitchFamily="34" charset="0"/>
                        <a:sym typeface="Calibri"/>
                      </a:endParaRPr>
                    </a:p>
                  </a:txBody>
                  <a:tcPr marL="63500" marR="63500" marT="62425" marB="62425" anchor="ctr"/>
                </a:tc>
                <a:tc>
                  <a:txBody>
                    <a:bodyPr/>
                    <a:lstStyle/>
                    <a:p>
                      <a:pPr marL="0" marR="0" lvl="0" indent="0" algn="ctr" rtl="0">
                        <a:lnSpc>
                          <a:spcPct val="100000"/>
                        </a:lnSpc>
                        <a:spcBef>
                          <a:spcPts val="0"/>
                        </a:spcBef>
                        <a:spcAft>
                          <a:spcPts val="0"/>
                        </a:spcAft>
                        <a:buClr>
                          <a:srgbClr val="000000"/>
                        </a:buClr>
                        <a:buSzPts val="1400"/>
                        <a:buFont typeface="Montserrat"/>
                        <a:buNone/>
                      </a:pPr>
                      <a:r>
                        <a:rPr lang="es-MX" sz="1400" u="none" strike="noStrike" cap="none" dirty="0">
                          <a:sym typeface="Calibri"/>
                        </a:rPr>
                        <a:t>24</a:t>
                      </a:r>
                      <a:endParaRPr sz="1400" b="0" i="0" u="none" strike="noStrike" cap="none" dirty="0">
                        <a:solidFill>
                          <a:schemeClr val="dk1"/>
                        </a:solidFill>
                        <a:latin typeface="+mn-lt"/>
                        <a:ea typeface="Calibri"/>
                        <a:cs typeface="Arial" panose="020B0604020202020204" pitchFamily="34" charset="0"/>
                        <a:sym typeface="Calibri"/>
                      </a:endParaRPr>
                    </a:p>
                  </a:txBody>
                  <a:tcPr marL="63500" marR="63500" marT="62425" marB="62425" anchor="ctr"/>
                </a:tc>
                <a:tc>
                  <a:txBody>
                    <a:bodyPr/>
                    <a:lstStyle/>
                    <a:p>
                      <a:pPr marL="0" marR="0" lvl="0" indent="0" algn="ctr" rtl="0">
                        <a:lnSpc>
                          <a:spcPct val="100000"/>
                        </a:lnSpc>
                        <a:spcBef>
                          <a:spcPts val="0"/>
                        </a:spcBef>
                        <a:spcAft>
                          <a:spcPts val="0"/>
                        </a:spcAft>
                        <a:buClr>
                          <a:srgbClr val="000000"/>
                        </a:buClr>
                        <a:buSzPts val="1400"/>
                        <a:buFont typeface="Montserrat"/>
                        <a:buNone/>
                      </a:pPr>
                      <a:r>
                        <a:rPr lang="es-MX" sz="1400" u="none" strike="noStrike" cap="none" dirty="0">
                          <a:sym typeface="Calibri"/>
                        </a:rPr>
                        <a:t>57</a:t>
                      </a:r>
                      <a:endParaRPr sz="1400" b="0" i="0" u="none" strike="noStrike" cap="none" dirty="0">
                        <a:solidFill>
                          <a:schemeClr val="dk1"/>
                        </a:solidFill>
                        <a:latin typeface="+mn-lt"/>
                        <a:ea typeface="Calibri"/>
                        <a:cs typeface="Arial" panose="020B0604020202020204" pitchFamily="34" charset="0"/>
                        <a:sym typeface="Calibri"/>
                      </a:endParaRPr>
                    </a:p>
                  </a:txBody>
                  <a:tcPr marL="63500" marR="63500" marT="62425" marB="62425" anchor="ctr"/>
                </a:tc>
                <a:tc>
                  <a:txBody>
                    <a:bodyPr/>
                    <a:lstStyle/>
                    <a:p>
                      <a:pPr marL="0" marR="0" lvl="0" indent="0" algn="ctr" rtl="0">
                        <a:lnSpc>
                          <a:spcPct val="100000"/>
                        </a:lnSpc>
                        <a:spcBef>
                          <a:spcPts val="0"/>
                        </a:spcBef>
                        <a:spcAft>
                          <a:spcPts val="0"/>
                        </a:spcAft>
                        <a:buClr>
                          <a:srgbClr val="000000"/>
                        </a:buClr>
                        <a:buSzPts val="1400"/>
                        <a:buFont typeface="Montserrat"/>
                        <a:buNone/>
                      </a:pPr>
                      <a:r>
                        <a:rPr lang="es-MX" sz="1400" u="none" strike="noStrike" cap="none" dirty="0">
                          <a:sym typeface="Calibri"/>
                        </a:rPr>
                        <a:t>62</a:t>
                      </a:r>
                      <a:endParaRPr sz="1400" b="0" i="0" u="none" strike="noStrike" cap="none" dirty="0">
                        <a:solidFill>
                          <a:schemeClr val="dk1"/>
                        </a:solidFill>
                        <a:latin typeface="+mn-lt"/>
                        <a:ea typeface="Calibri"/>
                        <a:cs typeface="Arial" panose="020B0604020202020204" pitchFamily="34" charset="0"/>
                        <a:sym typeface="Calibri"/>
                      </a:endParaRPr>
                    </a:p>
                  </a:txBody>
                  <a:tcPr marL="63500" marR="63500" marT="62425" marB="62425" anchor="ctr"/>
                </a:tc>
                <a:tc>
                  <a:txBody>
                    <a:bodyPr/>
                    <a:lstStyle/>
                    <a:p>
                      <a:pPr marL="0" marR="0" lvl="0" indent="0" algn="ctr" rtl="0">
                        <a:lnSpc>
                          <a:spcPct val="100000"/>
                        </a:lnSpc>
                        <a:spcBef>
                          <a:spcPts val="0"/>
                        </a:spcBef>
                        <a:spcAft>
                          <a:spcPts val="0"/>
                        </a:spcAft>
                        <a:buClr>
                          <a:srgbClr val="000000"/>
                        </a:buClr>
                        <a:buSzPts val="1400"/>
                        <a:buFont typeface="Montserrat"/>
                        <a:buNone/>
                      </a:pPr>
                      <a:r>
                        <a:rPr lang="es-MX" sz="1400" b="1" u="none" strike="noStrike" cap="none" dirty="0">
                          <a:sym typeface="Calibri"/>
                        </a:rPr>
                        <a:t>67</a:t>
                      </a:r>
                      <a:endParaRPr sz="1400" b="1" i="0" u="none" strike="noStrike" cap="none" dirty="0">
                        <a:solidFill>
                          <a:schemeClr val="dk1"/>
                        </a:solidFill>
                        <a:latin typeface="+mn-lt"/>
                        <a:ea typeface="Calibri"/>
                        <a:cs typeface="Arial" panose="020B0604020202020204" pitchFamily="34" charset="0"/>
                        <a:sym typeface="Calibri"/>
                      </a:endParaRPr>
                    </a:p>
                  </a:txBody>
                  <a:tcPr marL="63500" marR="63500" marT="62425" marB="62425" anchor="ctr"/>
                </a:tc>
                <a:tc>
                  <a:txBody>
                    <a:bodyPr/>
                    <a:lstStyle/>
                    <a:p>
                      <a:pPr marL="0" marR="0" lvl="0" indent="0" algn="ctr" defTabSz="914400" rtl="0" eaLnBrk="1" fontAlgn="b" latinLnBrk="0" hangingPunct="1">
                        <a:lnSpc>
                          <a:spcPct val="100000"/>
                        </a:lnSpc>
                        <a:spcBef>
                          <a:spcPts val="0"/>
                        </a:spcBef>
                        <a:spcAft>
                          <a:spcPts val="0"/>
                        </a:spcAft>
                        <a:buClr>
                          <a:schemeClr val="dk1"/>
                        </a:buClr>
                        <a:buSzPts val="1400"/>
                        <a:buFont typeface="Montserrat"/>
                        <a:buNone/>
                      </a:pPr>
                      <a:r>
                        <a:rPr lang="es-MX" sz="1400" b="1" u="none" strike="noStrike" kern="1200" cap="none" dirty="0">
                          <a:solidFill>
                            <a:schemeClr val="tx1"/>
                          </a:solidFill>
                          <a:latin typeface="+mn-lt"/>
                          <a:ea typeface="+mn-ea"/>
                          <a:cs typeface="+mn-cs"/>
                        </a:rPr>
                        <a:t>48.89%</a:t>
                      </a:r>
                    </a:p>
                  </a:txBody>
                  <a:tcPr marL="9525" marR="9525" marT="9525" marB="0" anchor="ctr"/>
                </a:tc>
                <a:extLst>
                  <a:ext uri="{0D108BD9-81ED-4DB2-BD59-A6C34878D82A}">
                    <a16:rowId xmlns:a16="http://schemas.microsoft.com/office/drawing/2014/main" val="10011"/>
                  </a:ext>
                </a:extLst>
              </a:tr>
              <a:tr h="378000">
                <a:tc>
                  <a:txBody>
                    <a:bodyPr/>
                    <a:lstStyle/>
                    <a:p>
                      <a:pPr marL="88900" marR="0" lvl="0" indent="0" algn="l" rtl="0">
                        <a:lnSpc>
                          <a:spcPct val="100000"/>
                        </a:lnSpc>
                        <a:spcBef>
                          <a:spcPts val="0"/>
                        </a:spcBef>
                        <a:spcAft>
                          <a:spcPts val="0"/>
                        </a:spcAft>
                        <a:buClr>
                          <a:srgbClr val="000000"/>
                        </a:buClr>
                        <a:buSzPts val="1400"/>
                        <a:buFont typeface="Montserrat"/>
                        <a:buNone/>
                      </a:pPr>
                      <a:r>
                        <a:rPr lang="es-MX" sz="1400" b="1" u="none" strike="noStrike" cap="none" dirty="0">
                          <a:sym typeface="Calibri"/>
                        </a:rPr>
                        <a:t>Quimioterapia ambulatoria</a:t>
                      </a:r>
                      <a:endParaRPr sz="1400" b="1" i="0" u="none" strike="noStrike" cap="none" dirty="0">
                        <a:solidFill>
                          <a:schemeClr val="dk1"/>
                        </a:solidFill>
                        <a:latin typeface="+mn-lt"/>
                        <a:ea typeface="Calibri"/>
                        <a:cs typeface="Arial" panose="020B0604020202020204" pitchFamily="34" charset="0"/>
                        <a:sym typeface="Calibri"/>
                      </a:endParaRPr>
                    </a:p>
                  </a:txBody>
                  <a:tcPr marL="63500" marR="63500" marT="62425" marB="62425" anchor="ctr"/>
                </a:tc>
                <a:tc>
                  <a:txBody>
                    <a:bodyPr/>
                    <a:lstStyle/>
                    <a:p>
                      <a:pPr marL="0" marR="0" lvl="0" indent="0" algn="ctr" rtl="0">
                        <a:lnSpc>
                          <a:spcPct val="100000"/>
                        </a:lnSpc>
                        <a:spcBef>
                          <a:spcPts val="0"/>
                        </a:spcBef>
                        <a:spcAft>
                          <a:spcPts val="0"/>
                        </a:spcAft>
                        <a:buClr>
                          <a:srgbClr val="000000"/>
                        </a:buClr>
                        <a:buSzPts val="1400"/>
                        <a:buFont typeface="Montserrat"/>
                        <a:buNone/>
                      </a:pPr>
                      <a:r>
                        <a:rPr lang="es-MX" sz="1400" b="1" u="none" strike="noStrike" cap="none" dirty="0">
                          <a:sym typeface="Calibri"/>
                        </a:rPr>
                        <a:t>8,628</a:t>
                      </a:r>
                      <a:endParaRPr sz="1400" b="1" i="0" u="none" strike="noStrike" cap="none" dirty="0">
                        <a:solidFill>
                          <a:schemeClr val="dk1"/>
                        </a:solidFill>
                        <a:latin typeface="+mn-lt"/>
                        <a:ea typeface="Calibri"/>
                        <a:cs typeface="Arial" panose="020B0604020202020204" pitchFamily="34" charset="0"/>
                        <a:sym typeface="Calibri"/>
                      </a:endParaRPr>
                    </a:p>
                  </a:txBody>
                  <a:tcPr marL="63500" marR="63500" marT="62425" marB="62425" anchor="ctr"/>
                </a:tc>
                <a:tc>
                  <a:txBody>
                    <a:bodyPr/>
                    <a:lstStyle/>
                    <a:p>
                      <a:pPr marL="0" marR="0" lvl="0" indent="0" algn="ctr" rtl="0">
                        <a:lnSpc>
                          <a:spcPct val="100000"/>
                        </a:lnSpc>
                        <a:spcBef>
                          <a:spcPts val="0"/>
                        </a:spcBef>
                        <a:spcAft>
                          <a:spcPts val="0"/>
                        </a:spcAft>
                        <a:buClr>
                          <a:srgbClr val="000000"/>
                        </a:buClr>
                        <a:buSzPts val="1400"/>
                        <a:buFont typeface="Montserrat"/>
                        <a:buNone/>
                      </a:pPr>
                      <a:r>
                        <a:rPr lang="es-MX" sz="1400" u="none" strike="noStrike" cap="none" dirty="0">
                          <a:sym typeface="Calibri"/>
                        </a:rPr>
                        <a:t>9,242</a:t>
                      </a:r>
                      <a:endParaRPr sz="1400" b="0" i="0" u="none" strike="noStrike" cap="none" dirty="0">
                        <a:solidFill>
                          <a:schemeClr val="dk1"/>
                        </a:solidFill>
                        <a:latin typeface="+mn-lt"/>
                        <a:ea typeface="Calibri"/>
                        <a:cs typeface="Arial" panose="020B0604020202020204" pitchFamily="34" charset="0"/>
                        <a:sym typeface="Calibri"/>
                      </a:endParaRPr>
                    </a:p>
                  </a:txBody>
                  <a:tcPr marL="63500" marR="63500" marT="62425" marB="62425" anchor="ctr"/>
                </a:tc>
                <a:tc>
                  <a:txBody>
                    <a:bodyPr/>
                    <a:lstStyle/>
                    <a:p>
                      <a:pPr marL="0" marR="0" lvl="0" indent="0" algn="ctr" rtl="0">
                        <a:lnSpc>
                          <a:spcPct val="100000"/>
                        </a:lnSpc>
                        <a:spcBef>
                          <a:spcPts val="0"/>
                        </a:spcBef>
                        <a:spcAft>
                          <a:spcPts val="0"/>
                        </a:spcAft>
                        <a:buClr>
                          <a:srgbClr val="000000"/>
                        </a:buClr>
                        <a:buSzPts val="1400"/>
                        <a:buFont typeface="Montserrat"/>
                        <a:buNone/>
                      </a:pPr>
                      <a:r>
                        <a:rPr lang="es-MX" sz="1400" u="none" strike="noStrike" cap="none" dirty="0">
                          <a:sym typeface="Calibri"/>
                        </a:rPr>
                        <a:t>10,317</a:t>
                      </a:r>
                      <a:endParaRPr sz="1400" b="0" i="0" u="none" strike="noStrike" cap="none" dirty="0">
                        <a:solidFill>
                          <a:schemeClr val="dk1"/>
                        </a:solidFill>
                        <a:latin typeface="+mn-lt"/>
                        <a:ea typeface="Calibri"/>
                        <a:cs typeface="Arial" panose="020B0604020202020204" pitchFamily="34" charset="0"/>
                        <a:sym typeface="Calibri"/>
                      </a:endParaRPr>
                    </a:p>
                  </a:txBody>
                  <a:tcPr marL="63500" marR="63500" marT="62425" marB="62425" anchor="ctr"/>
                </a:tc>
                <a:tc>
                  <a:txBody>
                    <a:bodyPr/>
                    <a:lstStyle/>
                    <a:p>
                      <a:pPr marL="0" marR="0" lvl="0" indent="0" algn="ctr" rtl="0">
                        <a:lnSpc>
                          <a:spcPct val="100000"/>
                        </a:lnSpc>
                        <a:spcBef>
                          <a:spcPts val="0"/>
                        </a:spcBef>
                        <a:spcAft>
                          <a:spcPts val="0"/>
                        </a:spcAft>
                        <a:buClr>
                          <a:srgbClr val="000000"/>
                        </a:buClr>
                        <a:buSzPts val="1400"/>
                        <a:buFont typeface="Montserrat"/>
                        <a:buNone/>
                      </a:pPr>
                      <a:r>
                        <a:rPr lang="es-MX" sz="1400" u="none" strike="noStrike" cap="none" dirty="0">
                          <a:sym typeface="Calibri"/>
                        </a:rPr>
                        <a:t>8,778</a:t>
                      </a:r>
                      <a:endParaRPr sz="1400" b="0" i="0" u="none" strike="noStrike" cap="none" dirty="0">
                        <a:solidFill>
                          <a:schemeClr val="dk1"/>
                        </a:solidFill>
                        <a:latin typeface="+mn-lt"/>
                        <a:ea typeface="Calibri"/>
                        <a:cs typeface="Arial" panose="020B0604020202020204" pitchFamily="34" charset="0"/>
                        <a:sym typeface="Calibri"/>
                      </a:endParaRPr>
                    </a:p>
                  </a:txBody>
                  <a:tcPr marL="63500" marR="63500" marT="62425" marB="62425" anchor="ctr"/>
                </a:tc>
                <a:tc>
                  <a:txBody>
                    <a:bodyPr/>
                    <a:lstStyle/>
                    <a:p>
                      <a:pPr marL="0" marR="0" lvl="0" indent="0" algn="ctr" rtl="0">
                        <a:lnSpc>
                          <a:spcPct val="100000"/>
                        </a:lnSpc>
                        <a:spcBef>
                          <a:spcPts val="0"/>
                        </a:spcBef>
                        <a:spcAft>
                          <a:spcPts val="0"/>
                        </a:spcAft>
                        <a:buClr>
                          <a:srgbClr val="000000"/>
                        </a:buClr>
                        <a:buSzPts val="1400"/>
                        <a:buFont typeface="Montserrat"/>
                        <a:buNone/>
                      </a:pPr>
                      <a:r>
                        <a:rPr lang="es-MX" sz="1400" b="1" u="none" strike="noStrike" cap="none" dirty="0">
                          <a:sym typeface="Calibri"/>
                        </a:rPr>
                        <a:t>7,909</a:t>
                      </a:r>
                      <a:endParaRPr sz="1400" b="1" i="0" u="none" strike="noStrike" cap="none" dirty="0">
                        <a:solidFill>
                          <a:schemeClr val="dk1"/>
                        </a:solidFill>
                        <a:latin typeface="+mn-lt"/>
                        <a:ea typeface="Calibri"/>
                        <a:cs typeface="Arial" panose="020B0604020202020204" pitchFamily="34" charset="0"/>
                        <a:sym typeface="Calibri"/>
                      </a:endParaRPr>
                    </a:p>
                  </a:txBody>
                  <a:tcPr marL="63500" marR="63500" marT="62425" marB="62425" anchor="ctr"/>
                </a:tc>
                <a:tc>
                  <a:txBody>
                    <a:bodyPr/>
                    <a:lstStyle/>
                    <a:p>
                      <a:pPr marL="0" marR="0" lvl="0" indent="0" algn="ctr" defTabSz="914400" rtl="0" eaLnBrk="1" fontAlgn="b" latinLnBrk="0" hangingPunct="1">
                        <a:lnSpc>
                          <a:spcPct val="100000"/>
                        </a:lnSpc>
                        <a:spcBef>
                          <a:spcPts val="0"/>
                        </a:spcBef>
                        <a:spcAft>
                          <a:spcPts val="0"/>
                        </a:spcAft>
                        <a:buClr>
                          <a:schemeClr val="dk1"/>
                        </a:buClr>
                        <a:buSzPts val="1400"/>
                        <a:buFont typeface="Montserrat"/>
                        <a:buNone/>
                      </a:pPr>
                      <a:r>
                        <a:rPr lang="es-MX" sz="1400" b="1" u="none" strike="noStrike" kern="1200" cap="none" dirty="0">
                          <a:solidFill>
                            <a:schemeClr val="tx1"/>
                          </a:solidFill>
                          <a:latin typeface="+mn-lt"/>
                          <a:ea typeface="+mn-ea"/>
                          <a:cs typeface="+mn-cs"/>
                        </a:rPr>
                        <a:t>-8.33%</a:t>
                      </a:r>
                    </a:p>
                  </a:txBody>
                  <a:tcPr marL="9525" marR="9525" marT="9525" marB="0" anchor="ctr"/>
                </a:tc>
                <a:extLst>
                  <a:ext uri="{0D108BD9-81ED-4DB2-BD59-A6C34878D82A}">
                    <a16:rowId xmlns:a16="http://schemas.microsoft.com/office/drawing/2014/main" val="3099586947"/>
                  </a:ext>
                </a:extLst>
              </a:tr>
            </a:tbl>
          </a:graphicData>
        </a:graphic>
      </p:graphicFrame>
      <p:sp>
        <p:nvSpPr>
          <p:cNvPr id="4" name="Google Shape;250;p9">
            <a:extLst>
              <a:ext uri="{FF2B5EF4-FFF2-40B4-BE49-F238E27FC236}">
                <a16:creationId xmlns:a16="http://schemas.microsoft.com/office/drawing/2014/main" id="{8634B34C-0F5C-4D9A-98AC-9960EBDC9CAA}"/>
              </a:ext>
            </a:extLst>
          </p:cNvPr>
          <p:cNvSpPr/>
          <p:nvPr/>
        </p:nvSpPr>
        <p:spPr>
          <a:xfrm>
            <a:off x="3394386" y="370243"/>
            <a:ext cx="5360207" cy="783193"/>
          </a:xfrm>
          <a:prstGeom prst="round2DiagRect">
            <a:avLst>
              <a:gd name="adj1" fmla="val 16667"/>
              <a:gd name="adj2" fmla="val 0"/>
            </a:avLst>
          </a:prstGeom>
        </p:spPr>
        <p:txBody>
          <a:bodyPr wrap="square">
            <a:spAutoFit/>
          </a:bodyPr>
          <a:lstStyle/>
          <a:p>
            <a:pPr algn="ctr"/>
            <a:r>
              <a:rPr lang="es-MX" sz="2000" b="1" dirty="0">
                <a:solidFill>
                  <a:srgbClr val="05405D"/>
                </a:solidFill>
                <a:latin typeface="Montserrat" panose="00000500000000000000" pitchFamily="2" charset="0"/>
                <a:cs typeface="Arial" panose="020B0604020202020204" pitchFamily="34" charset="0"/>
                <a:sym typeface="Montserrat"/>
              </a:rPr>
              <a:t>Aspectos Cuantitativos</a:t>
            </a:r>
          </a:p>
          <a:p>
            <a:pPr algn="ctr"/>
            <a:r>
              <a:rPr lang="es-MX" sz="2000" b="1" dirty="0">
                <a:solidFill>
                  <a:srgbClr val="05405D"/>
                </a:solidFill>
                <a:latin typeface="Montserrat" panose="00000500000000000000" pitchFamily="2" charset="0"/>
                <a:cs typeface="Arial" panose="020B0604020202020204" pitchFamily="34" charset="0"/>
                <a:sym typeface="Montserrat"/>
              </a:rPr>
              <a:t>2019 – 2023</a:t>
            </a:r>
            <a:endParaRPr sz="2000" b="1" dirty="0">
              <a:solidFill>
                <a:srgbClr val="05405D"/>
              </a:solidFill>
              <a:latin typeface="Montserrat" panose="00000500000000000000" pitchFamily="2" charset="0"/>
              <a:cs typeface="Arial" panose="020B0604020202020204" pitchFamily="34" charset="0"/>
              <a:sym typeface="Montserrat"/>
            </a:endParaRPr>
          </a:p>
        </p:txBody>
      </p:sp>
      <p:sp>
        <p:nvSpPr>
          <p:cNvPr id="5" name="Rectángulo: esquinas redondeadas 4">
            <a:extLst>
              <a:ext uri="{FF2B5EF4-FFF2-40B4-BE49-F238E27FC236}">
                <a16:creationId xmlns:a16="http://schemas.microsoft.com/office/drawing/2014/main" id="{728A2483-F641-496B-84CA-7FD8D87677BF}"/>
              </a:ext>
            </a:extLst>
          </p:cNvPr>
          <p:cNvSpPr/>
          <p:nvPr/>
        </p:nvSpPr>
        <p:spPr>
          <a:xfrm>
            <a:off x="8797615" y="269536"/>
            <a:ext cx="3182892" cy="458252"/>
          </a:xfrm>
          <a:prstGeom prst="roundRect">
            <a:avLst/>
          </a:prstGeom>
          <a:solidFill>
            <a:srgbClr val="05405D"/>
          </a:solidFill>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Medium" panose="00000600000000000000" pitchFamily="2" charset="0"/>
              </a:rPr>
              <a:t>ATENCIÓN MÉDICA</a:t>
            </a:r>
          </a:p>
        </p:txBody>
      </p:sp>
    </p:spTree>
    <p:extLst>
      <p:ext uri="{BB962C8B-B14F-4D97-AF65-F5344CB8AC3E}">
        <p14:creationId xmlns:p14="http://schemas.microsoft.com/office/powerpoint/2010/main" val="2796694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81;p17">
            <a:extLst>
              <a:ext uri="{FF2B5EF4-FFF2-40B4-BE49-F238E27FC236}">
                <a16:creationId xmlns:a16="http://schemas.microsoft.com/office/drawing/2014/main" id="{58F50574-4468-44BA-BAAA-2B69B0A3DA9A}"/>
              </a:ext>
            </a:extLst>
          </p:cNvPr>
          <p:cNvSpPr/>
          <p:nvPr/>
        </p:nvSpPr>
        <p:spPr>
          <a:xfrm>
            <a:off x="354954" y="1627327"/>
            <a:ext cx="3786434" cy="4387315"/>
          </a:xfrm>
          <a:prstGeom prst="rect">
            <a:avLst/>
          </a:prstGeom>
          <a:noFill/>
          <a:ln>
            <a:noFill/>
          </a:ln>
        </p:spPr>
        <p:txBody>
          <a:bodyPr spcFirstLastPara="1" wrap="square" lIns="91425" tIns="45700" rIns="91425" bIns="45700" anchor="t" anchorCtr="0">
            <a:spAutoFit/>
          </a:bodyPr>
          <a:lstStyle/>
          <a:p>
            <a:pPr marR="12700" lvl="0" algn="just">
              <a:lnSpc>
                <a:spcPct val="115000"/>
              </a:lnSpc>
              <a:spcAft>
                <a:spcPts val="1200"/>
              </a:spcAft>
            </a:pPr>
            <a:r>
              <a:rPr lang="es-MX" dirty="0">
                <a:solidFill>
                  <a:schemeClr val="dk1"/>
                </a:solidFill>
                <a:latin typeface="Montserrat" panose="00000500000000000000" pitchFamily="2" charset="0"/>
                <a:cs typeface="Arial" panose="020B0604020202020204" pitchFamily="34" charset="0"/>
                <a:sym typeface="Montserrat"/>
              </a:rPr>
              <a:t>A partir del 2023 la </a:t>
            </a:r>
            <a:r>
              <a:rPr lang="es-MX" b="1" dirty="0">
                <a:solidFill>
                  <a:schemeClr val="dk1"/>
                </a:solidFill>
                <a:latin typeface="Montserrat" panose="00000500000000000000" pitchFamily="2" charset="0"/>
                <a:cs typeface="Arial" panose="020B0604020202020204" pitchFamily="34" charset="0"/>
                <a:sym typeface="Montserrat"/>
              </a:rPr>
              <a:t>Clínica Down </a:t>
            </a:r>
            <a:r>
              <a:rPr lang="es-MX" dirty="0">
                <a:solidFill>
                  <a:schemeClr val="dk1"/>
                </a:solidFill>
                <a:latin typeface="Montserrat" panose="00000500000000000000" pitchFamily="2" charset="0"/>
                <a:cs typeface="Arial" panose="020B0604020202020204" pitchFamily="34" charset="0"/>
                <a:sym typeface="Montserrat"/>
              </a:rPr>
              <a:t>forma parte  </a:t>
            </a:r>
            <a:r>
              <a:rPr lang="es-MX" i="1" dirty="0">
                <a:solidFill>
                  <a:schemeClr val="dk1"/>
                </a:solidFill>
                <a:latin typeface="Montserrat" panose="00000500000000000000" pitchFamily="2" charset="0"/>
                <a:cs typeface="Arial" panose="020B0604020202020204" pitchFamily="34" charset="0"/>
                <a:sym typeface="Montserrat"/>
              </a:rPr>
              <a:t>del </a:t>
            </a:r>
            <a:r>
              <a:rPr lang="es-MX" b="1" i="1" dirty="0">
                <a:solidFill>
                  <a:schemeClr val="dk1"/>
                </a:solidFill>
                <a:latin typeface="Montserrat" panose="00000500000000000000" pitchFamily="2" charset="0"/>
                <a:cs typeface="Arial" panose="020B0604020202020204" pitchFamily="34" charset="0"/>
                <a:sym typeface="Montserrat"/>
              </a:rPr>
              <a:t>Human </a:t>
            </a:r>
            <a:r>
              <a:rPr lang="es-MX" b="1" i="1" dirty="0" err="1">
                <a:solidFill>
                  <a:schemeClr val="dk1"/>
                </a:solidFill>
                <a:latin typeface="Montserrat" panose="00000500000000000000" pitchFamily="2" charset="0"/>
                <a:cs typeface="Arial" panose="020B0604020202020204" pitchFamily="34" charset="0"/>
                <a:sym typeface="Montserrat"/>
              </a:rPr>
              <a:t>Trisome</a:t>
            </a:r>
            <a:r>
              <a:rPr lang="es-MX" b="1" i="1" dirty="0">
                <a:solidFill>
                  <a:schemeClr val="dk1"/>
                </a:solidFill>
                <a:latin typeface="Montserrat" panose="00000500000000000000" pitchFamily="2" charset="0"/>
                <a:cs typeface="Arial" panose="020B0604020202020204" pitchFamily="34" charset="0"/>
                <a:sym typeface="Montserrat"/>
              </a:rPr>
              <a:t> Project</a:t>
            </a:r>
            <a:r>
              <a:rPr lang="es-MX" i="1" dirty="0">
                <a:solidFill>
                  <a:schemeClr val="dk1"/>
                </a:solidFill>
                <a:latin typeface="Montserrat" panose="00000500000000000000" pitchFamily="2" charset="0"/>
                <a:cs typeface="Arial" panose="020B0604020202020204" pitchFamily="34" charset="0"/>
                <a:sym typeface="Montserrat"/>
              </a:rPr>
              <a:t>,</a:t>
            </a:r>
            <a:r>
              <a:rPr lang="es-MX" dirty="0">
                <a:solidFill>
                  <a:schemeClr val="dk1"/>
                </a:solidFill>
                <a:latin typeface="Montserrat" panose="00000500000000000000" pitchFamily="2" charset="0"/>
                <a:cs typeface="Arial" panose="020B0604020202020204" pitchFamily="34" charset="0"/>
                <a:sym typeface="Montserrat"/>
              </a:rPr>
              <a:t> otorgando al INP un registro ante el </a:t>
            </a:r>
            <a:r>
              <a:rPr lang="es-MX" dirty="0" err="1">
                <a:solidFill>
                  <a:schemeClr val="dk1"/>
                </a:solidFill>
                <a:latin typeface="Montserrat" panose="00000500000000000000" pitchFamily="2" charset="0"/>
                <a:cs typeface="Arial" panose="020B0604020202020204" pitchFamily="34" charset="0"/>
                <a:sym typeface="Montserrat"/>
              </a:rPr>
              <a:t>eRA</a:t>
            </a:r>
            <a:r>
              <a:rPr lang="es-MX" dirty="0">
                <a:solidFill>
                  <a:schemeClr val="dk1"/>
                </a:solidFill>
                <a:latin typeface="Montserrat" panose="00000500000000000000" pitchFamily="2" charset="0"/>
                <a:cs typeface="Arial" panose="020B0604020202020204" pitchFamily="34" charset="0"/>
                <a:sym typeface="Montserrat"/>
              </a:rPr>
              <a:t> </a:t>
            </a:r>
            <a:r>
              <a:rPr lang="es-MX" dirty="0" err="1">
                <a:solidFill>
                  <a:schemeClr val="dk1"/>
                </a:solidFill>
                <a:latin typeface="Montserrat" panose="00000500000000000000" pitchFamily="2" charset="0"/>
                <a:cs typeface="Arial" panose="020B0604020202020204" pitchFamily="34" charset="0"/>
                <a:sym typeface="Montserrat"/>
              </a:rPr>
              <a:t>Commons</a:t>
            </a:r>
            <a:r>
              <a:rPr lang="es-MX" dirty="0">
                <a:solidFill>
                  <a:schemeClr val="dk1"/>
                </a:solidFill>
                <a:latin typeface="Montserrat" panose="00000500000000000000" pitchFamily="2" charset="0"/>
                <a:cs typeface="Arial" panose="020B0604020202020204" pitchFamily="34" charset="0"/>
                <a:sym typeface="Montserrat"/>
              </a:rPr>
              <a:t>, con el cual el hospital ya puede participar en proceso de subvenciones de investigación o </a:t>
            </a:r>
            <a:r>
              <a:rPr lang="es-MX" dirty="0" err="1">
                <a:solidFill>
                  <a:schemeClr val="dk1"/>
                </a:solidFill>
                <a:latin typeface="Montserrat" panose="00000500000000000000" pitchFamily="2" charset="0"/>
                <a:cs typeface="Arial" panose="020B0604020202020204" pitchFamily="34" charset="0"/>
                <a:sym typeface="Montserrat"/>
              </a:rPr>
              <a:t>grants</a:t>
            </a:r>
            <a:r>
              <a:rPr lang="es-MX" dirty="0">
                <a:solidFill>
                  <a:schemeClr val="dk1"/>
                </a:solidFill>
                <a:latin typeface="Montserrat" panose="00000500000000000000" pitchFamily="2" charset="0"/>
                <a:cs typeface="Arial" panose="020B0604020202020204" pitchFamily="34" charset="0"/>
                <a:sym typeface="Montserrat"/>
              </a:rPr>
              <a:t> del </a:t>
            </a:r>
            <a:r>
              <a:rPr lang="es-MX" dirty="0" err="1">
                <a:solidFill>
                  <a:schemeClr val="dk1"/>
                </a:solidFill>
                <a:latin typeface="Montserrat" panose="00000500000000000000" pitchFamily="2" charset="0"/>
                <a:cs typeface="Arial" panose="020B0604020202020204" pitchFamily="34" charset="0"/>
                <a:sym typeface="Montserrat"/>
              </a:rPr>
              <a:t>National</a:t>
            </a:r>
            <a:r>
              <a:rPr lang="es-MX" dirty="0">
                <a:solidFill>
                  <a:schemeClr val="dk1"/>
                </a:solidFill>
                <a:latin typeface="Montserrat" panose="00000500000000000000" pitchFamily="2" charset="0"/>
                <a:cs typeface="Arial" panose="020B0604020202020204" pitchFamily="34" charset="0"/>
                <a:sym typeface="Montserrat"/>
              </a:rPr>
              <a:t> </a:t>
            </a:r>
            <a:r>
              <a:rPr lang="es-MX" dirty="0" err="1">
                <a:solidFill>
                  <a:schemeClr val="dk1"/>
                </a:solidFill>
                <a:latin typeface="Montserrat" panose="00000500000000000000" pitchFamily="2" charset="0"/>
                <a:cs typeface="Arial" panose="020B0604020202020204" pitchFamily="34" charset="0"/>
                <a:sym typeface="Montserrat"/>
              </a:rPr>
              <a:t>Institute</a:t>
            </a:r>
            <a:r>
              <a:rPr lang="es-MX" dirty="0">
                <a:solidFill>
                  <a:schemeClr val="dk1"/>
                </a:solidFill>
                <a:latin typeface="Montserrat" panose="00000500000000000000" pitchFamily="2" charset="0"/>
                <a:cs typeface="Arial" panose="020B0604020202020204" pitchFamily="34" charset="0"/>
                <a:sym typeface="Montserrat"/>
              </a:rPr>
              <a:t> </a:t>
            </a:r>
            <a:r>
              <a:rPr lang="es-MX" dirty="0" err="1">
                <a:solidFill>
                  <a:schemeClr val="dk1"/>
                </a:solidFill>
                <a:latin typeface="Montserrat" panose="00000500000000000000" pitchFamily="2" charset="0"/>
                <a:cs typeface="Arial" panose="020B0604020202020204" pitchFamily="34" charset="0"/>
                <a:sym typeface="Montserrat"/>
              </a:rPr>
              <a:t>of</a:t>
            </a:r>
            <a:r>
              <a:rPr lang="es-MX" dirty="0">
                <a:solidFill>
                  <a:schemeClr val="dk1"/>
                </a:solidFill>
                <a:latin typeface="Montserrat" panose="00000500000000000000" pitchFamily="2" charset="0"/>
                <a:cs typeface="Arial" panose="020B0604020202020204" pitchFamily="34" charset="0"/>
                <a:sym typeface="Montserrat"/>
              </a:rPr>
              <a:t> </a:t>
            </a:r>
            <a:r>
              <a:rPr lang="es-MX" dirty="0" err="1">
                <a:solidFill>
                  <a:schemeClr val="dk1"/>
                </a:solidFill>
                <a:latin typeface="Montserrat" panose="00000500000000000000" pitchFamily="2" charset="0"/>
                <a:cs typeface="Arial" panose="020B0604020202020204" pitchFamily="34" charset="0"/>
                <a:sym typeface="Montserrat"/>
              </a:rPr>
              <a:t>Health</a:t>
            </a:r>
            <a:r>
              <a:rPr lang="es-MX" dirty="0">
                <a:solidFill>
                  <a:schemeClr val="dk1"/>
                </a:solidFill>
                <a:latin typeface="Montserrat" panose="00000500000000000000" pitchFamily="2" charset="0"/>
                <a:cs typeface="Arial" panose="020B0604020202020204" pitchFamily="34" charset="0"/>
                <a:sym typeface="Montserrat"/>
              </a:rPr>
              <a:t> NIH y número ante el Sistema para la Administración de Subvenciones (SAM) del gobierno de Estados Unidos.</a:t>
            </a:r>
            <a:endParaRPr lang="es-MX" sz="1600" b="1" i="1" dirty="0">
              <a:solidFill>
                <a:schemeClr val="dk1"/>
              </a:solidFill>
              <a:latin typeface="Montserrat Medium" panose="00000600000000000000" pitchFamily="2" charset="0"/>
              <a:cs typeface="Arial" panose="020B0604020202020204" pitchFamily="34" charset="0"/>
              <a:sym typeface="Montserrat"/>
            </a:endParaRPr>
          </a:p>
        </p:txBody>
      </p:sp>
      <p:pic>
        <p:nvPicPr>
          <p:cNvPr id="8194" name="Picture 2" descr="The Crnic Institute Human Trisome Project">
            <a:extLst>
              <a:ext uri="{FF2B5EF4-FFF2-40B4-BE49-F238E27FC236}">
                <a16:creationId xmlns:a16="http://schemas.microsoft.com/office/drawing/2014/main" id="{E8AF0654-035E-4C5F-B598-680CE06283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0194" y="4534930"/>
            <a:ext cx="4282515" cy="88976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ome | eRA">
            <a:extLst>
              <a:ext uri="{FF2B5EF4-FFF2-40B4-BE49-F238E27FC236}">
                <a16:creationId xmlns:a16="http://schemas.microsoft.com/office/drawing/2014/main" id="{2F638362-F154-4B32-8AF8-4BAC576387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0305" y="4238368"/>
            <a:ext cx="1486062" cy="1368805"/>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esquinas redondeadas 6">
            <a:extLst>
              <a:ext uri="{FF2B5EF4-FFF2-40B4-BE49-F238E27FC236}">
                <a16:creationId xmlns:a16="http://schemas.microsoft.com/office/drawing/2014/main" id="{F53948D6-FCF2-4008-9640-2A481F918597}"/>
              </a:ext>
            </a:extLst>
          </p:cNvPr>
          <p:cNvSpPr/>
          <p:nvPr/>
        </p:nvSpPr>
        <p:spPr>
          <a:xfrm>
            <a:off x="8797615" y="269536"/>
            <a:ext cx="3182892" cy="458252"/>
          </a:xfrm>
          <a:prstGeom prst="roundRect">
            <a:avLst/>
          </a:prstGeom>
          <a:solidFill>
            <a:srgbClr val="05405D"/>
          </a:solidFill>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Medium" panose="00000600000000000000" pitchFamily="2" charset="0"/>
              </a:rPr>
              <a:t>ATENCIÓN MÉDICA</a:t>
            </a:r>
          </a:p>
        </p:txBody>
      </p:sp>
      <p:sp>
        <p:nvSpPr>
          <p:cNvPr id="8" name="Rectángulo 7">
            <a:extLst>
              <a:ext uri="{FF2B5EF4-FFF2-40B4-BE49-F238E27FC236}">
                <a16:creationId xmlns:a16="http://schemas.microsoft.com/office/drawing/2014/main" id="{302B0610-B0B8-464A-AD0E-4F9B4E031D64}"/>
              </a:ext>
            </a:extLst>
          </p:cNvPr>
          <p:cNvSpPr/>
          <p:nvPr/>
        </p:nvSpPr>
        <p:spPr>
          <a:xfrm>
            <a:off x="3523628" y="753928"/>
            <a:ext cx="3959987" cy="400110"/>
          </a:xfrm>
          <a:prstGeom prst="rect">
            <a:avLst/>
          </a:prstGeom>
        </p:spPr>
        <p:txBody>
          <a:bodyPr wrap="square">
            <a:spAutoFit/>
          </a:bodyPr>
          <a:lstStyle/>
          <a:p>
            <a:pPr marL="0" marR="0" lvl="0" indent="0" algn="ctr" defTabSz="914400" latinLnBrk="0">
              <a:lnSpc>
                <a:spcPct val="100000"/>
              </a:lnSpc>
              <a:spcBef>
                <a:spcPts val="0"/>
              </a:spcBef>
              <a:spcAft>
                <a:spcPts val="0"/>
              </a:spcAft>
              <a:buClrTx/>
              <a:buSzTx/>
              <a:buFontTx/>
              <a:buNone/>
              <a:tabLst/>
              <a:defRPr/>
            </a:pPr>
            <a:r>
              <a:rPr lang="es-MX" sz="2000" b="1" dirty="0">
                <a:solidFill>
                  <a:srgbClr val="05405D"/>
                </a:solidFill>
                <a:latin typeface="Montserrat" panose="00000500000000000000" pitchFamily="2" charset="0"/>
                <a:cs typeface="Arial" panose="020B0604020202020204" pitchFamily="34" charset="0"/>
              </a:rPr>
              <a:t>Clínica Down</a:t>
            </a:r>
          </a:p>
        </p:txBody>
      </p:sp>
      <p:graphicFrame>
        <p:nvGraphicFramePr>
          <p:cNvPr id="4" name="Tabla 3">
            <a:extLst>
              <a:ext uri="{FF2B5EF4-FFF2-40B4-BE49-F238E27FC236}">
                <a16:creationId xmlns:a16="http://schemas.microsoft.com/office/drawing/2014/main" id="{9DB66C7D-AE06-438D-B1A9-10FB6D8D475D}"/>
              </a:ext>
            </a:extLst>
          </p:cNvPr>
          <p:cNvGraphicFramePr>
            <a:graphicFrameLocks noGrp="1"/>
          </p:cNvGraphicFramePr>
          <p:nvPr>
            <p:extLst>
              <p:ext uri="{D42A27DB-BD31-4B8C-83A1-F6EECF244321}">
                <p14:modId xmlns:p14="http://schemas.microsoft.com/office/powerpoint/2010/main" val="3855568804"/>
              </p:ext>
            </p:extLst>
          </p:nvPr>
        </p:nvGraphicFramePr>
        <p:xfrm>
          <a:off x="4341349" y="2111321"/>
          <a:ext cx="7418530" cy="1671636"/>
        </p:xfrm>
        <a:graphic>
          <a:graphicData uri="http://schemas.openxmlformats.org/drawingml/2006/table">
            <a:tbl>
              <a:tblPr>
                <a:tableStyleId>{BDBED569-4797-4DF1-A0F4-6AAB3CD982D8}</a:tableStyleId>
              </a:tblPr>
              <a:tblGrid>
                <a:gridCol w="3167712">
                  <a:extLst>
                    <a:ext uri="{9D8B030D-6E8A-4147-A177-3AD203B41FA5}">
                      <a16:colId xmlns:a16="http://schemas.microsoft.com/office/drawing/2014/main" val="2820005680"/>
                    </a:ext>
                  </a:extLst>
                </a:gridCol>
                <a:gridCol w="1341270">
                  <a:extLst>
                    <a:ext uri="{9D8B030D-6E8A-4147-A177-3AD203B41FA5}">
                      <a16:colId xmlns:a16="http://schemas.microsoft.com/office/drawing/2014/main" val="1029346225"/>
                    </a:ext>
                  </a:extLst>
                </a:gridCol>
                <a:gridCol w="1062334">
                  <a:extLst>
                    <a:ext uri="{9D8B030D-6E8A-4147-A177-3AD203B41FA5}">
                      <a16:colId xmlns:a16="http://schemas.microsoft.com/office/drawing/2014/main" val="1745581300"/>
                    </a:ext>
                  </a:extLst>
                </a:gridCol>
                <a:gridCol w="1847214">
                  <a:extLst>
                    <a:ext uri="{9D8B030D-6E8A-4147-A177-3AD203B41FA5}">
                      <a16:colId xmlns:a16="http://schemas.microsoft.com/office/drawing/2014/main" val="2190455080"/>
                    </a:ext>
                  </a:extLst>
                </a:gridCol>
              </a:tblGrid>
              <a:tr h="417909">
                <a:tc>
                  <a:txBody>
                    <a:bodyPr/>
                    <a:lstStyle/>
                    <a:p>
                      <a:pPr marR="31115" algn="ctr">
                        <a:spcAft>
                          <a:spcPts val="0"/>
                        </a:spcAft>
                      </a:pPr>
                      <a:r>
                        <a:rPr lang="es-ES" sz="1600" b="1" dirty="0">
                          <a:solidFill>
                            <a:schemeClr val="bg1"/>
                          </a:solidFill>
                          <a:effectLst/>
                        </a:rPr>
                        <a:t>Variables</a:t>
                      </a:r>
                      <a:endParaRPr lang="es-MX" sz="2000" b="1" dirty="0">
                        <a:solidFill>
                          <a:schemeClr val="bg1"/>
                        </a:solidFill>
                        <a:effectLst/>
                        <a:latin typeface="Arial MT"/>
                        <a:ea typeface="Arial MT"/>
                        <a:cs typeface="Arial MT"/>
                      </a:endParaRPr>
                    </a:p>
                  </a:txBody>
                  <a:tcPr marL="73025" marR="73025" marT="0" marB="0" anchor="ctr">
                    <a:solidFill>
                      <a:srgbClr val="05405D"/>
                    </a:solidFill>
                  </a:tcPr>
                </a:tc>
                <a:tc>
                  <a:txBody>
                    <a:bodyPr/>
                    <a:lstStyle/>
                    <a:p>
                      <a:pPr marR="31115" algn="ctr">
                        <a:spcAft>
                          <a:spcPts val="0"/>
                        </a:spcAft>
                      </a:pPr>
                      <a:r>
                        <a:rPr lang="es-ES" sz="1600" b="1" dirty="0">
                          <a:solidFill>
                            <a:schemeClr val="bg1"/>
                          </a:solidFill>
                          <a:effectLst/>
                        </a:rPr>
                        <a:t>2022</a:t>
                      </a:r>
                      <a:endParaRPr lang="es-MX" sz="2000" b="1" dirty="0">
                        <a:solidFill>
                          <a:schemeClr val="bg1"/>
                        </a:solidFill>
                        <a:effectLst/>
                        <a:latin typeface="Arial MT"/>
                        <a:ea typeface="Arial MT"/>
                        <a:cs typeface="Arial MT"/>
                      </a:endParaRPr>
                    </a:p>
                  </a:txBody>
                  <a:tcPr marL="73025" marR="73025" marT="0" marB="0" anchor="ctr">
                    <a:solidFill>
                      <a:srgbClr val="05405D"/>
                    </a:solidFill>
                  </a:tcPr>
                </a:tc>
                <a:tc>
                  <a:txBody>
                    <a:bodyPr/>
                    <a:lstStyle/>
                    <a:p>
                      <a:pPr marR="31115" algn="ctr">
                        <a:spcAft>
                          <a:spcPts val="0"/>
                        </a:spcAft>
                      </a:pPr>
                      <a:r>
                        <a:rPr lang="es-ES" sz="1600" b="1" dirty="0">
                          <a:solidFill>
                            <a:schemeClr val="bg1"/>
                          </a:solidFill>
                          <a:effectLst/>
                        </a:rPr>
                        <a:t>2023</a:t>
                      </a:r>
                      <a:endParaRPr lang="es-MX" sz="2000" b="1" dirty="0">
                        <a:solidFill>
                          <a:schemeClr val="bg1"/>
                        </a:solidFill>
                        <a:effectLst/>
                        <a:latin typeface="Arial MT"/>
                        <a:ea typeface="Arial MT"/>
                        <a:cs typeface="Arial MT"/>
                      </a:endParaRPr>
                    </a:p>
                  </a:txBody>
                  <a:tcPr marL="73025" marR="73025" marT="0" marB="0" anchor="ctr">
                    <a:solidFill>
                      <a:srgbClr val="05405D"/>
                    </a:solidFill>
                  </a:tcPr>
                </a:tc>
                <a:tc>
                  <a:txBody>
                    <a:bodyPr/>
                    <a:lstStyle/>
                    <a:p>
                      <a:pPr marR="31115" algn="ctr">
                        <a:spcAft>
                          <a:spcPts val="0"/>
                        </a:spcAft>
                      </a:pPr>
                      <a:r>
                        <a:rPr lang="es-ES" sz="1600" b="1" dirty="0">
                          <a:solidFill>
                            <a:schemeClr val="bg1"/>
                          </a:solidFill>
                          <a:effectLst/>
                        </a:rPr>
                        <a:t>Var (%)</a:t>
                      </a:r>
                      <a:endParaRPr lang="es-MX" sz="2000" b="1" dirty="0">
                        <a:solidFill>
                          <a:schemeClr val="bg1"/>
                        </a:solidFill>
                        <a:effectLst/>
                        <a:latin typeface="Arial MT"/>
                        <a:ea typeface="Arial MT"/>
                        <a:cs typeface="Arial MT"/>
                      </a:endParaRPr>
                    </a:p>
                  </a:txBody>
                  <a:tcPr marL="73025" marR="73025" marT="0" marB="0" anchor="ctr">
                    <a:solidFill>
                      <a:srgbClr val="05405D"/>
                    </a:solidFill>
                  </a:tcPr>
                </a:tc>
                <a:extLst>
                  <a:ext uri="{0D108BD9-81ED-4DB2-BD59-A6C34878D82A}">
                    <a16:rowId xmlns:a16="http://schemas.microsoft.com/office/drawing/2014/main" val="2511401454"/>
                  </a:ext>
                </a:extLst>
              </a:tr>
              <a:tr h="417909">
                <a:tc>
                  <a:txBody>
                    <a:bodyPr/>
                    <a:lstStyle/>
                    <a:p>
                      <a:pPr marR="31115" algn="ctr">
                        <a:spcAft>
                          <a:spcPts val="0"/>
                        </a:spcAft>
                      </a:pPr>
                      <a:r>
                        <a:rPr lang="es-ES" sz="1600" b="1" dirty="0">
                          <a:effectLst/>
                        </a:rPr>
                        <a:t>Consulta de 1ª. Vez</a:t>
                      </a:r>
                      <a:endParaRPr lang="es-MX" sz="2000" b="1" dirty="0">
                        <a:effectLst/>
                        <a:latin typeface="Arial MT"/>
                        <a:ea typeface="Arial MT"/>
                        <a:cs typeface="Arial MT"/>
                      </a:endParaRPr>
                    </a:p>
                  </a:txBody>
                  <a:tcPr marL="73025" marR="73025" marT="0" marB="0" anchor="ctr"/>
                </a:tc>
                <a:tc>
                  <a:txBody>
                    <a:bodyPr/>
                    <a:lstStyle/>
                    <a:p>
                      <a:pPr marR="31115" algn="ctr">
                        <a:spcAft>
                          <a:spcPts val="0"/>
                        </a:spcAft>
                      </a:pPr>
                      <a:r>
                        <a:rPr lang="es-ES" sz="1600" dirty="0">
                          <a:effectLst/>
                        </a:rPr>
                        <a:t>107</a:t>
                      </a:r>
                      <a:endParaRPr lang="es-MX" sz="2000" dirty="0">
                        <a:effectLst/>
                        <a:latin typeface="Arial MT"/>
                        <a:ea typeface="Arial MT"/>
                        <a:cs typeface="Arial MT"/>
                      </a:endParaRPr>
                    </a:p>
                  </a:txBody>
                  <a:tcPr marL="73025" marR="73025" marT="0" marB="0" anchor="ctr"/>
                </a:tc>
                <a:tc>
                  <a:txBody>
                    <a:bodyPr/>
                    <a:lstStyle/>
                    <a:p>
                      <a:pPr marR="31115" algn="ctr">
                        <a:spcAft>
                          <a:spcPts val="0"/>
                        </a:spcAft>
                      </a:pPr>
                      <a:r>
                        <a:rPr lang="es-ES" sz="1600" dirty="0">
                          <a:effectLst/>
                        </a:rPr>
                        <a:t>57</a:t>
                      </a:r>
                      <a:endParaRPr lang="es-MX" sz="2000" dirty="0">
                        <a:effectLst/>
                        <a:latin typeface="Arial MT"/>
                        <a:ea typeface="Arial MT"/>
                        <a:cs typeface="Arial MT"/>
                      </a:endParaRPr>
                    </a:p>
                  </a:txBody>
                  <a:tcPr marL="73025" marR="73025" marT="0" marB="0" anchor="ctr"/>
                </a:tc>
                <a:tc>
                  <a:txBody>
                    <a:bodyPr/>
                    <a:lstStyle/>
                    <a:p>
                      <a:pPr marR="31115" algn="ctr">
                        <a:spcAft>
                          <a:spcPts val="0"/>
                        </a:spcAft>
                      </a:pPr>
                      <a:r>
                        <a:rPr lang="es-ES" sz="1600" dirty="0">
                          <a:effectLst/>
                        </a:rPr>
                        <a:t>-46.73</a:t>
                      </a:r>
                      <a:endParaRPr lang="es-MX" sz="2000" dirty="0">
                        <a:effectLst/>
                        <a:latin typeface="Arial MT"/>
                        <a:ea typeface="Arial MT"/>
                        <a:cs typeface="Arial MT"/>
                      </a:endParaRPr>
                    </a:p>
                  </a:txBody>
                  <a:tcPr marL="73025" marR="73025" marT="0" marB="0" anchor="ctr"/>
                </a:tc>
                <a:extLst>
                  <a:ext uri="{0D108BD9-81ED-4DB2-BD59-A6C34878D82A}">
                    <a16:rowId xmlns:a16="http://schemas.microsoft.com/office/drawing/2014/main" val="2964174189"/>
                  </a:ext>
                </a:extLst>
              </a:tr>
              <a:tr h="417909">
                <a:tc>
                  <a:txBody>
                    <a:bodyPr/>
                    <a:lstStyle/>
                    <a:p>
                      <a:pPr marR="31115" algn="ctr">
                        <a:spcAft>
                          <a:spcPts val="0"/>
                        </a:spcAft>
                      </a:pPr>
                      <a:r>
                        <a:rPr lang="es-ES" sz="1600" b="1" dirty="0">
                          <a:effectLst/>
                        </a:rPr>
                        <a:t>Consulta Subsecuente</a:t>
                      </a:r>
                      <a:endParaRPr lang="es-MX" sz="2000" b="1" dirty="0">
                        <a:effectLst/>
                        <a:latin typeface="Arial MT"/>
                        <a:ea typeface="Arial MT"/>
                        <a:cs typeface="Arial MT"/>
                      </a:endParaRPr>
                    </a:p>
                  </a:txBody>
                  <a:tcPr marL="73025" marR="73025" marT="0" marB="0" anchor="ctr"/>
                </a:tc>
                <a:tc>
                  <a:txBody>
                    <a:bodyPr/>
                    <a:lstStyle/>
                    <a:p>
                      <a:pPr marR="31115" algn="ctr">
                        <a:spcAft>
                          <a:spcPts val="0"/>
                        </a:spcAft>
                      </a:pPr>
                      <a:r>
                        <a:rPr lang="es-ES" sz="1600" dirty="0">
                          <a:effectLst/>
                        </a:rPr>
                        <a:t>952</a:t>
                      </a:r>
                      <a:endParaRPr lang="es-MX" sz="2000" dirty="0">
                        <a:effectLst/>
                        <a:latin typeface="Arial MT"/>
                        <a:ea typeface="Arial MT"/>
                        <a:cs typeface="Arial MT"/>
                      </a:endParaRPr>
                    </a:p>
                  </a:txBody>
                  <a:tcPr marL="73025" marR="73025" marT="0" marB="0" anchor="ctr"/>
                </a:tc>
                <a:tc>
                  <a:txBody>
                    <a:bodyPr/>
                    <a:lstStyle/>
                    <a:p>
                      <a:pPr marR="31115" algn="ctr">
                        <a:spcAft>
                          <a:spcPts val="0"/>
                        </a:spcAft>
                      </a:pPr>
                      <a:r>
                        <a:rPr lang="es-ES" sz="1600">
                          <a:effectLst/>
                        </a:rPr>
                        <a:t>938</a:t>
                      </a:r>
                      <a:endParaRPr lang="es-MX" sz="2000">
                        <a:effectLst/>
                        <a:latin typeface="Arial MT"/>
                        <a:ea typeface="Arial MT"/>
                        <a:cs typeface="Arial MT"/>
                      </a:endParaRPr>
                    </a:p>
                  </a:txBody>
                  <a:tcPr marL="73025" marR="73025" marT="0" marB="0" anchor="ctr"/>
                </a:tc>
                <a:tc>
                  <a:txBody>
                    <a:bodyPr/>
                    <a:lstStyle/>
                    <a:p>
                      <a:pPr marR="31115" algn="ctr">
                        <a:spcAft>
                          <a:spcPts val="0"/>
                        </a:spcAft>
                      </a:pPr>
                      <a:r>
                        <a:rPr lang="es-ES" sz="1600" dirty="0">
                          <a:effectLst/>
                        </a:rPr>
                        <a:t>-1.47</a:t>
                      </a:r>
                      <a:endParaRPr lang="es-MX" sz="2000" dirty="0">
                        <a:effectLst/>
                        <a:latin typeface="Arial MT"/>
                        <a:ea typeface="Arial MT"/>
                        <a:cs typeface="Arial MT"/>
                      </a:endParaRPr>
                    </a:p>
                  </a:txBody>
                  <a:tcPr marL="73025" marR="73025" marT="0" marB="0" anchor="ctr"/>
                </a:tc>
                <a:extLst>
                  <a:ext uri="{0D108BD9-81ED-4DB2-BD59-A6C34878D82A}">
                    <a16:rowId xmlns:a16="http://schemas.microsoft.com/office/drawing/2014/main" val="1649912249"/>
                  </a:ext>
                </a:extLst>
              </a:tr>
              <a:tr h="417909">
                <a:tc>
                  <a:txBody>
                    <a:bodyPr/>
                    <a:lstStyle/>
                    <a:p>
                      <a:pPr marR="31115" algn="ctr">
                        <a:spcAft>
                          <a:spcPts val="0"/>
                        </a:spcAft>
                      </a:pPr>
                      <a:r>
                        <a:rPr lang="es-ES" sz="1600" b="1" dirty="0">
                          <a:solidFill>
                            <a:schemeClr val="bg1"/>
                          </a:solidFill>
                          <a:effectLst/>
                        </a:rPr>
                        <a:t>Total</a:t>
                      </a:r>
                      <a:endParaRPr lang="es-MX" sz="2000" b="1" dirty="0">
                        <a:solidFill>
                          <a:schemeClr val="bg1"/>
                        </a:solidFill>
                        <a:effectLst/>
                        <a:latin typeface="Arial MT"/>
                        <a:ea typeface="Arial MT"/>
                        <a:cs typeface="Arial MT"/>
                      </a:endParaRPr>
                    </a:p>
                  </a:txBody>
                  <a:tcPr marL="73025" marR="73025" marT="0" marB="0" anchor="ctr">
                    <a:solidFill>
                      <a:srgbClr val="05405D"/>
                    </a:solidFill>
                  </a:tcPr>
                </a:tc>
                <a:tc>
                  <a:txBody>
                    <a:bodyPr/>
                    <a:lstStyle/>
                    <a:p>
                      <a:pPr marR="31115" algn="ctr">
                        <a:spcAft>
                          <a:spcPts val="0"/>
                        </a:spcAft>
                      </a:pPr>
                      <a:r>
                        <a:rPr lang="es-ES" sz="1600" b="1" dirty="0">
                          <a:solidFill>
                            <a:schemeClr val="bg1"/>
                          </a:solidFill>
                          <a:effectLst/>
                        </a:rPr>
                        <a:t>1,059</a:t>
                      </a:r>
                      <a:endParaRPr lang="es-MX" sz="2000" b="1" dirty="0">
                        <a:solidFill>
                          <a:schemeClr val="bg1"/>
                        </a:solidFill>
                        <a:effectLst/>
                        <a:latin typeface="Arial MT"/>
                        <a:ea typeface="Arial MT"/>
                        <a:cs typeface="Arial MT"/>
                      </a:endParaRPr>
                    </a:p>
                  </a:txBody>
                  <a:tcPr marL="73025" marR="73025" marT="0" marB="0" anchor="ctr">
                    <a:solidFill>
                      <a:srgbClr val="05405D"/>
                    </a:solidFill>
                  </a:tcPr>
                </a:tc>
                <a:tc>
                  <a:txBody>
                    <a:bodyPr/>
                    <a:lstStyle/>
                    <a:p>
                      <a:pPr marR="31115" algn="ctr">
                        <a:spcAft>
                          <a:spcPts val="0"/>
                        </a:spcAft>
                      </a:pPr>
                      <a:r>
                        <a:rPr lang="es-ES" sz="1600" b="1" dirty="0">
                          <a:solidFill>
                            <a:schemeClr val="bg1"/>
                          </a:solidFill>
                          <a:effectLst/>
                        </a:rPr>
                        <a:t>995</a:t>
                      </a:r>
                      <a:endParaRPr lang="es-MX" sz="2000" b="1" dirty="0">
                        <a:solidFill>
                          <a:schemeClr val="bg1"/>
                        </a:solidFill>
                        <a:effectLst/>
                        <a:latin typeface="Arial MT"/>
                        <a:ea typeface="Arial MT"/>
                        <a:cs typeface="Arial MT"/>
                      </a:endParaRPr>
                    </a:p>
                  </a:txBody>
                  <a:tcPr marL="73025" marR="73025" marT="0" marB="0" anchor="ctr">
                    <a:solidFill>
                      <a:srgbClr val="05405D"/>
                    </a:solidFill>
                  </a:tcPr>
                </a:tc>
                <a:tc>
                  <a:txBody>
                    <a:bodyPr/>
                    <a:lstStyle/>
                    <a:p>
                      <a:pPr marR="31115" algn="ctr">
                        <a:spcAft>
                          <a:spcPts val="0"/>
                        </a:spcAft>
                      </a:pPr>
                      <a:r>
                        <a:rPr lang="es-ES" sz="1600" b="1" dirty="0">
                          <a:solidFill>
                            <a:schemeClr val="bg1"/>
                          </a:solidFill>
                          <a:effectLst/>
                        </a:rPr>
                        <a:t>-6.04</a:t>
                      </a:r>
                      <a:endParaRPr lang="es-MX" sz="2000" b="1" dirty="0">
                        <a:solidFill>
                          <a:schemeClr val="bg1"/>
                        </a:solidFill>
                        <a:effectLst/>
                        <a:latin typeface="Arial MT"/>
                        <a:ea typeface="Arial MT"/>
                        <a:cs typeface="Arial MT"/>
                      </a:endParaRPr>
                    </a:p>
                  </a:txBody>
                  <a:tcPr marL="73025" marR="73025" marT="0" marB="0" anchor="ctr">
                    <a:solidFill>
                      <a:srgbClr val="05405D"/>
                    </a:solidFill>
                  </a:tcPr>
                </a:tc>
                <a:extLst>
                  <a:ext uri="{0D108BD9-81ED-4DB2-BD59-A6C34878D82A}">
                    <a16:rowId xmlns:a16="http://schemas.microsoft.com/office/drawing/2014/main" val="1657228459"/>
                  </a:ext>
                </a:extLst>
              </a:tr>
            </a:tbl>
          </a:graphicData>
        </a:graphic>
      </p:graphicFrame>
      <p:sp>
        <p:nvSpPr>
          <p:cNvPr id="9" name="Rectángulo 8">
            <a:extLst>
              <a:ext uri="{FF2B5EF4-FFF2-40B4-BE49-F238E27FC236}">
                <a16:creationId xmlns:a16="http://schemas.microsoft.com/office/drawing/2014/main" id="{BC615060-6AE9-4ED5-867B-69439330FFB7}"/>
              </a:ext>
            </a:extLst>
          </p:cNvPr>
          <p:cNvSpPr/>
          <p:nvPr/>
        </p:nvSpPr>
        <p:spPr>
          <a:xfrm>
            <a:off x="4437602" y="1525088"/>
            <a:ext cx="7226024" cy="369332"/>
          </a:xfrm>
          <a:prstGeom prst="rect">
            <a:avLst/>
          </a:prstGeom>
        </p:spPr>
        <p:txBody>
          <a:bodyPr wrap="square">
            <a:spAutoFit/>
          </a:bodyPr>
          <a:lstStyle/>
          <a:p>
            <a:pPr algn="ctr">
              <a:defRPr/>
            </a:pPr>
            <a:r>
              <a:rPr lang="es-ES" b="1" dirty="0">
                <a:solidFill>
                  <a:srgbClr val="05405D"/>
                </a:solidFill>
                <a:latin typeface="Montserrat" panose="00000500000000000000" pitchFamily="2" charset="0"/>
                <a:cs typeface="Arial" panose="020B0604020202020204" pitchFamily="34" charset="0"/>
              </a:rPr>
              <a:t>Número de consultas en la Clínica de Down 2022 - 2023</a:t>
            </a:r>
            <a:endParaRPr lang="es-MX" b="1" dirty="0">
              <a:solidFill>
                <a:srgbClr val="05405D"/>
              </a:solidFill>
              <a:latin typeface="Montserrat" panose="00000500000000000000" pitchFamily="2" charset="0"/>
              <a:cs typeface="Arial" panose="020B0604020202020204" pitchFamily="34" charset="0"/>
            </a:endParaRPr>
          </a:p>
        </p:txBody>
      </p:sp>
    </p:spTree>
    <p:extLst>
      <p:ext uri="{BB962C8B-B14F-4D97-AF65-F5344CB8AC3E}">
        <p14:creationId xmlns:p14="http://schemas.microsoft.com/office/powerpoint/2010/main" val="2948294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BB3F0204-0209-4701-98D6-33B59849C236}"/>
              </a:ext>
            </a:extLst>
          </p:cNvPr>
          <p:cNvSpPr/>
          <p:nvPr/>
        </p:nvSpPr>
        <p:spPr>
          <a:xfrm>
            <a:off x="657214" y="983463"/>
            <a:ext cx="4860493" cy="400110"/>
          </a:xfrm>
          <a:prstGeom prst="rect">
            <a:avLst/>
          </a:prstGeom>
        </p:spPr>
        <p:txBody>
          <a:bodyPr wrap="square">
            <a:spAutoFit/>
          </a:bodyPr>
          <a:lstStyle/>
          <a:p>
            <a:pPr algn="ctr">
              <a:spcBef>
                <a:spcPts val="0"/>
              </a:spcBef>
              <a:spcAft>
                <a:spcPts val="0"/>
              </a:spcAft>
            </a:pPr>
            <a:r>
              <a:rPr lang="es-MX" sz="2000" b="1" i="0" u="none" strike="noStrike" dirty="0">
                <a:solidFill>
                  <a:srgbClr val="05405D"/>
                </a:solidFill>
                <a:effectLst/>
                <a:latin typeface="Montserrat" panose="00000500000000000000" pitchFamily="2" charset="0"/>
                <a:cs typeface="Arial" panose="020B0604020202020204" pitchFamily="34" charset="0"/>
              </a:rPr>
              <a:t>Investigadores en Ciencias Médicas (I.C.M) </a:t>
            </a:r>
            <a:endParaRPr lang="es-MX" sz="2000" b="0" dirty="0">
              <a:solidFill>
                <a:srgbClr val="05405D"/>
              </a:solidFill>
              <a:effectLst/>
              <a:latin typeface="Montserrat" panose="00000500000000000000" pitchFamily="2" charset="0"/>
              <a:cs typeface="Arial" panose="020B0604020202020204" pitchFamily="34" charset="0"/>
            </a:endParaRPr>
          </a:p>
        </p:txBody>
      </p:sp>
      <p:sp>
        <p:nvSpPr>
          <p:cNvPr id="5" name="Rectángulo 4">
            <a:extLst>
              <a:ext uri="{FF2B5EF4-FFF2-40B4-BE49-F238E27FC236}">
                <a16:creationId xmlns:a16="http://schemas.microsoft.com/office/drawing/2014/main" id="{7C511C1C-9D94-4962-BC83-A79E296DDA8C}"/>
              </a:ext>
            </a:extLst>
          </p:cNvPr>
          <p:cNvSpPr/>
          <p:nvPr/>
        </p:nvSpPr>
        <p:spPr>
          <a:xfrm>
            <a:off x="6204288" y="983463"/>
            <a:ext cx="5776218" cy="707886"/>
          </a:xfrm>
          <a:prstGeom prst="rect">
            <a:avLst/>
          </a:prstGeom>
        </p:spPr>
        <p:txBody>
          <a:bodyPr wrap="square">
            <a:spAutoFit/>
          </a:bodyPr>
          <a:lstStyle/>
          <a:p>
            <a:pPr algn="ctr">
              <a:spcBef>
                <a:spcPts val="0"/>
              </a:spcBef>
              <a:spcAft>
                <a:spcPts val="0"/>
              </a:spcAft>
            </a:pPr>
            <a:r>
              <a:rPr lang="es-MX" sz="2000" b="1" dirty="0">
                <a:solidFill>
                  <a:srgbClr val="05405D"/>
                </a:solidFill>
                <a:latin typeface="Montserrat" panose="00000500000000000000" pitchFamily="2" charset="0"/>
                <a:cs typeface="Arial" panose="020B0604020202020204" pitchFamily="34" charset="0"/>
              </a:rPr>
              <a:t>Miembros del Sistema Nacional de Investigadores (S.N.I)</a:t>
            </a:r>
          </a:p>
        </p:txBody>
      </p:sp>
      <p:sp>
        <p:nvSpPr>
          <p:cNvPr id="4" name="Rectángulo: esquinas redondeadas 3">
            <a:extLst>
              <a:ext uri="{FF2B5EF4-FFF2-40B4-BE49-F238E27FC236}">
                <a16:creationId xmlns:a16="http://schemas.microsoft.com/office/drawing/2014/main" id="{7A3807CC-1A72-5094-7AD8-8ACCC64788B3}"/>
              </a:ext>
            </a:extLst>
          </p:cNvPr>
          <p:cNvSpPr/>
          <p:nvPr/>
        </p:nvSpPr>
        <p:spPr>
          <a:xfrm>
            <a:off x="8797615" y="269536"/>
            <a:ext cx="3182892" cy="458252"/>
          </a:xfrm>
          <a:prstGeom prst="roundRect">
            <a:avLst/>
          </a:prstGeom>
          <a:solidFill>
            <a:srgbClr val="05405D"/>
          </a:solidFill>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s-MX" sz="1800" i="0" u="none" strike="noStrike" kern="1200" normalizeH="0" baseline="0" noProof="0" dirty="0">
                <a:ln w="0">
                  <a:solidFill>
                    <a:schemeClr val="bg1"/>
                  </a:solidFill>
                </a:ln>
                <a:solidFill>
                  <a:schemeClr val="bg1"/>
                </a:solidFill>
                <a:effectLst>
                  <a:outerShdw blurRad="38100" dist="19050" dir="2700000" algn="tl" rotWithShape="0">
                    <a:schemeClr val="dk1">
                      <a:alpha val="40000"/>
                    </a:schemeClr>
                  </a:outerShdw>
                </a:effectLst>
                <a:uLnTx/>
                <a:uFillTx/>
                <a:latin typeface="Montserrat Medium" panose="00000600000000000000" pitchFamily="2" charset="0"/>
              </a:rPr>
              <a:t>INVESTIGACIÓN</a:t>
            </a:r>
          </a:p>
        </p:txBody>
      </p:sp>
      <p:graphicFrame>
        <p:nvGraphicFramePr>
          <p:cNvPr id="10" name="Gráfico 9">
            <a:extLst>
              <a:ext uri="{FF2B5EF4-FFF2-40B4-BE49-F238E27FC236}">
                <a16:creationId xmlns:a16="http://schemas.microsoft.com/office/drawing/2014/main" id="{FDA8082D-79AE-467F-82F2-60F5F39BB04F}"/>
              </a:ext>
            </a:extLst>
          </p:cNvPr>
          <p:cNvGraphicFramePr>
            <a:graphicFrameLocks/>
          </p:cNvGraphicFramePr>
          <p:nvPr>
            <p:extLst>
              <p:ext uri="{D42A27DB-BD31-4B8C-83A1-F6EECF244321}">
                <p14:modId xmlns:p14="http://schemas.microsoft.com/office/powerpoint/2010/main" val="1770009608"/>
              </p:ext>
            </p:extLst>
          </p:nvPr>
        </p:nvGraphicFramePr>
        <p:xfrm>
          <a:off x="108288" y="1352796"/>
          <a:ext cx="6096000" cy="55052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áfico 10">
            <a:extLst>
              <a:ext uri="{FF2B5EF4-FFF2-40B4-BE49-F238E27FC236}">
                <a16:creationId xmlns:a16="http://schemas.microsoft.com/office/drawing/2014/main" id="{C5CD3C51-FF23-4DE9-8D0A-2EF565EC7DCC}"/>
              </a:ext>
            </a:extLst>
          </p:cNvPr>
          <p:cNvGraphicFramePr>
            <a:graphicFrameLocks/>
          </p:cNvGraphicFramePr>
          <p:nvPr>
            <p:extLst>
              <p:ext uri="{D42A27DB-BD31-4B8C-83A1-F6EECF244321}">
                <p14:modId xmlns:p14="http://schemas.microsoft.com/office/powerpoint/2010/main" val="3637398987"/>
              </p:ext>
            </p:extLst>
          </p:nvPr>
        </p:nvGraphicFramePr>
        <p:xfrm>
          <a:off x="6581290" y="1352795"/>
          <a:ext cx="5399217" cy="550520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2EB8CA2B-92BA-4AF8-975F-10AF132E9E66}"/>
              </a:ext>
            </a:extLst>
          </p:cNvPr>
          <p:cNvSpPr/>
          <p:nvPr/>
        </p:nvSpPr>
        <p:spPr>
          <a:xfrm>
            <a:off x="8920164" y="147454"/>
            <a:ext cx="3182892" cy="458252"/>
          </a:xfrm>
          <a:prstGeom prst="roundRect">
            <a:avLst/>
          </a:prstGeom>
          <a:solidFill>
            <a:srgbClr val="05405D"/>
          </a:solidFill>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Medium" panose="00000600000000000000" pitchFamily="2" charset="0"/>
              </a:rPr>
              <a:t>ATENCIÓN MÉDICA</a:t>
            </a:r>
          </a:p>
        </p:txBody>
      </p:sp>
      <p:graphicFrame>
        <p:nvGraphicFramePr>
          <p:cNvPr id="3" name="Tabla 2">
            <a:extLst>
              <a:ext uri="{FF2B5EF4-FFF2-40B4-BE49-F238E27FC236}">
                <a16:creationId xmlns:a16="http://schemas.microsoft.com/office/drawing/2014/main" id="{39A3FAA7-AAB2-4288-A893-FDE2E2151EA1}"/>
              </a:ext>
            </a:extLst>
          </p:cNvPr>
          <p:cNvGraphicFramePr>
            <a:graphicFrameLocks noGrp="1"/>
          </p:cNvGraphicFramePr>
          <p:nvPr>
            <p:extLst>
              <p:ext uri="{D42A27DB-BD31-4B8C-83A1-F6EECF244321}">
                <p14:modId xmlns:p14="http://schemas.microsoft.com/office/powerpoint/2010/main" val="3408414857"/>
              </p:ext>
            </p:extLst>
          </p:nvPr>
        </p:nvGraphicFramePr>
        <p:xfrm>
          <a:off x="157815" y="810017"/>
          <a:ext cx="4071286" cy="5909198"/>
        </p:xfrm>
        <a:graphic>
          <a:graphicData uri="http://schemas.openxmlformats.org/drawingml/2006/table">
            <a:tbl>
              <a:tblPr bandRow="1">
                <a:tableStyleId>{BDBED569-4797-4DF1-A0F4-6AAB3CD982D8}</a:tableStyleId>
              </a:tblPr>
              <a:tblGrid>
                <a:gridCol w="2141797">
                  <a:extLst>
                    <a:ext uri="{9D8B030D-6E8A-4147-A177-3AD203B41FA5}">
                      <a16:colId xmlns:a16="http://schemas.microsoft.com/office/drawing/2014/main" val="3341680552"/>
                    </a:ext>
                  </a:extLst>
                </a:gridCol>
                <a:gridCol w="894341">
                  <a:extLst>
                    <a:ext uri="{9D8B030D-6E8A-4147-A177-3AD203B41FA5}">
                      <a16:colId xmlns:a16="http://schemas.microsoft.com/office/drawing/2014/main" val="1425276777"/>
                    </a:ext>
                  </a:extLst>
                </a:gridCol>
                <a:gridCol w="1035148">
                  <a:extLst>
                    <a:ext uri="{9D8B030D-6E8A-4147-A177-3AD203B41FA5}">
                      <a16:colId xmlns:a16="http://schemas.microsoft.com/office/drawing/2014/main" val="2013773156"/>
                    </a:ext>
                  </a:extLst>
                </a:gridCol>
              </a:tblGrid>
              <a:tr h="465587">
                <a:tc>
                  <a:txBody>
                    <a:bodyPr/>
                    <a:lstStyle/>
                    <a:p>
                      <a:pPr marL="0" marR="0" lvl="0" indent="0" algn="ctr" defTabSz="914400" rtl="0" eaLnBrk="1" latinLnBrk="0" hangingPunct="1">
                        <a:lnSpc>
                          <a:spcPct val="100000"/>
                        </a:lnSpc>
                        <a:spcBef>
                          <a:spcPts val="0"/>
                        </a:spcBef>
                        <a:spcAft>
                          <a:spcPts val="0"/>
                        </a:spcAft>
                        <a:buClr>
                          <a:schemeClr val="lt1"/>
                        </a:buClr>
                        <a:buSzPts val="1200"/>
                        <a:buFont typeface="Montserrat"/>
                        <a:buNone/>
                      </a:pPr>
                      <a:r>
                        <a:rPr lang="es-ES" sz="1400" b="1" u="none" strike="noStrike" kern="1200" cap="none" dirty="0">
                          <a:solidFill>
                            <a:schemeClr val="bg1"/>
                          </a:solidFill>
                          <a:latin typeface="+mn-lt"/>
                          <a:ea typeface="+mn-ea"/>
                          <a:cs typeface="+mn-cs"/>
                        </a:rPr>
                        <a:t>Evento</a:t>
                      </a:r>
                      <a:endParaRPr lang="es-MX" sz="1400" b="1" u="none" strike="noStrike" kern="1200" cap="none" dirty="0">
                        <a:solidFill>
                          <a:schemeClr val="bg1"/>
                        </a:solidFill>
                        <a:latin typeface="+mn-lt"/>
                        <a:ea typeface="+mn-ea"/>
                        <a:cs typeface="+mn-cs"/>
                      </a:endParaRPr>
                    </a:p>
                  </a:txBody>
                  <a:tcPr marL="73025" marR="73025" marT="0" marB="0" anchor="ctr">
                    <a:solidFill>
                      <a:srgbClr val="05405D"/>
                    </a:solidFill>
                  </a:tcPr>
                </a:tc>
                <a:tc>
                  <a:txBody>
                    <a:bodyPr/>
                    <a:lstStyle/>
                    <a:p>
                      <a:pPr marL="0" marR="0" lvl="0" indent="0" algn="ctr" defTabSz="914400" rtl="0" eaLnBrk="1" latinLnBrk="0" hangingPunct="1">
                        <a:lnSpc>
                          <a:spcPct val="100000"/>
                        </a:lnSpc>
                        <a:spcBef>
                          <a:spcPts val="0"/>
                        </a:spcBef>
                        <a:spcAft>
                          <a:spcPts val="0"/>
                        </a:spcAft>
                        <a:buClr>
                          <a:schemeClr val="lt1"/>
                        </a:buClr>
                        <a:buSzPts val="1200"/>
                        <a:buFont typeface="Montserrat"/>
                        <a:buNone/>
                      </a:pPr>
                      <a:r>
                        <a:rPr lang="es-MX" sz="1400" b="1" u="none" strike="noStrike" kern="1200" cap="none" dirty="0">
                          <a:solidFill>
                            <a:schemeClr val="bg1"/>
                          </a:solidFill>
                          <a:latin typeface="+mn-lt"/>
                          <a:ea typeface="+mn-ea"/>
                          <a:cs typeface="+mn-cs"/>
                        </a:rPr>
                        <a:t>2022</a:t>
                      </a:r>
                    </a:p>
                  </a:txBody>
                  <a:tcPr anchor="ctr">
                    <a:solidFill>
                      <a:srgbClr val="05405D"/>
                    </a:solidFill>
                  </a:tcPr>
                </a:tc>
                <a:tc>
                  <a:txBody>
                    <a:bodyPr/>
                    <a:lstStyle/>
                    <a:p>
                      <a:pPr marL="0" marR="0" lvl="0" indent="0" algn="ctr" defTabSz="914400" rtl="0" eaLnBrk="1" latinLnBrk="0" hangingPunct="1">
                        <a:lnSpc>
                          <a:spcPct val="100000"/>
                        </a:lnSpc>
                        <a:spcBef>
                          <a:spcPts val="0"/>
                        </a:spcBef>
                        <a:spcAft>
                          <a:spcPts val="0"/>
                        </a:spcAft>
                        <a:buClr>
                          <a:schemeClr val="lt1"/>
                        </a:buClr>
                        <a:buSzPts val="1200"/>
                        <a:buFont typeface="Montserrat"/>
                        <a:buNone/>
                      </a:pPr>
                      <a:r>
                        <a:rPr lang="es-MX" sz="1400" b="1" u="none" strike="noStrike" kern="1200" cap="none" dirty="0">
                          <a:solidFill>
                            <a:schemeClr val="bg1"/>
                          </a:solidFill>
                          <a:latin typeface="+mn-lt"/>
                          <a:ea typeface="+mn-ea"/>
                          <a:cs typeface="+mn-cs"/>
                        </a:rPr>
                        <a:t>2023</a:t>
                      </a:r>
                    </a:p>
                  </a:txBody>
                  <a:tcPr anchor="ctr">
                    <a:solidFill>
                      <a:srgbClr val="05405D"/>
                    </a:solidFill>
                  </a:tcPr>
                </a:tc>
                <a:extLst>
                  <a:ext uri="{0D108BD9-81ED-4DB2-BD59-A6C34878D82A}">
                    <a16:rowId xmlns:a16="http://schemas.microsoft.com/office/drawing/2014/main" val="2344683553"/>
                  </a:ext>
                </a:extLst>
              </a:tr>
              <a:tr h="931175">
                <a:tc>
                  <a:txBody>
                    <a:bodyPr/>
                    <a:lstStyle/>
                    <a:p>
                      <a:pPr marR="31115" indent="13970" algn="l">
                        <a:spcAft>
                          <a:spcPts val="0"/>
                        </a:spcAft>
                      </a:pPr>
                      <a:r>
                        <a:rPr lang="es-ES" sz="1200" b="1" u="none" strike="noStrike" kern="1200" cap="none" dirty="0">
                          <a:solidFill>
                            <a:schemeClr val="tx1"/>
                          </a:solidFill>
                          <a:latin typeface="+mn-lt"/>
                          <a:ea typeface="+mn-ea"/>
                          <a:cs typeface="+mn-cs"/>
                        </a:rPr>
                        <a:t>Infecciones asociadas a la atención de la salud IASS</a:t>
                      </a:r>
                      <a:endParaRPr lang="es-MX" sz="1200" b="1" u="none" strike="noStrike" kern="1200" cap="none" dirty="0">
                        <a:solidFill>
                          <a:schemeClr val="tx1"/>
                        </a:solidFill>
                        <a:latin typeface="+mn-lt"/>
                        <a:ea typeface="+mn-ea"/>
                        <a:cs typeface="+mn-cs"/>
                      </a:endParaRPr>
                    </a:p>
                  </a:txBody>
                  <a:tcPr marL="73025" marR="73025" marT="0" marB="0" anchor="ctr">
                    <a:solidFill>
                      <a:schemeClr val="bg1"/>
                    </a:solidFill>
                  </a:tcPr>
                </a:tc>
                <a:tc>
                  <a:txBody>
                    <a:bodyPr/>
                    <a:lstStyle/>
                    <a:p>
                      <a:pPr marR="31115" indent="13970" algn="ctr">
                        <a:spcAft>
                          <a:spcPts val="0"/>
                        </a:spcAft>
                      </a:pPr>
                      <a:r>
                        <a:rPr lang="es-ES" sz="1200" u="none" strike="noStrike" kern="1200" cap="none" dirty="0">
                          <a:solidFill>
                            <a:schemeClr val="tx1"/>
                          </a:solidFill>
                          <a:latin typeface="+mn-lt"/>
                          <a:ea typeface="+mn-ea"/>
                          <a:cs typeface="+mn-cs"/>
                        </a:rPr>
                        <a:t>Tasa por 1,000 días paciente</a:t>
                      </a:r>
                      <a:endParaRPr lang="es-MX" sz="1200" u="none" strike="noStrike" kern="1200" cap="none" dirty="0">
                        <a:solidFill>
                          <a:schemeClr val="tx1"/>
                        </a:solidFill>
                        <a:latin typeface="+mn-lt"/>
                        <a:ea typeface="+mn-ea"/>
                        <a:cs typeface="+mn-cs"/>
                      </a:endParaRPr>
                    </a:p>
                  </a:txBody>
                  <a:tcPr marL="73025" marR="73025" marT="0" marB="0" anchor="ctr">
                    <a:solidFill>
                      <a:schemeClr val="bg1"/>
                    </a:solidFill>
                  </a:tcPr>
                </a:tc>
                <a:tc>
                  <a:txBody>
                    <a:bodyPr/>
                    <a:lstStyle/>
                    <a:p>
                      <a:pPr marR="31115" indent="13970" algn="ctr">
                        <a:spcAft>
                          <a:spcPts val="0"/>
                        </a:spcAft>
                      </a:pPr>
                      <a:r>
                        <a:rPr lang="es-ES" sz="1200" u="none" strike="noStrike" kern="1200" cap="none" dirty="0">
                          <a:solidFill>
                            <a:schemeClr val="tx1"/>
                          </a:solidFill>
                          <a:latin typeface="+mn-lt"/>
                          <a:ea typeface="+mn-ea"/>
                          <a:cs typeface="+mn-cs"/>
                        </a:rPr>
                        <a:t>Tasa por 1,000 días paciente</a:t>
                      </a:r>
                      <a:endParaRPr lang="es-MX" sz="1200" u="none" strike="noStrike" kern="1200" cap="none" dirty="0">
                        <a:solidFill>
                          <a:schemeClr val="tx1"/>
                        </a:solidFill>
                        <a:latin typeface="+mn-lt"/>
                        <a:ea typeface="+mn-ea"/>
                        <a:cs typeface="+mn-cs"/>
                      </a:endParaRPr>
                    </a:p>
                  </a:txBody>
                  <a:tcPr marL="73025" marR="73025" marT="0" marB="0" anchor="ctr">
                    <a:solidFill>
                      <a:schemeClr val="bg1"/>
                    </a:solidFill>
                  </a:tcPr>
                </a:tc>
                <a:extLst>
                  <a:ext uri="{0D108BD9-81ED-4DB2-BD59-A6C34878D82A}">
                    <a16:rowId xmlns:a16="http://schemas.microsoft.com/office/drawing/2014/main" val="217875703"/>
                  </a:ext>
                </a:extLst>
              </a:tr>
              <a:tr h="659580">
                <a:tc>
                  <a:txBody>
                    <a:bodyPr/>
                    <a:lstStyle/>
                    <a:p>
                      <a:pPr marR="31115" indent="13970" algn="l">
                        <a:spcAft>
                          <a:spcPts val="0"/>
                        </a:spcAft>
                      </a:pPr>
                      <a:r>
                        <a:rPr lang="es-ES" sz="1200" b="1" u="none" strike="noStrike" kern="1200" cap="none" dirty="0">
                          <a:solidFill>
                            <a:schemeClr val="tx1"/>
                          </a:solidFill>
                          <a:latin typeface="+mn-lt"/>
                          <a:ea typeface="+mn-ea"/>
                          <a:cs typeface="+mn-cs"/>
                        </a:rPr>
                        <a:t>IAAS globales incluyan </a:t>
                      </a:r>
                      <a:r>
                        <a:rPr lang="es-MX" sz="1200" b="1" u="none" strike="noStrike" kern="1200" cap="none" noProof="0" dirty="0" err="1">
                          <a:solidFill>
                            <a:schemeClr val="tx1"/>
                          </a:solidFill>
                          <a:latin typeface="+mn-lt"/>
                          <a:ea typeface="+mn-ea"/>
                          <a:cs typeface="+mn-cs"/>
                        </a:rPr>
                        <a:t>UTIs</a:t>
                      </a:r>
                      <a:endParaRPr lang="es-MX" sz="1200" b="1" u="none" strike="noStrike" kern="1200" cap="none" noProof="0" dirty="0">
                        <a:solidFill>
                          <a:schemeClr val="tx1"/>
                        </a:solidFill>
                        <a:latin typeface="+mn-lt"/>
                        <a:ea typeface="+mn-ea"/>
                        <a:cs typeface="+mn-cs"/>
                      </a:endParaRPr>
                    </a:p>
                  </a:txBody>
                  <a:tcPr marL="73025" marR="73025" marT="0" marB="0" anchor="ctr">
                    <a:solidFill>
                      <a:schemeClr val="bg1"/>
                    </a:solidFill>
                  </a:tcPr>
                </a:tc>
                <a:tc>
                  <a:txBody>
                    <a:bodyPr/>
                    <a:lstStyle/>
                    <a:p>
                      <a:pPr marR="31115" indent="13970" algn="ctr">
                        <a:spcAft>
                          <a:spcPts val="0"/>
                        </a:spcAft>
                      </a:pPr>
                      <a:r>
                        <a:rPr lang="es-ES" sz="1200" u="none" strike="noStrike" kern="1200" cap="none" dirty="0">
                          <a:solidFill>
                            <a:schemeClr val="tx1"/>
                          </a:solidFill>
                          <a:latin typeface="+mn-lt"/>
                          <a:ea typeface="+mn-ea"/>
                          <a:cs typeface="+mn-cs"/>
                        </a:rPr>
                        <a:t>10.8</a:t>
                      </a:r>
                      <a:endParaRPr lang="es-MX" sz="1200" u="none" strike="noStrike" kern="1200" cap="none" dirty="0">
                        <a:solidFill>
                          <a:schemeClr val="tx1"/>
                        </a:solidFill>
                        <a:latin typeface="+mn-lt"/>
                        <a:ea typeface="+mn-ea"/>
                        <a:cs typeface="+mn-cs"/>
                      </a:endParaRPr>
                    </a:p>
                  </a:txBody>
                  <a:tcPr marL="73025" marR="73025" marT="0" marB="0" anchor="ctr">
                    <a:solidFill>
                      <a:schemeClr val="bg1"/>
                    </a:solidFill>
                  </a:tcPr>
                </a:tc>
                <a:tc>
                  <a:txBody>
                    <a:bodyPr/>
                    <a:lstStyle/>
                    <a:p>
                      <a:pPr marR="31115" indent="13970" algn="ctr">
                        <a:spcAft>
                          <a:spcPts val="0"/>
                        </a:spcAft>
                      </a:pPr>
                      <a:r>
                        <a:rPr lang="es-ES" sz="1200" u="none" strike="noStrike" kern="1200" cap="none" dirty="0">
                          <a:solidFill>
                            <a:schemeClr val="tx1"/>
                          </a:solidFill>
                          <a:latin typeface="+mn-lt"/>
                          <a:ea typeface="+mn-ea"/>
                          <a:cs typeface="+mn-cs"/>
                        </a:rPr>
                        <a:t>11.0</a:t>
                      </a:r>
                      <a:endParaRPr lang="es-MX" sz="1200" u="none" strike="noStrike" kern="1200" cap="none" dirty="0">
                        <a:solidFill>
                          <a:schemeClr val="tx1"/>
                        </a:solidFill>
                        <a:latin typeface="+mn-lt"/>
                        <a:ea typeface="+mn-ea"/>
                        <a:cs typeface="+mn-cs"/>
                      </a:endParaRPr>
                    </a:p>
                  </a:txBody>
                  <a:tcPr marL="73025" marR="73025" marT="0" marB="0" anchor="ctr">
                    <a:solidFill>
                      <a:schemeClr val="bg1"/>
                    </a:solidFill>
                  </a:tcPr>
                </a:tc>
                <a:extLst>
                  <a:ext uri="{0D108BD9-81ED-4DB2-BD59-A6C34878D82A}">
                    <a16:rowId xmlns:a16="http://schemas.microsoft.com/office/drawing/2014/main" val="653950674"/>
                  </a:ext>
                </a:extLst>
              </a:tr>
              <a:tr h="888620">
                <a:tc>
                  <a:txBody>
                    <a:bodyPr/>
                    <a:lstStyle/>
                    <a:p>
                      <a:pPr marR="31115" indent="13970" algn="l">
                        <a:spcAft>
                          <a:spcPts val="0"/>
                        </a:spcAft>
                      </a:pPr>
                      <a:r>
                        <a:rPr lang="es-ES" sz="1200" b="1" u="none" strike="noStrike" kern="1200" cap="none" dirty="0">
                          <a:solidFill>
                            <a:schemeClr val="tx1"/>
                          </a:solidFill>
                          <a:latin typeface="+mn-lt"/>
                          <a:ea typeface="+mn-ea"/>
                          <a:cs typeface="+mn-cs"/>
                        </a:rPr>
                        <a:t>Infecciones del torrente sanguíneo asociadas a catéter</a:t>
                      </a:r>
                      <a:endParaRPr lang="es-MX" sz="1200" b="1" u="none" strike="noStrike" kern="1200" cap="none" dirty="0">
                        <a:solidFill>
                          <a:schemeClr val="tx1"/>
                        </a:solidFill>
                        <a:latin typeface="+mn-lt"/>
                        <a:ea typeface="+mn-ea"/>
                        <a:cs typeface="+mn-cs"/>
                      </a:endParaRPr>
                    </a:p>
                  </a:txBody>
                  <a:tcPr marL="73025" marR="73025" marT="0" marB="0" anchor="ctr">
                    <a:solidFill>
                      <a:schemeClr val="bg1"/>
                    </a:solidFill>
                  </a:tcPr>
                </a:tc>
                <a:tc>
                  <a:txBody>
                    <a:bodyPr/>
                    <a:lstStyle/>
                    <a:p>
                      <a:pPr marR="31115" indent="13970" algn="ctr">
                        <a:spcAft>
                          <a:spcPts val="0"/>
                        </a:spcAft>
                      </a:pPr>
                      <a:r>
                        <a:rPr lang="es-ES" sz="1200" u="none" strike="noStrike" kern="1200" cap="none" dirty="0">
                          <a:solidFill>
                            <a:schemeClr val="tx1"/>
                          </a:solidFill>
                          <a:latin typeface="+mn-lt"/>
                          <a:ea typeface="+mn-ea"/>
                          <a:cs typeface="+mn-cs"/>
                        </a:rPr>
                        <a:t>2.1</a:t>
                      </a:r>
                      <a:endParaRPr lang="es-MX" sz="1200" u="none" strike="noStrike" kern="1200" cap="none" dirty="0">
                        <a:solidFill>
                          <a:schemeClr val="tx1"/>
                        </a:solidFill>
                        <a:latin typeface="+mn-lt"/>
                        <a:ea typeface="+mn-ea"/>
                        <a:cs typeface="+mn-cs"/>
                      </a:endParaRPr>
                    </a:p>
                  </a:txBody>
                  <a:tcPr marL="73025" marR="73025" marT="0" marB="0" anchor="ctr">
                    <a:solidFill>
                      <a:schemeClr val="bg1"/>
                    </a:solidFill>
                  </a:tcPr>
                </a:tc>
                <a:tc>
                  <a:txBody>
                    <a:bodyPr/>
                    <a:lstStyle/>
                    <a:p>
                      <a:pPr marR="31115" indent="13970" algn="ctr">
                        <a:spcAft>
                          <a:spcPts val="0"/>
                        </a:spcAft>
                      </a:pPr>
                      <a:r>
                        <a:rPr lang="es-ES" sz="1200" u="none" strike="noStrike" kern="1200" cap="none" dirty="0">
                          <a:solidFill>
                            <a:schemeClr val="tx1"/>
                          </a:solidFill>
                          <a:latin typeface="+mn-lt"/>
                          <a:ea typeface="+mn-ea"/>
                          <a:cs typeface="+mn-cs"/>
                        </a:rPr>
                        <a:t>1.6</a:t>
                      </a:r>
                      <a:endParaRPr lang="es-MX" sz="1200" u="none" strike="noStrike" kern="1200" cap="none" dirty="0">
                        <a:solidFill>
                          <a:schemeClr val="tx1"/>
                        </a:solidFill>
                        <a:latin typeface="+mn-lt"/>
                        <a:ea typeface="+mn-ea"/>
                        <a:cs typeface="+mn-cs"/>
                      </a:endParaRPr>
                    </a:p>
                  </a:txBody>
                  <a:tcPr marL="73025" marR="73025" marT="0" marB="0" anchor="ctr">
                    <a:solidFill>
                      <a:schemeClr val="bg1"/>
                    </a:solidFill>
                  </a:tcPr>
                </a:tc>
                <a:extLst>
                  <a:ext uri="{0D108BD9-81ED-4DB2-BD59-A6C34878D82A}">
                    <a16:rowId xmlns:a16="http://schemas.microsoft.com/office/drawing/2014/main" val="2108901255"/>
                  </a:ext>
                </a:extLst>
              </a:tr>
              <a:tr h="465587">
                <a:tc>
                  <a:txBody>
                    <a:bodyPr/>
                    <a:lstStyle/>
                    <a:p>
                      <a:pPr marR="31115" indent="13970" algn="l">
                        <a:spcAft>
                          <a:spcPts val="0"/>
                        </a:spcAft>
                      </a:pPr>
                      <a:r>
                        <a:rPr lang="es-ES" sz="1200" b="1" u="none" strike="noStrike" kern="1200" cap="none" dirty="0">
                          <a:solidFill>
                            <a:schemeClr val="tx1"/>
                          </a:solidFill>
                          <a:latin typeface="+mn-lt"/>
                          <a:ea typeface="+mn-ea"/>
                          <a:cs typeface="+mn-cs"/>
                        </a:rPr>
                        <a:t>Neumonías asociadas a ventilador</a:t>
                      </a:r>
                      <a:endParaRPr lang="es-MX" sz="1200" b="1" u="none" strike="noStrike" kern="1200" cap="none" dirty="0">
                        <a:solidFill>
                          <a:schemeClr val="tx1"/>
                        </a:solidFill>
                        <a:latin typeface="+mn-lt"/>
                        <a:ea typeface="+mn-ea"/>
                        <a:cs typeface="+mn-cs"/>
                      </a:endParaRPr>
                    </a:p>
                  </a:txBody>
                  <a:tcPr marL="73025" marR="73025" marT="0" marB="0" anchor="ctr">
                    <a:solidFill>
                      <a:schemeClr val="bg1"/>
                    </a:solidFill>
                  </a:tcPr>
                </a:tc>
                <a:tc>
                  <a:txBody>
                    <a:bodyPr/>
                    <a:lstStyle/>
                    <a:p>
                      <a:pPr marR="31115" indent="13970" algn="ctr">
                        <a:spcAft>
                          <a:spcPts val="0"/>
                        </a:spcAft>
                      </a:pPr>
                      <a:r>
                        <a:rPr lang="es-ES" sz="1200" u="none" strike="noStrike" kern="1200" cap="none" dirty="0">
                          <a:solidFill>
                            <a:schemeClr val="tx1"/>
                          </a:solidFill>
                          <a:latin typeface="+mn-lt"/>
                          <a:ea typeface="+mn-ea"/>
                          <a:cs typeface="+mn-cs"/>
                        </a:rPr>
                        <a:t>10.4</a:t>
                      </a:r>
                      <a:endParaRPr lang="es-MX" sz="1200" u="none" strike="noStrike" kern="1200" cap="none" dirty="0">
                        <a:solidFill>
                          <a:schemeClr val="tx1"/>
                        </a:solidFill>
                        <a:latin typeface="+mn-lt"/>
                        <a:ea typeface="+mn-ea"/>
                        <a:cs typeface="+mn-cs"/>
                      </a:endParaRPr>
                    </a:p>
                  </a:txBody>
                  <a:tcPr marL="73025" marR="73025" marT="0" marB="0" anchor="ctr">
                    <a:solidFill>
                      <a:schemeClr val="bg1"/>
                    </a:solidFill>
                  </a:tcPr>
                </a:tc>
                <a:tc>
                  <a:txBody>
                    <a:bodyPr/>
                    <a:lstStyle/>
                    <a:p>
                      <a:pPr marR="31115" indent="13970" algn="ctr">
                        <a:spcAft>
                          <a:spcPts val="0"/>
                        </a:spcAft>
                      </a:pPr>
                      <a:r>
                        <a:rPr lang="es-ES" sz="1200" u="none" strike="noStrike" kern="1200" cap="none" dirty="0">
                          <a:solidFill>
                            <a:schemeClr val="tx1"/>
                          </a:solidFill>
                          <a:latin typeface="+mn-lt"/>
                          <a:ea typeface="+mn-ea"/>
                          <a:cs typeface="+mn-cs"/>
                        </a:rPr>
                        <a:t>5.5</a:t>
                      </a:r>
                      <a:endParaRPr lang="es-MX" sz="1200" u="none" strike="noStrike" kern="1200" cap="none" dirty="0">
                        <a:solidFill>
                          <a:schemeClr val="tx1"/>
                        </a:solidFill>
                        <a:latin typeface="+mn-lt"/>
                        <a:ea typeface="+mn-ea"/>
                        <a:cs typeface="+mn-cs"/>
                      </a:endParaRPr>
                    </a:p>
                  </a:txBody>
                  <a:tcPr marL="73025" marR="73025" marT="0" marB="0" anchor="ctr">
                    <a:solidFill>
                      <a:schemeClr val="bg1"/>
                    </a:solidFill>
                  </a:tcPr>
                </a:tc>
                <a:extLst>
                  <a:ext uri="{0D108BD9-81ED-4DB2-BD59-A6C34878D82A}">
                    <a16:rowId xmlns:a16="http://schemas.microsoft.com/office/drawing/2014/main" val="4221801226"/>
                  </a:ext>
                </a:extLst>
              </a:tr>
              <a:tr h="686741">
                <a:tc>
                  <a:txBody>
                    <a:bodyPr/>
                    <a:lstStyle/>
                    <a:p>
                      <a:pPr marR="31115" indent="13970" algn="l">
                        <a:spcAft>
                          <a:spcPts val="0"/>
                        </a:spcAft>
                      </a:pPr>
                      <a:r>
                        <a:rPr lang="es-ES" sz="1200" b="1" u="none" strike="noStrike" kern="1200" cap="none" dirty="0">
                          <a:solidFill>
                            <a:schemeClr val="tx1"/>
                          </a:solidFill>
                          <a:latin typeface="+mn-lt"/>
                          <a:ea typeface="+mn-ea"/>
                          <a:cs typeface="+mn-cs"/>
                        </a:rPr>
                        <a:t>Infecciones de vías urinarias asociadas a catéter urinario</a:t>
                      </a:r>
                      <a:endParaRPr lang="es-MX" sz="1200" b="1" u="none" strike="noStrike" kern="1200" cap="none" dirty="0">
                        <a:solidFill>
                          <a:schemeClr val="tx1"/>
                        </a:solidFill>
                        <a:latin typeface="+mn-lt"/>
                        <a:ea typeface="+mn-ea"/>
                        <a:cs typeface="+mn-cs"/>
                      </a:endParaRPr>
                    </a:p>
                  </a:txBody>
                  <a:tcPr marL="73025" marR="73025" marT="0" marB="0" anchor="ctr">
                    <a:solidFill>
                      <a:schemeClr val="bg1"/>
                    </a:solidFill>
                  </a:tcPr>
                </a:tc>
                <a:tc>
                  <a:txBody>
                    <a:bodyPr/>
                    <a:lstStyle/>
                    <a:p>
                      <a:pPr marR="31115" indent="13970" algn="ctr">
                        <a:spcAft>
                          <a:spcPts val="0"/>
                        </a:spcAft>
                      </a:pPr>
                      <a:r>
                        <a:rPr lang="es-MX" sz="1200" u="none" strike="noStrike" kern="1200" cap="none" dirty="0">
                          <a:solidFill>
                            <a:schemeClr val="tx1"/>
                          </a:solidFill>
                          <a:latin typeface="+mn-lt"/>
                          <a:ea typeface="+mn-ea"/>
                          <a:cs typeface="+mn-cs"/>
                        </a:rPr>
                        <a:t>6.2</a:t>
                      </a:r>
                    </a:p>
                  </a:txBody>
                  <a:tcPr marL="73025" marR="73025" marT="0" marB="0" anchor="ctr">
                    <a:solidFill>
                      <a:schemeClr val="bg1"/>
                    </a:solidFill>
                  </a:tcPr>
                </a:tc>
                <a:tc>
                  <a:txBody>
                    <a:bodyPr/>
                    <a:lstStyle/>
                    <a:p>
                      <a:pPr marR="31115" indent="13970" algn="ctr">
                        <a:spcAft>
                          <a:spcPts val="0"/>
                        </a:spcAft>
                      </a:pPr>
                      <a:r>
                        <a:rPr lang="es-MX" sz="1200" u="none" strike="noStrike" kern="1200" cap="none" dirty="0">
                          <a:solidFill>
                            <a:schemeClr val="tx1"/>
                          </a:solidFill>
                          <a:latin typeface="+mn-lt"/>
                          <a:ea typeface="+mn-ea"/>
                          <a:cs typeface="+mn-cs"/>
                        </a:rPr>
                        <a:t>2.6</a:t>
                      </a:r>
                    </a:p>
                  </a:txBody>
                  <a:tcPr marL="73025" marR="73025" marT="0" marB="0" anchor="ctr">
                    <a:solidFill>
                      <a:schemeClr val="bg1"/>
                    </a:solidFill>
                  </a:tcPr>
                </a:tc>
                <a:extLst>
                  <a:ext uri="{0D108BD9-81ED-4DB2-BD59-A6C34878D82A}">
                    <a16:rowId xmlns:a16="http://schemas.microsoft.com/office/drawing/2014/main" val="1587672187"/>
                  </a:ext>
                </a:extLst>
              </a:tr>
              <a:tr h="465587">
                <a:tc>
                  <a:txBody>
                    <a:bodyPr/>
                    <a:lstStyle/>
                    <a:p>
                      <a:pPr marR="31115" indent="13970" algn="l">
                        <a:spcAft>
                          <a:spcPts val="0"/>
                        </a:spcAft>
                      </a:pPr>
                      <a:r>
                        <a:rPr lang="es-ES" sz="1200" b="1" u="none" strike="noStrike" kern="1200" cap="none" dirty="0">
                          <a:solidFill>
                            <a:schemeClr val="tx1"/>
                          </a:solidFill>
                          <a:latin typeface="+mn-lt"/>
                          <a:ea typeface="+mn-ea"/>
                          <a:cs typeface="+mn-cs"/>
                        </a:rPr>
                        <a:t>COVID</a:t>
                      </a:r>
                      <a:endParaRPr lang="es-MX" sz="1200" b="1" u="none" strike="noStrike" kern="1200" cap="none" dirty="0">
                        <a:solidFill>
                          <a:schemeClr val="tx1"/>
                        </a:solidFill>
                        <a:latin typeface="+mn-lt"/>
                        <a:ea typeface="+mn-ea"/>
                        <a:cs typeface="+mn-cs"/>
                      </a:endParaRPr>
                    </a:p>
                  </a:txBody>
                  <a:tcPr marL="73025" marR="73025" marT="0" marB="0" anchor="ctr">
                    <a:solidFill>
                      <a:schemeClr val="bg1"/>
                    </a:solidFill>
                  </a:tcPr>
                </a:tc>
                <a:tc>
                  <a:txBody>
                    <a:bodyPr/>
                    <a:lstStyle/>
                    <a:p>
                      <a:pPr marR="31115" indent="13970" algn="ctr">
                        <a:spcAft>
                          <a:spcPts val="0"/>
                        </a:spcAft>
                      </a:pPr>
                      <a:r>
                        <a:rPr lang="es-ES" sz="1200" u="none" strike="noStrike" kern="1200" cap="none" dirty="0">
                          <a:solidFill>
                            <a:schemeClr val="tx1"/>
                          </a:solidFill>
                          <a:latin typeface="+mn-lt"/>
                          <a:ea typeface="+mn-ea"/>
                          <a:cs typeface="+mn-cs"/>
                        </a:rPr>
                        <a:t>0.60</a:t>
                      </a:r>
                      <a:endParaRPr lang="es-MX" sz="1200" u="none" strike="noStrike" kern="1200" cap="none" dirty="0">
                        <a:solidFill>
                          <a:schemeClr val="tx1"/>
                        </a:solidFill>
                        <a:latin typeface="+mn-lt"/>
                        <a:ea typeface="+mn-ea"/>
                        <a:cs typeface="+mn-cs"/>
                      </a:endParaRPr>
                    </a:p>
                  </a:txBody>
                  <a:tcPr marL="73025" marR="73025" marT="0" marB="0" anchor="ctr">
                    <a:solidFill>
                      <a:schemeClr val="bg1"/>
                    </a:solidFill>
                  </a:tcPr>
                </a:tc>
                <a:tc>
                  <a:txBody>
                    <a:bodyPr/>
                    <a:lstStyle/>
                    <a:p>
                      <a:pPr marR="31115" indent="13970" algn="ctr">
                        <a:spcAft>
                          <a:spcPts val="0"/>
                        </a:spcAft>
                      </a:pPr>
                      <a:r>
                        <a:rPr lang="es-ES" sz="1200" u="none" strike="noStrike" kern="1200" cap="none" dirty="0">
                          <a:solidFill>
                            <a:schemeClr val="tx1"/>
                          </a:solidFill>
                          <a:latin typeface="+mn-lt"/>
                          <a:ea typeface="+mn-ea"/>
                          <a:cs typeface="+mn-cs"/>
                        </a:rPr>
                        <a:t>0.14</a:t>
                      </a:r>
                      <a:endParaRPr lang="es-MX" sz="1200" u="none" strike="noStrike" kern="1200" cap="none" dirty="0">
                        <a:solidFill>
                          <a:schemeClr val="tx1"/>
                        </a:solidFill>
                        <a:latin typeface="+mn-lt"/>
                        <a:ea typeface="+mn-ea"/>
                        <a:cs typeface="+mn-cs"/>
                      </a:endParaRPr>
                    </a:p>
                  </a:txBody>
                  <a:tcPr marL="73025" marR="73025" marT="0" marB="0" anchor="ctr">
                    <a:solidFill>
                      <a:schemeClr val="bg1"/>
                    </a:solidFill>
                  </a:tcPr>
                </a:tc>
                <a:extLst>
                  <a:ext uri="{0D108BD9-81ED-4DB2-BD59-A6C34878D82A}">
                    <a16:rowId xmlns:a16="http://schemas.microsoft.com/office/drawing/2014/main" val="543528233"/>
                  </a:ext>
                </a:extLst>
              </a:tr>
              <a:tr h="686741">
                <a:tc>
                  <a:txBody>
                    <a:bodyPr/>
                    <a:lstStyle/>
                    <a:p>
                      <a:pPr marR="31115" indent="13970" algn="l">
                        <a:spcAft>
                          <a:spcPts val="0"/>
                        </a:spcAft>
                      </a:pPr>
                      <a:r>
                        <a:rPr lang="es-ES" sz="1200" b="1" u="none" strike="noStrike" kern="1200" cap="none" dirty="0">
                          <a:solidFill>
                            <a:schemeClr val="bg1"/>
                          </a:solidFill>
                          <a:latin typeface="+mn-lt"/>
                          <a:ea typeface="+mn-ea"/>
                          <a:cs typeface="+mn-cs"/>
                        </a:rPr>
                        <a:t>Infecciones asociadas a la atención de la salud IASS</a:t>
                      </a:r>
                      <a:endParaRPr lang="es-MX" sz="1200" b="1" u="none" strike="noStrike" kern="1200" cap="none" dirty="0">
                        <a:solidFill>
                          <a:schemeClr val="bg1"/>
                        </a:solidFill>
                        <a:latin typeface="+mn-lt"/>
                        <a:ea typeface="+mn-ea"/>
                        <a:cs typeface="+mn-cs"/>
                      </a:endParaRPr>
                    </a:p>
                  </a:txBody>
                  <a:tcPr marL="73025" marR="73025" marT="0" marB="0" anchor="ctr">
                    <a:solidFill>
                      <a:srgbClr val="05405D"/>
                    </a:solidFill>
                  </a:tcPr>
                </a:tc>
                <a:tc>
                  <a:txBody>
                    <a:bodyPr/>
                    <a:lstStyle/>
                    <a:p>
                      <a:pPr marR="31115" indent="-67310" algn="ctr">
                        <a:spcAft>
                          <a:spcPts val="0"/>
                        </a:spcAft>
                      </a:pPr>
                      <a:r>
                        <a:rPr lang="es-ES" sz="1200" b="1" u="none" strike="noStrike" kern="1200" cap="none" dirty="0">
                          <a:solidFill>
                            <a:schemeClr val="bg1"/>
                          </a:solidFill>
                          <a:latin typeface="+mn-lt"/>
                          <a:ea typeface="+mn-ea"/>
                          <a:cs typeface="+mn-cs"/>
                        </a:rPr>
                        <a:t>Tasa por 100 cirugías</a:t>
                      </a:r>
                      <a:endParaRPr lang="es-MX" sz="1200" b="1" u="none" strike="noStrike" kern="1200" cap="none" dirty="0">
                        <a:solidFill>
                          <a:schemeClr val="bg1"/>
                        </a:solidFill>
                        <a:latin typeface="+mn-lt"/>
                        <a:ea typeface="+mn-ea"/>
                        <a:cs typeface="+mn-cs"/>
                      </a:endParaRPr>
                    </a:p>
                  </a:txBody>
                  <a:tcPr marL="73025" marR="73025" marT="0" marB="0" anchor="ctr">
                    <a:solidFill>
                      <a:srgbClr val="05405D"/>
                    </a:solidFill>
                  </a:tcPr>
                </a:tc>
                <a:tc>
                  <a:txBody>
                    <a:bodyPr/>
                    <a:lstStyle/>
                    <a:p>
                      <a:pPr indent="-67310" algn="ctr">
                        <a:spcAft>
                          <a:spcPts val="0"/>
                        </a:spcAft>
                      </a:pPr>
                      <a:r>
                        <a:rPr lang="es-ES" sz="1200" b="1" u="none" strike="noStrike" kern="1200" cap="none" dirty="0">
                          <a:solidFill>
                            <a:schemeClr val="bg1"/>
                          </a:solidFill>
                          <a:latin typeface="+mn-lt"/>
                          <a:ea typeface="+mn-ea"/>
                          <a:cs typeface="+mn-cs"/>
                        </a:rPr>
                        <a:t>Tasa por 100 cirugías</a:t>
                      </a:r>
                      <a:endParaRPr lang="es-MX" sz="1200" b="1" u="none" strike="noStrike" kern="1200" cap="none" dirty="0">
                        <a:solidFill>
                          <a:schemeClr val="bg1"/>
                        </a:solidFill>
                        <a:latin typeface="+mn-lt"/>
                        <a:ea typeface="+mn-ea"/>
                        <a:cs typeface="+mn-cs"/>
                      </a:endParaRPr>
                    </a:p>
                  </a:txBody>
                  <a:tcPr marL="73025" marR="73025" marT="0" marB="0" anchor="ctr">
                    <a:solidFill>
                      <a:srgbClr val="05405D"/>
                    </a:solidFill>
                  </a:tcPr>
                </a:tc>
                <a:extLst>
                  <a:ext uri="{0D108BD9-81ED-4DB2-BD59-A6C34878D82A}">
                    <a16:rowId xmlns:a16="http://schemas.microsoft.com/office/drawing/2014/main" val="3491564376"/>
                  </a:ext>
                </a:extLst>
              </a:tr>
              <a:tr h="659580">
                <a:tc>
                  <a:txBody>
                    <a:bodyPr/>
                    <a:lstStyle/>
                    <a:p>
                      <a:pPr marR="31115" indent="13970" algn="l">
                        <a:spcAft>
                          <a:spcPts val="0"/>
                        </a:spcAft>
                      </a:pPr>
                      <a:r>
                        <a:rPr lang="es-ES" sz="1200" b="1" u="none" strike="noStrike" kern="1200" cap="none" dirty="0">
                          <a:solidFill>
                            <a:schemeClr val="tx1"/>
                          </a:solidFill>
                          <a:latin typeface="+mn-lt"/>
                          <a:ea typeface="+mn-ea"/>
                          <a:cs typeface="+mn-cs"/>
                        </a:rPr>
                        <a:t>Infecciones de sitio quirúrgico</a:t>
                      </a:r>
                      <a:endParaRPr lang="es-MX" sz="1200" b="1" u="none" strike="noStrike" kern="1200" cap="none" dirty="0">
                        <a:solidFill>
                          <a:schemeClr val="tx1"/>
                        </a:solidFill>
                        <a:latin typeface="+mn-lt"/>
                        <a:ea typeface="+mn-ea"/>
                        <a:cs typeface="+mn-cs"/>
                      </a:endParaRPr>
                    </a:p>
                  </a:txBody>
                  <a:tcPr marL="73025" marR="73025" marT="0" marB="0" anchor="ctr">
                    <a:solidFill>
                      <a:schemeClr val="bg1"/>
                    </a:solidFill>
                  </a:tcPr>
                </a:tc>
                <a:tc>
                  <a:txBody>
                    <a:bodyPr/>
                    <a:lstStyle/>
                    <a:p>
                      <a:pPr marR="31115" indent="13970" algn="ctr">
                        <a:spcAft>
                          <a:spcPts val="0"/>
                        </a:spcAft>
                      </a:pPr>
                      <a:r>
                        <a:rPr lang="es-ES" sz="1200" u="none" strike="noStrike" kern="1200" cap="none" dirty="0">
                          <a:solidFill>
                            <a:schemeClr val="tx1"/>
                          </a:solidFill>
                          <a:latin typeface="+mn-lt"/>
                          <a:ea typeface="+mn-ea"/>
                          <a:cs typeface="+mn-cs"/>
                        </a:rPr>
                        <a:t>1.6</a:t>
                      </a:r>
                      <a:endParaRPr lang="es-MX" sz="1200" u="none" strike="noStrike" kern="1200" cap="none" dirty="0">
                        <a:solidFill>
                          <a:schemeClr val="tx1"/>
                        </a:solidFill>
                        <a:latin typeface="+mn-lt"/>
                        <a:ea typeface="+mn-ea"/>
                        <a:cs typeface="+mn-cs"/>
                      </a:endParaRPr>
                    </a:p>
                  </a:txBody>
                  <a:tcPr marL="73025" marR="73025" marT="0" marB="0" anchor="ctr">
                    <a:solidFill>
                      <a:schemeClr val="bg1"/>
                    </a:solidFill>
                  </a:tcPr>
                </a:tc>
                <a:tc>
                  <a:txBody>
                    <a:bodyPr/>
                    <a:lstStyle/>
                    <a:p>
                      <a:pPr marR="31115" indent="13970" algn="ctr">
                        <a:spcAft>
                          <a:spcPts val="0"/>
                        </a:spcAft>
                      </a:pPr>
                      <a:r>
                        <a:rPr lang="es-ES" sz="1200" u="none" strike="noStrike" kern="1200" cap="none" dirty="0">
                          <a:solidFill>
                            <a:schemeClr val="tx1"/>
                          </a:solidFill>
                          <a:latin typeface="+mn-lt"/>
                          <a:ea typeface="+mn-ea"/>
                          <a:cs typeface="+mn-cs"/>
                        </a:rPr>
                        <a:t>2.4</a:t>
                      </a:r>
                      <a:endParaRPr lang="es-MX" sz="1200" u="none" strike="noStrike" kern="1200" cap="none" dirty="0">
                        <a:solidFill>
                          <a:schemeClr val="tx1"/>
                        </a:solidFill>
                        <a:latin typeface="+mn-lt"/>
                        <a:ea typeface="+mn-ea"/>
                        <a:cs typeface="+mn-cs"/>
                      </a:endParaRPr>
                    </a:p>
                  </a:txBody>
                  <a:tcPr marL="73025" marR="73025" marT="0" marB="0" anchor="ctr">
                    <a:solidFill>
                      <a:schemeClr val="bg1"/>
                    </a:solidFill>
                  </a:tcPr>
                </a:tc>
                <a:extLst>
                  <a:ext uri="{0D108BD9-81ED-4DB2-BD59-A6C34878D82A}">
                    <a16:rowId xmlns:a16="http://schemas.microsoft.com/office/drawing/2014/main" val="2623002429"/>
                  </a:ext>
                </a:extLst>
              </a:tr>
            </a:tbl>
          </a:graphicData>
        </a:graphic>
      </p:graphicFrame>
      <p:graphicFrame>
        <p:nvGraphicFramePr>
          <p:cNvPr id="4" name="Tabla 3">
            <a:extLst>
              <a:ext uri="{FF2B5EF4-FFF2-40B4-BE49-F238E27FC236}">
                <a16:creationId xmlns:a16="http://schemas.microsoft.com/office/drawing/2014/main" id="{7416FDD8-91FF-448E-A618-CCC690E1E58F}"/>
              </a:ext>
            </a:extLst>
          </p:cNvPr>
          <p:cNvGraphicFramePr>
            <a:graphicFrameLocks noGrp="1"/>
          </p:cNvGraphicFramePr>
          <p:nvPr>
            <p:extLst>
              <p:ext uri="{D42A27DB-BD31-4B8C-83A1-F6EECF244321}">
                <p14:modId xmlns:p14="http://schemas.microsoft.com/office/powerpoint/2010/main" val="3517080488"/>
              </p:ext>
            </p:extLst>
          </p:nvPr>
        </p:nvGraphicFramePr>
        <p:xfrm>
          <a:off x="4484393" y="810017"/>
          <a:ext cx="3087982" cy="5975337"/>
        </p:xfrm>
        <a:graphic>
          <a:graphicData uri="http://schemas.openxmlformats.org/drawingml/2006/table">
            <a:tbl>
              <a:tblPr>
                <a:tableStyleId>{BDBED569-4797-4DF1-A0F4-6AAB3CD982D8}</a:tableStyleId>
              </a:tblPr>
              <a:tblGrid>
                <a:gridCol w="982459">
                  <a:extLst>
                    <a:ext uri="{9D8B030D-6E8A-4147-A177-3AD203B41FA5}">
                      <a16:colId xmlns:a16="http://schemas.microsoft.com/office/drawing/2014/main" val="2785345015"/>
                    </a:ext>
                  </a:extLst>
                </a:gridCol>
                <a:gridCol w="2105523">
                  <a:extLst>
                    <a:ext uri="{9D8B030D-6E8A-4147-A177-3AD203B41FA5}">
                      <a16:colId xmlns:a16="http://schemas.microsoft.com/office/drawing/2014/main" val="4027929635"/>
                    </a:ext>
                  </a:extLst>
                </a:gridCol>
              </a:tblGrid>
              <a:tr h="411883">
                <a:tc gridSpan="2">
                  <a:txBody>
                    <a:bodyPr/>
                    <a:lstStyle/>
                    <a:p>
                      <a:pPr algn="ctr" fontAlgn="b"/>
                      <a:r>
                        <a:rPr lang="es-MX" sz="1400" b="1" u="none" strike="noStrike" dirty="0">
                          <a:solidFill>
                            <a:schemeClr val="bg1"/>
                          </a:solidFill>
                          <a:effectLst/>
                        </a:rPr>
                        <a:t>Agentes Cáusales de IAAS </a:t>
                      </a:r>
                      <a:endParaRPr lang="es-MX" sz="1400" b="1" i="0" u="none" strike="noStrike" dirty="0">
                        <a:solidFill>
                          <a:schemeClr val="bg1"/>
                        </a:solidFill>
                        <a:effectLst/>
                        <a:latin typeface="Montserrat" panose="00000500000000000000" pitchFamily="2" charset="0"/>
                      </a:endParaRPr>
                    </a:p>
                  </a:txBody>
                  <a:tcPr marL="8288" marR="8288" marT="8288" marB="0" anchor="ctr">
                    <a:solidFill>
                      <a:srgbClr val="05405D"/>
                    </a:solidFill>
                  </a:tcPr>
                </a:tc>
                <a:tc hMerge="1">
                  <a:txBody>
                    <a:bodyPr/>
                    <a:lstStyle/>
                    <a:p>
                      <a:endParaRPr lang="es-MX"/>
                    </a:p>
                  </a:txBody>
                  <a:tcPr/>
                </a:tc>
                <a:extLst>
                  <a:ext uri="{0D108BD9-81ED-4DB2-BD59-A6C34878D82A}">
                    <a16:rowId xmlns:a16="http://schemas.microsoft.com/office/drawing/2014/main" val="3522560175"/>
                  </a:ext>
                </a:extLst>
              </a:tr>
              <a:tr h="446291">
                <a:tc rowSpan="3">
                  <a:txBody>
                    <a:bodyPr/>
                    <a:lstStyle/>
                    <a:p>
                      <a:pPr algn="ctr" fontAlgn="ctr"/>
                      <a:r>
                        <a:rPr lang="es-ES" sz="1400" b="1" u="none" strike="noStrike" dirty="0">
                          <a:effectLst/>
                        </a:rPr>
                        <a:t>Gram negativos</a:t>
                      </a:r>
                    </a:p>
                    <a:p>
                      <a:pPr algn="ctr" fontAlgn="ctr"/>
                      <a:r>
                        <a:rPr lang="es-ES" sz="1400" b="1" u="none" strike="noStrike" dirty="0">
                          <a:effectLst/>
                        </a:rPr>
                        <a:t>451</a:t>
                      </a:r>
                    </a:p>
                    <a:p>
                      <a:pPr algn="ctr" fontAlgn="ctr"/>
                      <a:r>
                        <a:rPr lang="es-ES" sz="1400" b="1" u="none" strike="noStrike" dirty="0">
                          <a:effectLst/>
                        </a:rPr>
                        <a:t>(55.5%)</a:t>
                      </a:r>
                    </a:p>
                  </a:txBody>
                  <a:tcPr marL="8288" marR="8288" marT="8288" marB="0" anchor="ctr">
                    <a:noFill/>
                  </a:tcPr>
                </a:tc>
                <a:tc>
                  <a:txBody>
                    <a:bodyPr/>
                    <a:lstStyle/>
                    <a:p>
                      <a:pPr algn="ctr" fontAlgn="b"/>
                      <a:r>
                        <a:rPr lang="es-MX" sz="1400" b="0" i="1" kern="1200" noProof="0" dirty="0" err="1">
                          <a:solidFill>
                            <a:schemeClr val="tx1"/>
                          </a:solidFill>
                          <a:effectLst/>
                          <a:latin typeface="+mn-lt"/>
                          <a:ea typeface="+mn-ea"/>
                          <a:cs typeface="+mn-cs"/>
                        </a:rPr>
                        <a:t>Escherichia</a:t>
                      </a:r>
                      <a:r>
                        <a:rPr lang="es-MX" sz="1400" b="0" i="1" kern="1200" noProof="0" dirty="0">
                          <a:solidFill>
                            <a:schemeClr val="tx1"/>
                          </a:solidFill>
                          <a:effectLst/>
                          <a:latin typeface="+mn-lt"/>
                          <a:ea typeface="+mn-ea"/>
                          <a:cs typeface="+mn-cs"/>
                        </a:rPr>
                        <a:t> </a:t>
                      </a:r>
                      <a:r>
                        <a:rPr lang="es-MX" sz="1400" b="0" i="1" kern="1200" noProof="0" dirty="0" err="1">
                          <a:solidFill>
                            <a:schemeClr val="tx1"/>
                          </a:solidFill>
                          <a:effectLst/>
                          <a:latin typeface="+mn-lt"/>
                          <a:ea typeface="+mn-ea"/>
                          <a:cs typeface="+mn-cs"/>
                        </a:rPr>
                        <a:t>coli</a:t>
                      </a:r>
                      <a:endParaRPr lang="es-MX" sz="1400" b="0" i="1" kern="1200" noProof="0" dirty="0">
                        <a:solidFill>
                          <a:schemeClr val="tx1"/>
                        </a:solidFill>
                        <a:effectLst/>
                        <a:latin typeface="+mn-lt"/>
                        <a:ea typeface="+mn-ea"/>
                        <a:cs typeface="+mn-cs"/>
                      </a:endParaRPr>
                    </a:p>
                    <a:p>
                      <a:pPr algn="ctr" fontAlgn="b"/>
                      <a:r>
                        <a:rPr lang="es-MX" sz="1400" b="0" i="1" kern="1200" noProof="0" dirty="0">
                          <a:solidFill>
                            <a:schemeClr val="tx1"/>
                          </a:solidFill>
                          <a:effectLst/>
                          <a:latin typeface="+mn-lt"/>
                          <a:ea typeface="+mn-ea"/>
                          <a:cs typeface="+mn-cs"/>
                        </a:rPr>
                        <a:t>98 (18.0%)</a:t>
                      </a:r>
                    </a:p>
                  </a:txBody>
                  <a:tcPr marL="8288" marR="8288" marT="8288" marB="0" anchor="ctr"/>
                </a:tc>
                <a:extLst>
                  <a:ext uri="{0D108BD9-81ED-4DB2-BD59-A6C34878D82A}">
                    <a16:rowId xmlns:a16="http://schemas.microsoft.com/office/drawing/2014/main" val="3336756443"/>
                  </a:ext>
                </a:extLst>
              </a:tr>
              <a:tr h="556498">
                <a:tc vMerge="1">
                  <a:txBody>
                    <a:bodyPr/>
                    <a:lstStyle/>
                    <a:p>
                      <a:endParaRPr lang="es-MX"/>
                    </a:p>
                  </a:txBody>
                  <a:tcPr/>
                </a:tc>
                <a:tc>
                  <a:txBody>
                    <a:bodyPr/>
                    <a:lstStyle/>
                    <a:p>
                      <a:pPr algn="ctr" fontAlgn="b"/>
                      <a:r>
                        <a:rPr lang="es-MX" sz="1400" b="0" i="1" kern="1200" noProof="0" dirty="0" err="1">
                          <a:solidFill>
                            <a:schemeClr val="tx1"/>
                          </a:solidFill>
                          <a:effectLst/>
                          <a:latin typeface="+mn-lt"/>
                          <a:ea typeface="+mn-ea"/>
                          <a:cs typeface="+mn-cs"/>
                        </a:rPr>
                        <a:t>Klebsiella</a:t>
                      </a:r>
                      <a:r>
                        <a:rPr lang="es-MX" sz="1400" b="0" i="1" kern="1200" noProof="0" dirty="0">
                          <a:solidFill>
                            <a:schemeClr val="tx1"/>
                          </a:solidFill>
                          <a:effectLst/>
                          <a:latin typeface="+mn-lt"/>
                          <a:ea typeface="+mn-ea"/>
                          <a:cs typeface="+mn-cs"/>
                        </a:rPr>
                        <a:t> </a:t>
                      </a:r>
                      <a:r>
                        <a:rPr lang="es-MX" sz="1400" b="0" i="1" kern="1200" noProof="0" dirty="0" err="1">
                          <a:solidFill>
                            <a:schemeClr val="tx1"/>
                          </a:solidFill>
                          <a:effectLst/>
                          <a:latin typeface="+mn-lt"/>
                          <a:ea typeface="+mn-ea"/>
                          <a:cs typeface="+mn-cs"/>
                        </a:rPr>
                        <a:t>pneumoniae</a:t>
                      </a:r>
                      <a:endParaRPr lang="es-MX" sz="1400" b="0" i="1" kern="1200" noProof="0" dirty="0">
                        <a:solidFill>
                          <a:schemeClr val="tx1"/>
                        </a:solidFill>
                        <a:effectLst/>
                        <a:latin typeface="+mn-lt"/>
                        <a:ea typeface="+mn-ea"/>
                        <a:cs typeface="+mn-cs"/>
                      </a:endParaRPr>
                    </a:p>
                    <a:p>
                      <a:pPr algn="ctr" fontAlgn="b"/>
                      <a:r>
                        <a:rPr lang="es-MX" sz="1400" b="0" i="1" kern="1200" noProof="0" dirty="0">
                          <a:solidFill>
                            <a:schemeClr val="tx1"/>
                          </a:solidFill>
                          <a:effectLst/>
                          <a:latin typeface="+mn-lt"/>
                          <a:ea typeface="+mn-ea"/>
                          <a:cs typeface="+mn-cs"/>
                        </a:rPr>
                        <a:t>87 (16.0%)</a:t>
                      </a:r>
                    </a:p>
                  </a:txBody>
                  <a:tcPr marL="8288" marR="8288" marT="8288" marB="0" anchor="ctr"/>
                </a:tc>
                <a:extLst>
                  <a:ext uri="{0D108BD9-81ED-4DB2-BD59-A6C34878D82A}">
                    <a16:rowId xmlns:a16="http://schemas.microsoft.com/office/drawing/2014/main" val="2827974478"/>
                  </a:ext>
                </a:extLst>
              </a:tr>
              <a:tr h="553468">
                <a:tc vMerge="1">
                  <a:txBody>
                    <a:bodyPr/>
                    <a:lstStyle/>
                    <a:p>
                      <a:endParaRPr lang="es-MX"/>
                    </a:p>
                  </a:txBody>
                  <a:tcPr/>
                </a:tc>
                <a:tc>
                  <a:txBody>
                    <a:bodyPr/>
                    <a:lstStyle/>
                    <a:p>
                      <a:pPr algn="ctr" fontAlgn="b"/>
                      <a:r>
                        <a:rPr lang="es-MX" sz="1400" b="0" i="1" kern="1200" noProof="0" dirty="0">
                          <a:solidFill>
                            <a:schemeClr val="tx1"/>
                          </a:solidFill>
                          <a:effectLst/>
                          <a:latin typeface="+mn-lt"/>
                          <a:ea typeface="+mn-ea"/>
                          <a:cs typeface="+mn-cs"/>
                        </a:rPr>
                        <a:t>Pseudomonas </a:t>
                      </a:r>
                      <a:r>
                        <a:rPr lang="es-MX" sz="1400" b="0" i="1" kern="1200" noProof="0" dirty="0" err="1">
                          <a:solidFill>
                            <a:schemeClr val="tx1"/>
                          </a:solidFill>
                          <a:effectLst/>
                          <a:latin typeface="+mn-lt"/>
                          <a:ea typeface="+mn-ea"/>
                          <a:cs typeface="+mn-cs"/>
                        </a:rPr>
                        <a:t>aeruginosa</a:t>
                      </a:r>
                      <a:r>
                        <a:rPr lang="es-MX" sz="1400" b="0" i="1" kern="1200" noProof="0" dirty="0">
                          <a:solidFill>
                            <a:schemeClr val="tx1"/>
                          </a:solidFill>
                          <a:effectLst/>
                          <a:latin typeface="+mn-lt"/>
                          <a:ea typeface="+mn-ea"/>
                          <a:cs typeface="+mn-cs"/>
                        </a:rPr>
                        <a:t> </a:t>
                      </a:r>
                    </a:p>
                    <a:p>
                      <a:pPr algn="ctr" fontAlgn="b"/>
                      <a:r>
                        <a:rPr lang="es-MX" sz="1400" b="0" i="1" kern="1200" noProof="0" dirty="0">
                          <a:solidFill>
                            <a:schemeClr val="tx1"/>
                          </a:solidFill>
                          <a:effectLst/>
                          <a:latin typeface="+mn-lt"/>
                          <a:ea typeface="+mn-ea"/>
                          <a:cs typeface="+mn-cs"/>
                        </a:rPr>
                        <a:t>70 (12.8%)</a:t>
                      </a:r>
                    </a:p>
                  </a:txBody>
                  <a:tcPr marL="8288" marR="8288" marT="8288" marB="0" anchor="ctr"/>
                </a:tc>
                <a:extLst>
                  <a:ext uri="{0D108BD9-81ED-4DB2-BD59-A6C34878D82A}">
                    <a16:rowId xmlns:a16="http://schemas.microsoft.com/office/drawing/2014/main" val="3745409535"/>
                  </a:ext>
                </a:extLst>
              </a:tr>
              <a:tr h="759410">
                <a:tc rowSpan="3">
                  <a:txBody>
                    <a:bodyPr/>
                    <a:lstStyle/>
                    <a:p>
                      <a:pPr algn="ctr" fontAlgn="ctr"/>
                      <a:r>
                        <a:rPr lang="es-ES" sz="1400" b="1" u="none" strike="noStrike" dirty="0">
                          <a:effectLst/>
                        </a:rPr>
                        <a:t>Gram positivos</a:t>
                      </a:r>
                    </a:p>
                    <a:p>
                      <a:pPr algn="ctr" fontAlgn="ctr"/>
                      <a:r>
                        <a:rPr lang="es-ES" sz="1400" b="1" u="none" strike="noStrike" dirty="0">
                          <a:effectLst/>
                        </a:rPr>
                        <a:t>190</a:t>
                      </a:r>
                    </a:p>
                    <a:p>
                      <a:pPr algn="ctr" fontAlgn="ctr"/>
                      <a:r>
                        <a:rPr lang="es-ES" sz="1400" b="1" u="none" strike="noStrike" dirty="0">
                          <a:effectLst/>
                        </a:rPr>
                        <a:t>(23.4%) </a:t>
                      </a:r>
                      <a:endParaRPr lang="es-ES" sz="1400" b="1" i="0" u="none" strike="noStrike" dirty="0">
                        <a:solidFill>
                          <a:srgbClr val="000000"/>
                        </a:solidFill>
                        <a:effectLst/>
                        <a:latin typeface="Montserrat" panose="00000500000000000000" pitchFamily="2" charset="0"/>
                      </a:endParaRPr>
                    </a:p>
                  </a:txBody>
                  <a:tcPr marL="8288" marR="8288" marT="8288" marB="0" anchor="ctr">
                    <a:noFill/>
                  </a:tcPr>
                </a:tc>
                <a:tc>
                  <a:txBody>
                    <a:bodyPr/>
                    <a:lstStyle/>
                    <a:p>
                      <a:pPr algn="ctr" fontAlgn="b"/>
                      <a:r>
                        <a:rPr lang="es-MX" sz="1400" b="0" i="1" kern="1200" noProof="0" dirty="0" err="1">
                          <a:solidFill>
                            <a:schemeClr val="tx1"/>
                          </a:solidFill>
                          <a:effectLst/>
                          <a:latin typeface="+mn-lt"/>
                          <a:ea typeface="+mn-ea"/>
                          <a:cs typeface="+mn-cs"/>
                        </a:rPr>
                        <a:t>Staphylococcus</a:t>
                      </a:r>
                      <a:r>
                        <a:rPr lang="es-MX" sz="1400" b="0" i="1" kern="1200" noProof="0" dirty="0">
                          <a:solidFill>
                            <a:schemeClr val="tx1"/>
                          </a:solidFill>
                          <a:effectLst/>
                          <a:latin typeface="+mn-lt"/>
                          <a:ea typeface="+mn-ea"/>
                          <a:cs typeface="+mn-cs"/>
                        </a:rPr>
                        <a:t> </a:t>
                      </a:r>
                      <a:r>
                        <a:rPr lang="es-MX" sz="1400" b="0" i="1" kern="1200" noProof="0" dirty="0" err="1">
                          <a:solidFill>
                            <a:schemeClr val="tx1"/>
                          </a:solidFill>
                          <a:effectLst/>
                          <a:latin typeface="+mn-lt"/>
                          <a:ea typeface="+mn-ea"/>
                          <a:cs typeface="+mn-cs"/>
                        </a:rPr>
                        <a:t>epidermidis</a:t>
                      </a:r>
                      <a:r>
                        <a:rPr lang="es-MX" sz="1400" b="0" i="1" kern="1200" noProof="0" dirty="0">
                          <a:solidFill>
                            <a:schemeClr val="tx1"/>
                          </a:solidFill>
                          <a:effectLst/>
                          <a:latin typeface="+mn-lt"/>
                          <a:ea typeface="+mn-ea"/>
                          <a:cs typeface="+mn-cs"/>
                        </a:rPr>
                        <a:t> </a:t>
                      </a:r>
                    </a:p>
                    <a:p>
                      <a:pPr algn="ctr" fontAlgn="b"/>
                      <a:r>
                        <a:rPr lang="es-MX" sz="1400" b="0" i="1" kern="1200" noProof="0" dirty="0">
                          <a:solidFill>
                            <a:schemeClr val="tx1"/>
                          </a:solidFill>
                          <a:effectLst/>
                          <a:latin typeface="+mn-lt"/>
                          <a:ea typeface="+mn-ea"/>
                          <a:cs typeface="+mn-cs"/>
                        </a:rPr>
                        <a:t>55 (10.1%)</a:t>
                      </a:r>
                    </a:p>
                  </a:txBody>
                  <a:tcPr marL="8288" marR="8288" marT="8288" marB="0" anchor="ctr"/>
                </a:tc>
                <a:extLst>
                  <a:ext uri="{0D108BD9-81ED-4DB2-BD59-A6C34878D82A}">
                    <a16:rowId xmlns:a16="http://schemas.microsoft.com/office/drawing/2014/main" val="1228715247"/>
                  </a:ext>
                </a:extLst>
              </a:tr>
              <a:tr h="604534">
                <a:tc vMerge="1">
                  <a:txBody>
                    <a:bodyPr/>
                    <a:lstStyle/>
                    <a:p>
                      <a:endParaRPr lang="es-MX"/>
                    </a:p>
                  </a:txBody>
                  <a:tcPr/>
                </a:tc>
                <a:tc>
                  <a:txBody>
                    <a:bodyPr/>
                    <a:lstStyle/>
                    <a:p>
                      <a:pPr algn="ctr" fontAlgn="b"/>
                      <a:r>
                        <a:rPr lang="es-MX" sz="1400" b="0" i="1" kern="1200" noProof="0" dirty="0" err="1">
                          <a:solidFill>
                            <a:schemeClr val="tx1"/>
                          </a:solidFill>
                          <a:effectLst/>
                          <a:latin typeface="+mn-lt"/>
                          <a:ea typeface="+mn-ea"/>
                          <a:cs typeface="+mn-cs"/>
                        </a:rPr>
                        <a:t>Staphylococcus</a:t>
                      </a:r>
                      <a:r>
                        <a:rPr lang="es-MX" sz="1400" b="0" i="1" kern="1200" noProof="0" dirty="0">
                          <a:solidFill>
                            <a:schemeClr val="tx1"/>
                          </a:solidFill>
                          <a:effectLst/>
                          <a:latin typeface="+mn-lt"/>
                          <a:ea typeface="+mn-ea"/>
                          <a:cs typeface="+mn-cs"/>
                        </a:rPr>
                        <a:t>  </a:t>
                      </a:r>
                      <a:r>
                        <a:rPr lang="es-MX" sz="1400" b="0" i="1" kern="1200" noProof="0" dirty="0" err="1">
                          <a:solidFill>
                            <a:schemeClr val="tx1"/>
                          </a:solidFill>
                          <a:effectLst/>
                          <a:latin typeface="+mn-lt"/>
                          <a:ea typeface="+mn-ea"/>
                          <a:cs typeface="+mn-cs"/>
                        </a:rPr>
                        <a:t>aureus</a:t>
                      </a:r>
                      <a:r>
                        <a:rPr lang="es-MX" sz="1400" b="0" i="1" kern="1200" noProof="0" dirty="0">
                          <a:solidFill>
                            <a:schemeClr val="tx1"/>
                          </a:solidFill>
                          <a:effectLst/>
                          <a:latin typeface="+mn-lt"/>
                          <a:ea typeface="+mn-ea"/>
                          <a:cs typeface="+mn-cs"/>
                        </a:rPr>
                        <a:t> </a:t>
                      </a:r>
                    </a:p>
                    <a:p>
                      <a:pPr algn="ctr" fontAlgn="b"/>
                      <a:r>
                        <a:rPr lang="es-MX" sz="1400" b="0" i="1" kern="1200" noProof="0" dirty="0">
                          <a:solidFill>
                            <a:schemeClr val="tx1"/>
                          </a:solidFill>
                          <a:effectLst/>
                          <a:latin typeface="+mn-lt"/>
                          <a:ea typeface="+mn-ea"/>
                          <a:cs typeface="+mn-cs"/>
                        </a:rPr>
                        <a:t>41 (7.5%)</a:t>
                      </a:r>
                    </a:p>
                  </a:txBody>
                  <a:tcPr marL="8288" marR="8288" marT="8288" marB="0" anchor="ctr"/>
                </a:tc>
                <a:extLst>
                  <a:ext uri="{0D108BD9-81ED-4DB2-BD59-A6C34878D82A}">
                    <a16:rowId xmlns:a16="http://schemas.microsoft.com/office/drawing/2014/main" val="3631263063"/>
                  </a:ext>
                </a:extLst>
              </a:tr>
              <a:tr h="510867">
                <a:tc vMerge="1">
                  <a:txBody>
                    <a:bodyPr/>
                    <a:lstStyle/>
                    <a:p>
                      <a:endParaRPr lang="es-MX"/>
                    </a:p>
                  </a:txBody>
                  <a:tcPr/>
                </a:tc>
                <a:tc>
                  <a:txBody>
                    <a:bodyPr/>
                    <a:lstStyle/>
                    <a:p>
                      <a:pPr algn="ctr" fontAlgn="b"/>
                      <a:r>
                        <a:rPr lang="es-MX" sz="1400" b="0" i="1" kern="1200" noProof="0" dirty="0" err="1">
                          <a:solidFill>
                            <a:schemeClr val="tx1"/>
                          </a:solidFill>
                          <a:effectLst/>
                          <a:latin typeface="+mn-lt"/>
                          <a:ea typeface="+mn-ea"/>
                          <a:cs typeface="+mn-cs"/>
                        </a:rPr>
                        <a:t>Enterococcus</a:t>
                      </a:r>
                      <a:r>
                        <a:rPr lang="es-MX" sz="1400" b="0" i="1" kern="1200" noProof="0" dirty="0">
                          <a:solidFill>
                            <a:schemeClr val="tx1"/>
                          </a:solidFill>
                          <a:effectLst/>
                          <a:latin typeface="+mn-lt"/>
                          <a:ea typeface="+mn-ea"/>
                          <a:cs typeface="+mn-cs"/>
                        </a:rPr>
                        <a:t> </a:t>
                      </a:r>
                      <a:r>
                        <a:rPr lang="es-MX" sz="1400" b="0" i="1" kern="1200" noProof="0" dirty="0" err="1">
                          <a:solidFill>
                            <a:schemeClr val="tx1"/>
                          </a:solidFill>
                          <a:effectLst/>
                          <a:latin typeface="+mn-lt"/>
                          <a:ea typeface="+mn-ea"/>
                          <a:cs typeface="+mn-cs"/>
                        </a:rPr>
                        <a:t>faecalis</a:t>
                      </a:r>
                      <a:endParaRPr lang="es-MX" sz="1400" b="0" i="1" kern="1200" noProof="0" dirty="0">
                        <a:solidFill>
                          <a:schemeClr val="tx1"/>
                        </a:solidFill>
                        <a:effectLst/>
                        <a:latin typeface="+mn-lt"/>
                        <a:ea typeface="+mn-ea"/>
                        <a:cs typeface="+mn-cs"/>
                      </a:endParaRPr>
                    </a:p>
                    <a:p>
                      <a:pPr algn="ctr" fontAlgn="b"/>
                      <a:r>
                        <a:rPr lang="es-MX" sz="1400" b="0" i="1" kern="1200" noProof="0" dirty="0">
                          <a:solidFill>
                            <a:schemeClr val="tx1"/>
                          </a:solidFill>
                          <a:effectLst/>
                          <a:latin typeface="+mn-lt"/>
                          <a:ea typeface="+mn-ea"/>
                          <a:cs typeface="+mn-cs"/>
                        </a:rPr>
                        <a:t>34 (6.2%)</a:t>
                      </a:r>
                    </a:p>
                  </a:txBody>
                  <a:tcPr marL="8288" marR="8288" marT="8288" marB="0" anchor="ctr"/>
                </a:tc>
                <a:extLst>
                  <a:ext uri="{0D108BD9-81ED-4DB2-BD59-A6C34878D82A}">
                    <a16:rowId xmlns:a16="http://schemas.microsoft.com/office/drawing/2014/main" val="1452497203"/>
                  </a:ext>
                </a:extLst>
              </a:tr>
              <a:tr h="444460">
                <a:tc rowSpan="2">
                  <a:txBody>
                    <a:bodyPr/>
                    <a:lstStyle/>
                    <a:p>
                      <a:pPr algn="ctr" fontAlgn="ctr"/>
                      <a:r>
                        <a:rPr lang="es-ES" sz="1400" b="1" u="none" strike="noStrike" dirty="0">
                          <a:effectLst/>
                        </a:rPr>
                        <a:t>Virus</a:t>
                      </a:r>
                    </a:p>
                    <a:p>
                      <a:pPr algn="ctr" fontAlgn="ctr"/>
                      <a:r>
                        <a:rPr lang="es-ES" sz="1400" b="1" u="none" strike="noStrike" dirty="0">
                          <a:effectLst/>
                        </a:rPr>
                        <a:t>148</a:t>
                      </a:r>
                    </a:p>
                    <a:p>
                      <a:pPr algn="ctr" fontAlgn="ctr"/>
                      <a:r>
                        <a:rPr lang="es-ES" sz="1400" b="1" u="none" strike="noStrike" dirty="0">
                          <a:effectLst/>
                        </a:rPr>
                        <a:t>(18.2%)</a:t>
                      </a:r>
                      <a:endParaRPr lang="es-ES" sz="1400" b="1" i="0" u="none" strike="noStrike" dirty="0">
                        <a:solidFill>
                          <a:srgbClr val="000000"/>
                        </a:solidFill>
                        <a:effectLst/>
                        <a:latin typeface="Montserrat" panose="00000500000000000000" pitchFamily="2" charset="0"/>
                      </a:endParaRPr>
                    </a:p>
                  </a:txBody>
                  <a:tcPr marL="8288" marR="8288" marT="8288" marB="0" anchor="ctr">
                    <a:noFill/>
                  </a:tcPr>
                </a:tc>
                <a:tc>
                  <a:txBody>
                    <a:bodyPr/>
                    <a:lstStyle/>
                    <a:p>
                      <a:pPr algn="ctr" fontAlgn="ctr"/>
                      <a:r>
                        <a:rPr lang="es-MX" sz="1400" b="0" kern="1200" noProof="0" dirty="0">
                          <a:solidFill>
                            <a:schemeClr val="tx1"/>
                          </a:solidFill>
                          <a:effectLst/>
                          <a:latin typeface="+mn-lt"/>
                          <a:ea typeface="+mn-ea"/>
                          <a:cs typeface="+mn-cs"/>
                        </a:rPr>
                        <a:t>Otros</a:t>
                      </a:r>
                    </a:p>
                    <a:p>
                      <a:pPr algn="ctr" fontAlgn="ctr"/>
                      <a:r>
                        <a:rPr lang="es-MX" sz="1400" b="0" kern="1200" noProof="0" dirty="0">
                          <a:solidFill>
                            <a:schemeClr val="tx1"/>
                          </a:solidFill>
                          <a:effectLst/>
                          <a:latin typeface="+mn-lt"/>
                          <a:ea typeface="+mn-ea"/>
                          <a:cs typeface="+mn-cs"/>
                        </a:rPr>
                        <a:t>113 (20.7%)</a:t>
                      </a:r>
                    </a:p>
                  </a:txBody>
                  <a:tcPr marL="8288" marR="8288" marT="8288" marB="0" anchor="ctr"/>
                </a:tc>
                <a:extLst>
                  <a:ext uri="{0D108BD9-81ED-4DB2-BD59-A6C34878D82A}">
                    <a16:rowId xmlns:a16="http://schemas.microsoft.com/office/drawing/2014/main" val="2623086964"/>
                  </a:ext>
                </a:extLst>
              </a:tr>
              <a:tr h="540596">
                <a:tc vMerge="1">
                  <a:txBody>
                    <a:bodyPr/>
                    <a:lstStyle/>
                    <a:p>
                      <a:endParaRPr lang="es-MX"/>
                    </a:p>
                  </a:txBody>
                  <a:tcPr/>
                </a:tc>
                <a:tc>
                  <a:txBody>
                    <a:bodyPr/>
                    <a:lstStyle/>
                    <a:p>
                      <a:pPr algn="ctr" fontAlgn="ctr"/>
                      <a:r>
                        <a:rPr lang="es-MX" sz="1400" b="0" i="1" kern="1200" dirty="0">
                          <a:solidFill>
                            <a:schemeClr val="tx1"/>
                          </a:solidFill>
                          <a:effectLst/>
                          <a:latin typeface="+mn-lt"/>
                          <a:ea typeface="+mn-ea"/>
                          <a:cs typeface="+mn-cs"/>
                        </a:rPr>
                        <a:t>Norovirus</a:t>
                      </a:r>
                    </a:p>
                    <a:p>
                      <a:pPr algn="ctr" fontAlgn="ctr"/>
                      <a:r>
                        <a:rPr lang="es-MX" sz="1400" b="0" i="1" kern="1200" dirty="0">
                          <a:solidFill>
                            <a:schemeClr val="tx1"/>
                          </a:solidFill>
                          <a:effectLst/>
                          <a:latin typeface="+mn-lt"/>
                          <a:ea typeface="+mn-ea"/>
                          <a:cs typeface="+mn-cs"/>
                        </a:rPr>
                        <a:t>35 (6.4%)</a:t>
                      </a:r>
                    </a:p>
                  </a:txBody>
                  <a:tcPr marL="8288" marR="8288" marT="8288" marB="0" anchor="ctr"/>
                </a:tc>
                <a:extLst>
                  <a:ext uri="{0D108BD9-81ED-4DB2-BD59-A6C34878D82A}">
                    <a16:rowId xmlns:a16="http://schemas.microsoft.com/office/drawing/2014/main" val="2120459077"/>
                  </a:ext>
                </a:extLst>
              </a:tr>
              <a:tr h="540596">
                <a:tc>
                  <a:txBody>
                    <a:bodyPr/>
                    <a:lstStyle/>
                    <a:p>
                      <a:pPr algn="ctr" fontAlgn="ctr"/>
                      <a:r>
                        <a:rPr lang="es-ES" sz="1400" b="1" i="0" u="none" strike="noStrike" dirty="0">
                          <a:solidFill>
                            <a:srgbClr val="000000"/>
                          </a:solidFill>
                          <a:effectLst/>
                          <a:latin typeface="Montserrat" panose="00000500000000000000" pitchFamily="2" charset="0"/>
                        </a:rPr>
                        <a:t>Hongos</a:t>
                      </a:r>
                    </a:p>
                    <a:p>
                      <a:pPr algn="ctr" fontAlgn="ctr"/>
                      <a:r>
                        <a:rPr lang="es-ES" sz="1400" b="1" i="0" u="none" strike="noStrike" dirty="0">
                          <a:solidFill>
                            <a:srgbClr val="000000"/>
                          </a:solidFill>
                          <a:effectLst/>
                          <a:latin typeface="Montserrat" panose="00000500000000000000" pitchFamily="2" charset="0"/>
                        </a:rPr>
                        <a:t>24 (3.0%)</a:t>
                      </a:r>
                    </a:p>
                  </a:txBody>
                  <a:tcPr marL="8288" marR="8288" marT="8288" marB="0" anchor="ctr">
                    <a:noFill/>
                  </a:tcPr>
                </a:tc>
                <a:tc>
                  <a:txBody>
                    <a:bodyPr/>
                    <a:lstStyle/>
                    <a:p>
                      <a:pPr algn="ctr" fontAlgn="ctr"/>
                      <a:r>
                        <a:rPr lang="es-MX" sz="1400" b="0" i="1" kern="1200" dirty="0" err="1">
                          <a:solidFill>
                            <a:schemeClr val="tx1"/>
                          </a:solidFill>
                          <a:effectLst/>
                          <a:latin typeface="+mn-lt"/>
                          <a:ea typeface="+mn-ea"/>
                          <a:cs typeface="+mn-cs"/>
                        </a:rPr>
                        <a:t>Candida</a:t>
                      </a:r>
                      <a:r>
                        <a:rPr lang="es-MX" sz="1400" b="0" i="1" kern="1200" dirty="0">
                          <a:solidFill>
                            <a:schemeClr val="tx1"/>
                          </a:solidFill>
                          <a:effectLst/>
                          <a:latin typeface="+mn-lt"/>
                          <a:ea typeface="+mn-ea"/>
                          <a:cs typeface="+mn-cs"/>
                        </a:rPr>
                        <a:t> no </a:t>
                      </a:r>
                      <a:r>
                        <a:rPr lang="es-MX" sz="1400" b="0" i="1" kern="1200" dirty="0" err="1">
                          <a:solidFill>
                            <a:schemeClr val="tx1"/>
                          </a:solidFill>
                          <a:effectLst/>
                          <a:latin typeface="+mn-lt"/>
                          <a:ea typeface="+mn-ea"/>
                          <a:cs typeface="+mn-cs"/>
                        </a:rPr>
                        <a:t>albicans</a:t>
                      </a:r>
                      <a:endParaRPr lang="es-MX" sz="1400" b="0" i="1" kern="1200" dirty="0">
                        <a:solidFill>
                          <a:schemeClr val="tx1"/>
                        </a:solidFill>
                        <a:effectLst/>
                        <a:latin typeface="+mn-lt"/>
                        <a:ea typeface="+mn-ea"/>
                        <a:cs typeface="+mn-cs"/>
                      </a:endParaRPr>
                    </a:p>
                    <a:p>
                      <a:pPr algn="ctr" fontAlgn="ctr"/>
                      <a:r>
                        <a:rPr lang="es-MX" sz="1400" b="0" i="1" kern="1200" dirty="0">
                          <a:solidFill>
                            <a:schemeClr val="tx1"/>
                          </a:solidFill>
                          <a:effectLst/>
                          <a:latin typeface="+mn-lt"/>
                          <a:ea typeface="+mn-ea"/>
                          <a:cs typeface="+mn-cs"/>
                        </a:rPr>
                        <a:t>12 (2.2%)</a:t>
                      </a:r>
                    </a:p>
                  </a:txBody>
                  <a:tcPr marL="8288" marR="8288" marT="8288" marB="0" anchor="ctr"/>
                </a:tc>
                <a:extLst>
                  <a:ext uri="{0D108BD9-81ED-4DB2-BD59-A6C34878D82A}">
                    <a16:rowId xmlns:a16="http://schemas.microsoft.com/office/drawing/2014/main" val="4000958788"/>
                  </a:ext>
                </a:extLst>
              </a:tr>
              <a:tr h="468000">
                <a:tc gridSpan="2">
                  <a:txBody>
                    <a:bodyPr/>
                    <a:lstStyle/>
                    <a:p>
                      <a:pPr algn="ctr" fontAlgn="ctr"/>
                      <a:r>
                        <a:rPr lang="es-ES" sz="1400" b="1" i="0" u="none" strike="noStrike" dirty="0">
                          <a:solidFill>
                            <a:schemeClr val="bg1"/>
                          </a:solidFill>
                          <a:effectLst/>
                          <a:latin typeface="Montserrat" panose="00000500000000000000" pitchFamily="2" charset="0"/>
                        </a:rPr>
                        <a:t>Totales  813 (100%)</a:t>
                      </a:r>
                    </a:p>
                  </a:txBody>
                  <a:tcPr marL="8288" marR="8288" marT="8288" marB="0" anchor="ctr">
                    <a:solidFill>
                      <a:srgbClr val="05405D"/>
                    </a:solidFill>
                  </a:tcPr>
                </a:tc>
                <a:tc hMerge="1">
                  <a:txBody>
                    <a:bodyPr/>
                    <a:lstStyle/>
                    <a:p>
                      <a:pPr algn="ctr" fontAlgn="ctr"/>
                      <a:endParaRPr lang="es-MX" sz="1400" b="1" i="1" kern="1200" dirty="0">
                        <a:solidFill>
                          <a:schemeClr val="tx1"/>
                        </a:solidFill>
                        <a:effectLst/>
                        <a:latin typeface="+mn-lt"/>
                        <a:ea typeface="+mn-ea"/>
                        <a:cs typeface="+mn-cs"/>
                      </a:endParaRPr>
                    </a:p>
                  </a:txBody>
                  <a:tcPr marL="8288" marR="8288" marT="8288" marB="0" anchor="ctr"/>
                </a:tc>
                <a:extLst>
                  <a:ext uri="{0D108BD9-81ED-4DB2-BD59-A6C34878D82A}">
                    <a16:rowId xmlns:a16="http://schemas.microsoft.com/office/drawing/2014/main" val="1060280842"/>
                  </a:ext>
                </a:extLst>
              </a:tr>
            </a:tbl>
          </a:graphicData>
        </a:graphic>
      </p:graphicFrame>
      <p:sp>
        <p:nvSpPr>
          <p:cNvPr id="5" name="CuadroTexto 4">
            <a:extLst>
              <a:ext uri="{FF2B5EF4-FFF2-40B4-BE49-F238E27FC236}">
                <a16:creationId xmlns:a16="http://schemas.microsoft.com/office/drawing/2014/main" id="{FAB55748-3D55-401C-8939-A39752FF0E5C}"/>
              </a:ext>
            </a:extLst>
          </p:cNvPr>
          <p:cNvSpPr txBox="1"/>
          <p:nvPr/>
        </p:nvSpPr>
        <p:spPr>
          <a:xfrm>
            <a:off x="7707608" y="1115372"/>
            <a:ext cx="4326577" cy="5616922"/>
          </a:xfrm>
          <a:prstGeom prst="rect">
            <a:avLst/>
          </a:prstGeom>
          <a:noFill/>
        </p:spPr>
        <p:txBody>
          <a:bodyPr wrap="square" rtlCol="0">
            <a:spAutoFit/>
          </a:bodyPr>
          <a:lstStyle/>
          <a:p>
            <a:pPr>
              <a:spcAft>
                <a:spcPts val="600"/>
              </a:spcAft>
            </a:pPr>
            <a:r>
              <a:rPr lang="es-ES" sz="1600" dirty="0">
                <a:latin typeface="Montserrat" panose="00000500000000000000" pitchFamily="2" charset="0"/>
              </a:rPr>
              <a:t>Derivado de los aumentos de IAAS se han realizado las siguientes estrategias:</a:t>
            </a:r>
            <a:endParaRPr lang="es-MX" sz="1600" dirty="0">
              <a:latin typeface="Montserrat" panose="00000500000000000000" pitchFamily="2" charset="0"/>
            </a:endParaRPr>
          </a:p>
          <a:p>
            <a:pPr marL="285750" indent="-285750">
              <a:spcAft>
                <a:spcPts val="600"/>
              </a:spcAft>
              <a:buFont typeface="Arial" panose="020B0604020202020204" pitchFamily="34" charset="0"/>
              <a:buChar char="•"/>
            </a:pPr>
            <a:r>
              <a:rPr lang="es-ES" sz="1600" dirty="0">
                <a:latin typeface="Montserrat" panose="00000500000000000000" pitchFamily="2" charset="0"/>
              </a:rPr>
              <a:t>Plan de mejora de higiene de manos en conjunto con el área de calidad</a:t>
            </a:r>
          </a:p>
          <a:p>
            <a:pPr marL="285750" indent="-285750">
              <a:spcAft>
                <a:spcPts val="600"/>
              </a:spcAft>
              <a:buFont typeface="Arial" panose="020B0604020202020204" pitchFamily="34" charset="0"/>
              <a:buChar char="•"/>
            </a:pPr>
            <a:r>
              <a:rPr lang="es-ES" sz="1600" dirty="0">
                <a:latin typeface="Montserrat" panose="00000500000000000000" pitchFamily="2" charset="0"/>
              </a:rPr>
              <a:t>Acciones de la clínica de accesos vasculares/terapia intravenosa. Para constituir un solo equipo de manejo de enfermería</a:t>
            </a:r>
          </a:p>
          <a:p>
            <a:pPr marL="285750" indent="-285750">
              <a:spcAft>
                <a:spcPts val="600"/>
              </a:spcAft>
              <a:buFont typeface="Arial" panose="020B0604020202020204" pitchFamily="34" charset="0"/>
              <a:buChar char="•"/>
            </a:pPr>
            <a:r>
              <a:rPr lang="es-ES" sz="1600" dirty="0">
                <a:latin typeface="Montserrat" panose="00000500000000000000" pitchFamily="2" charset="0"/>
              </a:rPr>
              <a:t>Programa de educación cuidador primario paciente</a:t>
            </a:r>
            <a:endParaRPr lang="es-MX" sz="1600" dirty="0">
              <a:latin typeface="Montserrat" panose="00000500000000000000" pitchFamily="2" charset="0"/>
            </a:endParaRPr>
          </a:p>
          <a:p>
            <a:pPr marL="285750" indent="-285750">
              <a:spcAft>
                <a:spcPts val="600"/>
              </a:spcAft>
              <a:buFont typeface="Arial" panose="020B0604020202020204" pitchFamily="34" charset="0"/>
              <a:buChar char="•"/>
            </a:pPr>
            <a:r>
              <a:rPr lang="es-ES" sz="1600" dirty="0">
                <a:latin typeface="Montserrat" panose="00000500000000000000" pitchFamily="2" charset="0"/>
              </a:rPr>
              <a:t>Capacitación para el personal de salud en todas las estrategias para evitar las IAAS</a:t>
            </a:r>
          </a:p>
          <a:p>
            <a:pPr marL="285750" indent="-285750">
              <a:spcAft>
                <a:spcPts val="600"/>
              </a:spcAft>
              <a:buFont typeface="Arial" panose="020B0604020202020204" pitchFamily="34" charset="0"/>
              <a:buChar char="•"/>
            </a:pPr>
            <a:r>
              <a:rPr lang="es-ES" sz="1600" dirty="0">
                <a:latin typeface="Montserrat" panose="00000500000000000000" pitchFamily="2" charset="0"/>
              </a:rPr>
              <a:t>Profilaxis antibiótica prequirúrgica en tiempo de acuerdo con las Guías Internacionales</a:t>
            </a:r>
          </a:p>
          <a:p>
            <a:pPr marL="285750" indent="-285750">
              <a:spcAft>
                <a:spcPts val="600"/>
              </a:spcAft>
              <a:buFont typeface="Arial" panose="020B0604020202020204" pitchFamily="34" charset="0"/>
              <a:buChar char="•"/>
            </a:pPr>
            <a:r>
              <a:rPr lang="es-ES" sz="1600" dirty="0">
                <a:latin typeface="Montserrat" panose="00000500000000000000" pitchFamily="2" charset="0"/>
              </a:rPr>
              <a:t>Reforzamiento de PROA. (Programa de optimización de uso de  antimicrobianos).</a:t>
            </a:r>
            <a:endParaRPr lang="es-MX" sz="1600" dirty="0">
              <a:latin typeface="Montserrat" panose="00000500000000000000" pitchFamily="2" charset="0"/>
            </a:endParaRPr>
          </a:p>
          <a:p>
            <a:pPr marL="285750" indent="-285750">
              <a:buFont typeface="Arial" panose="020B0604020202020204" pitchFamily="34" charset="0"/>
              <a:buChar char="•"/>
            </a:pPr>
            <a:endParaRPr lang="es-MX" sz="2000" dirty="0"/>
          </a:p>
        </p:txBody>
      </p:sp>
      <p:sp>
        <p:nvSpPr>
          <p:cNvPr id="6" name="Google Shape;417;p11">
            <a:extLst>
              <a:ext uri="{FF2B5EF4-FFF2-40B4-BE49-F238E27FC236}">
                <a16:creationId xmlns:a16="http://schemas.microsoft.com/office/drawing/2014/main" id="{70343692-5D6A-4606-9C4D-D59499CD7D79}"/>
              </a:ext>
            </a:extLst>
          </p:cNvPr>
          <p:cNvSpPr/>
          <p:nvPr/>
        </p:nvSpPr>
        <p:spPr>
          <a:xfrm>
            <a:off x="3271837" y="94928"/>
            <a:ext cx="5648327" cy="783193"/>
          </a:xfrm>
          <a:prstGeom prst="round2DiagRect">
            <a:avLst>
              <a:gd name="adj1" fmla="val 16667"/>
              <a:gd name="adj2" fmla="val 0"/>
            </a:avLst>
          </a:prstGeom>
        </p:spPr>
        <p:txBody>
          <a:bodyPr wrap="square">
            <a:spAutoFit/>
          </a:bodyPr>
          <a:lstStyle/>
          <a:p>
            <a:pPr algn="ctr"/>
            <a:r>
              <a:rPr lang="es-MX" sz="2000" b="1" dirty="0">
                <a:solidFill>
                  <a:srgbClr val="05405D"/>
                </a:solidFill>
                <a:latin typeface="Montserrat" panose="00000500000000000000" pitchFamily="2" charset="0"/>
                <a:cs typeface="Arial" panose="020B0604020202020204" pitchFamily="34" charset="0"/>
                <a:sym typeface="Montserrat"/>
              </a:rPr>
              <a:t>Infecciones Asociadas a la </a:t>
            </a:r>
          </a:p>
          <a:p>
            <a:pPr algn="ctr"/>
            <a:r>
              <a:rPr lang="es-MX" sz="2000" b="1" dirty="0">
                <a:solidFill>
                  <a:srgbClr val="05405D"/>
                </a:solidFill>
                <a:latin typeface="Montserrat" panose="00000500000000000000" pitchFamily="2" charset="0"/>
                <a:cs typeface="Arial" panose="020B0604020202020204" pitchFamily="34" charset="0"/>
                <a:sym typeface="Montserrat"/>
              </a:rPr>
              <a:t>Atención en Salud  </a:t>
            </a:r>
            <a:endParaRPr sz="2000" b="1" dirty="0">
              <a:solidFill>
                <a:srgbClr val="05405D"/>
              </a:solidFill>
              <a:latin typeface="Montserrat" panose="00000500000000000000" pitchFamily="2" charset="0"/>
              <a:cs typeface="Arial" panose="020B0604020202020204" pitchFamily="34" charset="0"/>
              <a:sym typeface="Montserrat"/>
            </a:endParaRPr>
          </a:p>
        </p:txBody>
      </p:sp>
    </p:spTree>
    <p:extLst>
      <p:ext uri="{BB962C8B-B14F-4D97-AF65-F5344CB8AC3E}">
        <p14:creationId xmlns:p14="http://schemas.microsoft.com/office/powerpoint/2010/main" val="3436480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30;p12">
            <a:extLst>
              <a:ext uri="{FF2B5EF4-FFF2-40B4-BE49-F238E27FC236}">
                <a16:creationId xmlns:a16="http://schemas.microsoft.com/office/drawing/2014/main" id="{EF51DE80-166D-4266-A14F-8A85F24BC341}"/>
              </a:ext>
            </a:extLst>
          </p:cNvPr>
          <p:cNvSpPr/>
          <p:nvPr/>
        </p:nvSpPr>
        <p:spPr>
          <a:xfrm>
            <a:off x="2198317" y="278275"/>
            <a:ext cx="6859800" cy="865346"/>
          </a:xfrm>
          <a:prstGeom prst="roundRect">
            <a:avLst>
              <a:gd name="adj" fmla="val 31556"/>
            </a:avLst>
          </a:prstGeom>
        </p:spPr>
        <p:txBody>
          <a:bodyPr wrap="square">
            <a:spAutoFit/>
          </a:bodyPr>
          <a:lstStyle/>
          <a:p>
            <a:pPr algn="ctr">
              <a:spcBef>
                <a:spcPts val="0"/>
              </a:spcBef>
              <a:spcAft>
                <a:spcPts val="0"/>
              </a:spcAft>
            </a:pPr>
            <a:r>
              <a:rPr lang="es-MX" sz="2000" b="1" dirty="0" err="1">
                <a:solidFill>
                  <a:srgbClr val="05405D"/>
                </a:solidFill>
                <a:latin typeface="Montserrat" panose="00000500000000000000" pitchFamily="2" charset="0"/>
                <a:cs typeface="Arial" panose="020B0604020202020204" pitchFamily="34" charset="0"/>
                <a:sym typeface="Montserrat"/>
              </a:rPr>
              <a:t>Morbi</a:t>
            </a:r>
            <a:r>
              <a:rPr lang="es-MX" sz="2000" b="1" dirty="0">
                <a:solidFill>
                  <a:srgbClr val="05405D"/>
                </a:solidFill>
                <a:latin typeface="Montserrat" panose="00000500000000000000" pitchFamily="2" charset="0"/>
                <a:cs typeface="Arial" panose="020B0604020202020204" pitchFamily="34" charset="0"/>
                <a:sym typeface="Montserrat"/>
              </a:rPr>
              <a:t>-Mortalidad hospitalaria</a:t>
            </a:r>
            <a:endParaRPr sz="2000" b="1" dirty="0">
              <a:solidFill>
                <a:srgbClr val="05405D"/>
              </a:solidFill>
              <a:latin typeface="Montserrat" panose="00000500000000000000" pitchFamily="2" charset="0"/>
              <a:cs typeface="Arial" panose="020B0604020202020204" pitchFamily="34" charset="0"/>
              <a:sym typeface="Montserrat"/>
            </a:endParaRPr>
          </a:p>
          <a:p>
            <a:pPr algn="ctr">
              <a:spcBef>
                <a:spcPts val="0"/>
              </a:spcBef>
              <a:spcAft>
                <a:spcPts val="0"/>
              </a:spcAft>
            </a:pPr>
            <a:r>
              <a:rPr lang="es-MX" sz="2000" b="1" dirty="0">
                <a:solidFill>
                  <a:srgbClr val="05405D"/>
                </a:solidFill>
                <a:latin typeface="Montserrat" panose="00000500000000000000" pitchFamily="2" charset="0"/>
                <a:cs typeface="Arial" panose="020B0604020202020204" pitchFamily="34" charset="0"/>
                <a:sym typeface="Montserrat"/>
              </a:rPr>
              <a:t>2022 - 2023</a:t>
            </a:r>
            <a:endParaRPr sz="2000" b="1" dirty="0">
              <a:solidFill>
                <a:srgbClr val="05405D"/>
              </a:solidFill>
              <a:latin typeface="Montserrat" panose="00000500000000000000" pitchFamily="2" charset="0"/>
              <a:cs typeface="Arial" panose="020B0604020202020204" pitchFamily="34" charset="0"/>
              <a:sym typeface="Montserrat"/>
            </a:endParaRPr>
          </a:p>
        </p:txBody>
      </p:sp>
      <p:graphicFrame>
        <p:nvGraphicFramePr>
          <p:cNvPr id="4" name="Google Shape;428;p12">
            <a:extLst>
              <a:ext uri="{FF2B5EF4-FFF2-40B4-BE49-F238E27FC236}">
                <a16:creationId xmlns:a16="http://schemas.microsoft.com/office/drawing/2014/main" id="{10B25AE4-5B72-48C8-9880-620347D46AE9}"/>
              </a:ext>
            </a:extLst>
          </p:cNvPr>
          <p:cNvGraphicFramePr/>
          <p:nvPr>
            <p:extLst>
              <p:ext uri="{D42A27DB-BD31-4B8C-83A1-F6EECF244321}">
                <p14:modId xmlns:p14="http://schemas.microsoft.com/office/powerpoint/2010/main" val="2589355740"/>
              </p:ext>
            </p:extLst>
          </p:nvPr>
        </p:nvGraphicFramePr>
        <p:xfrm>
          <a:off x="310347" y="1170386"/>
          <a:ext cx="5491723" cy="5620058"/>
        </p:xfrm>
        <a:graphic>
          <a:graphicData uri="http://schemas.openxmlformats.org/drawingml/2006/table">
            <a:tbl>
              <a:tblPr>
                <a:tableStyleId>{BDBED569-4797-4DF1-A0F4-6AAB3CD982D8}</a:tableStyleId>
              </a:tblPr>
              <a:tblGrid>
                <a:gridCol w="536895">
                  <a:extLst>
                    <a:ext uri="{9D8B030D-6E8A-4147-A177-3AD203B41FA5}">
                      <a16:colId xmlns:a16="http://schemas.microsoft.com/office/drawing/2014/main" val="20000"/>
                    </a:ext>
                  </a:extLst>
                </a:gridCol>
                <a:gridCol w="2394862">
                  <a:extLst>
                    <a:ext uri="{9D8B030D-6E8A-4147-A177-3AD203B41FA5}">
                      <a16:colId xmlns:a16="http://schemas.microsoft.com/office/drawing/2014/main" val="20001"/>
                    </a:ext>
                  </a:extLst>
                </a:gridCol>
                <a:gridCol w="1280469">
                  <a:extLst>
                    <a:ext uri="{9D8B030D-6E8A-4147-A177-3AD203B41FA5}">
                      <a16:colId xmlns:a16="http://schemas.microsoft.com/office/drawing/2014/main" val="20002"/>
                    </a:ext>
                  </a:extLst>
                </a:gridCol>
                <a:gridCol w="1279497">
                  <a:extLst>
                    <a:ext uri="{9D8B030D-6E8A-4147-A177-3AD203B41FA5}">
                      <a16:colId xmlns:a16="http://schemas.microsoft.com/office/drawing/2014/main" val="20003"/>
                    </a:ext>
                  </a:extLst>
                </a:gridCol>
              </a:tblGrid>
              <a:tr h="435154">
                <a:tc gridSpan="4">
                  <a:txBody>
                    <a:bodyPr/>
                    <a:lstStyle/>
                    <a:p>
                      <a:pPr marL="0" marR="0" lvl="0" indent="0" algn="ctr" rtl="0">
                        <a:lnSpc>
                          <a:spcPct val="100000"/>
                        </a:lnSpc>
                        <a:spcBef>
                          <a:spcPts val="0"/>
                        </a:spcBef>
                        <a:spcAft>
                          <a:spcPts val="0"/>
                        </a:spcAft>
                        <a:buClr>
                          <a:srgbClr val="000000"/>
                        </a:buClr>
                        <a:buSzPts val="1400"/>
                        <a:buFont typeface="Arial"/>
                        <a:buNone/>
                      </a:pPr>
                      <a:r>
                        <a:rPr lang="es-MX" sz="1500" b="1" u="none" strike="noStrike" cap="none" dirty="0">
                          <a:solidFill>
                            <a:schemeClr val="bg1"/>
                          </a:solidFill>
                          <a:sym typeface="Montserrat"/>
                        </a:rPr>
                        <a:t>Principales Causas de Morbilidad Hospitalaria</a:t>
                      </a:r>
                      <a:endParaRPr sz="1500" b="1" i="0" u="none" strike="noStrike" cap="none" dirty="0">
                        <a:solidFill>
                          <a:schemeClr val="bg1"/>
                        </a:solidFill>
                        <a:latin typeface="+mn-lt"/>
                        <a:ea typeface="Montserrat"/>
                        <a:cs typeface="Arial" panose="020B0604020202020204" pitchFamily="34" charset="0"/>
                        <a:sym typeface="Montserrat"/>
                      </a:endParaRPr>
                    </a:p>
                  </a:txBody>
                  <a:tcPr marL="7800" marR="7800" marT="7800" marB="0" anchor="ctr">
                    <a:solidFill>
                      <a:srgbClr val="05405D"/>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410728">
                <a:tc gridSpan="2">
                  <a:txBody>
                    <a:bodyPr/>
                    <a:lstStyle/>
                    <a:p>
                      <a:pPr marL="0" marR="0" lvl="0" indent="0" algn="ctr" rtl="0">
                        <a:lnSpc>
                          <a:spcPct val="100000"/>
                        </a:lnSpc>
                        <a:spcBef>
                          <a:spcPts val="0"/>
                        </a:spcBef>
                        <a:spcAft>
                          <a:spcPts val="0"/>
                        </a:spcAft>
                        <a:buClr>
                          <a:schemeClr val="lt1"/>
                        </a:buClr>
                        <a:buSzPts val="1400"/>
                        <a:buFont typeface="Calibri"/>
                        <a:buNone/>
                      </a:pPr>
                      <a:r>
                        <a:rPr lang="es-MX" sz="1500" b="1" u="none" strike="noStrike" cap="none" dirty="0">
                          <a:solidFill>
                            <a:schemeClr val="bg1"/>
                          </a:solidFill>
                          <a:sym typeface="Montserrat"/>
                        </a:rPr>
                        <a:t>Causas</a:t>
                      </a:r>
                      <a:endParaRPr sz="1500" b="1" u="none" strike="noStrike" cap="none" dirty="0">
                        <a:solidFill>
                          <a:schemeClr val="bg1"/>
                        </a:solidFill>
                        <a:latin typeface="+mn-lt"/>
                        <a:ea typeface="Montserrat"/>
                        <a:cs typeface="Arial" panose="020B0604020202020204" pitchFamily="34" charset="0"/>
                        <a:sym typeface="Montserrat"/>
                      </a:endParaRPr>
                    </a:p>
                  </a:txBody>
                  <a:tcPr marL="7800" marR="7800" marT="7800" marB="0" anchor="ctr">
                    <a:solidFill>
                      <a:srgbClr val="05405D"/>
                    </a:solidFill>
                  </a:tcPr>
                </a:tc>
                <a:tc hMerge="1">
                  <a:txBody>
                    <a:bodyPr/>
                    <a:lstStyle/>
                    <a:p>
                      <a:endParaRPr lang="es-MX"/>
                    </a:p>
                  </a:txBody>
                  <a:tcPr/>
                </a:tc>
                <a:tc>
                  <a:txBody>
                    <a:bodyPr/>
                    <a:lstStyle/>
                    <a:p>
                      <a:pPr marL="0" marR="0" lvl="0" indent="0" algn="ctr" rtl="0">
                        <a:lnSpc>
                          <a:spcPct val="100000"/>
                        </a:lnSpc>
                        <a:spcBef>
                          <a:spcPts val="0"/>
                        </a:spcBef>
                        <a:spcAft>
                          <a:spcPts val="0"/>
                        </a:spcAft>
                        <a:buClr>
                          <a:schemeClr val="lt1"/>
                        </a:buClr>
                        <a:buSzPts val="1400"/>
                        <a:buFont typeface="Arial"/>
                        <a:buNone/>
                      </a:pPr>
                      <a:r>
                        <a:rPr lang="es-MX" sz="1500" b="1" u="none" strike="noStrike" cap="none" dirty="0">
                          <a:solidFill>
                            <a:schemeClr val="bg1"/>
                          </a:solidFill>
                          <a:sym typeface="Montserrat"/>
                        </a:rPr>
                        <a:t>2022</a:t>
                      </a:r>
                      <a:endParaRPr sz="1500" b="1" u="none" strike="noStrike" cap="none" dirty="0">
                        <a:solidFill>
                          <a:schemeClr val="bg1"/>
                        </a:solidFill>
                        <a:latin typeface="+mn-lt"/>
                        <a:ea typeface="Montserrat"/>
                        <a:cs typeface="Arial" panose="020B0604020202020204" pitchFamily="34" charset="0"/>
                        <a:sym typeface="Montserrat"/>
                      </a:endParaRPr>
                    </a:p>
                  </a:txBody>
                  <a:tcPr marL="7800" marR="7800" marT="7800" marB="0" anchor="ctr">
                    <a:solidFill>
                      <a:srgbClr val="05405D"/>
                    </a:solidFill>
                  </a:tcPr>
                </a:tc>
                <a:tc>
                  <a:txBody>
                    <a:bodyPr/>
                    <a:lstStyle/>
                    <a:p>
                      <a:pPr marL="0" marR="0" lvl="0" indent="0" algn="ctr" rtl="0">
                        <a:lnSpc>
                          <a:spcPct val="100000"/>
                        </a:lnSpc>
                        <a:spcBef>
                          <a:spcPts val="0"/>
                        </a:spcBef>
                        <a:spcAft>
                          <a:spcPts val="0"/>
                        </a:spcAft>
                        <a:buClr>
                          <a:schemeClr val="lt1"/>
                        </a:buClr>
                        <a:buSzPts val="1400"/>
                        <a:buFont typeface="Arial"/>
                        <a:buNone/>
                      </a:pPr>
                      <a:r>
                        <a:rPr lang="es-MX" sz="1500" b="1" u="none" strike="noStrike" cap="none" dirty="0">
                          <a:solidFill>
                            <a:schemeClr val="bg1"/>
                          </a:solidFill>
                          <a:sym typeface="Montserrat"/>
                        </a:rPr>
                        <a:t>2023</a:t>
                      </a:r>
                      <a:endParaRPr sz="1500" b="1" u="none" strike="noStrike" cap="none" dirty="0">
                        <a:solidFill>
                          <a:schemeClr val="bg1"/>
                        </a:solidFill>
                        <a:latin typeface="+mn-lt"/>
                        <a:ea typeface="Montserrat"/>
                        <a:cs typeface="Arial" panose="020B0604020202020204" pitchFamily="34" charset="0"/>
                        <a:sym typeface="Montserrat"/>
                      </a:endParaRPr>
                    </a:p>
                  </a:txBody>
                  <a:tcPr marL="7800" marR="7800" marT="7800" marB="0" anchor="ctr">
                    <a:solidFill>
                      <a:srgbClr val="05405D"/>
                    </a:solidFill>
                  </a:tcPr>
                </a:tc>
                <a:extLst>
                  <a:ext uri="{0D108BD9-81ED-4DB2-BD59-A6C34878D82A}">
                    <a16:rowId xmlns:a16="http://schemas.microsoft.com/office/drawing/2014/main" val="10001"/>
                  </a:ext>
                </a:extLst>
              </a:tr>
              <a:tr h="540000">
                <a:tc>
                  <a:txBody>
                    <a:bodyPr/>
                    <a:lstStyle/>
                    <a:p>
                      <a:pPr marL="0" marR="0" lvl="0" indent="0" algn="ctr" rtl="0">
                        <a:lnSpc>
                          <a:spcPct val="114000"/>
                        </a:lnSpc>
                        <a:spcBef>
                          <a:spcPts val="0"/>
                        </a:spcBef>
                        <a:spcAft>
                          <a:spcPts val="0"/>
                        </a:spcAft>
                        <a:buClr>
                          <a:schemeClr val="dk1"/>
                        </a:buClr>
                        <a:buSzPts val="1400"/>
                        <a:buFont typeface="Calibri"/>
                        <a:buNone/>
                      </a:pPr>
                      <a:r>
                        <a:rPr lang="es-MX" sz="1500" b="1" u="none" strike="noStrike" cap="none" dirty="0">
                          <a:sym typeface="Montserrat"/>
                        </a:rPr>
                        <a:t>1</a:t>
                      </a:r>
                      <a:endParaRPr sz="1500" b="1" u="none" strike="noStrike" cap="none" dirty="0">
                        <a:solidFill>
                          <a:srgbClr val="595959"/>
                        </a:solidFill>
                        <a:latin typeface="+mn-lt"/>
                        <a:ea typeface="Montserrat"/>
                        <a:cs typeface="Arial" panose="020B0604020202020204" pitchFamily="34" charset="0"/>
                        <a:sym typeface="Montserrat"/>
                      </a:endParaRPr>
                    </a:p>
                  </a:txBody>
                  <a:tcPr marL="7800" marR="7800" marT="7800" marB="0" anchor="ctr"/>
                </a:tc>
                <a:tc>
                  <a:txBody>
                    <a:bodyPr/>
                    <a:lstStyle/>
                    <a:p>
                      <a:pPr algn="l">
                        <a:spcAft>
                          <a:spcPts val="0"/>
                        </a:spcAft>
                      </a:pPr>
                      <a:r>
                        <a:rPr lang="es-ES" sz="1500" b="1" kern="1200" dirty="0">
                          <a:effectLst/>
                        </a:rPr>
                        <a:t>Tumores (Neoplasias).</a:t>
                      </a:r>
                      <a:endParaRPr lang="es-MX" sz="1500" b="1" kern="1200" dirty="0">
                        <a:solidFill>
                          <a:schemeClr val="tx1"/>
                        </a:solidFill>
                        <a:effectLst/>
                        <a:latin typeface="+mn-lt"/>
                        <a:ea typeface="+mn-ea"/>
                        <a:cs typeface="+mn-cs"/>
                      </a:endParaRPr>
                    </a:p>
                  </a:txBody>
                  <a:tcPr marL="73025" marR="73025" marT="0" marB="0" anchor="ctr"/>
                </a:tc>
                <a:tc>
                  <a:txBody>
                    <a:bodyPr/>
                    <a:lstStyle/>
                    <a:p>
                      <a:pPr marL="0" marR="0" lvl="0" indent="0" algn="ctr" rtl="0">
                        <a:lnSpc>
                          <a:spcPct val="114000"/>
                        </a:lnSpc>
                        <a:spcBef>
                          <a:spcPts val="0"/>
                        </a:spcBef>
                        <a:spcAft>
                          <a:spcPts val="0"/>
                        </a:spcAft>
                        <a:buClr>
                          <a:schemeClr val="dk1"/>
                        </a:buClr>
                        <a:buSzPts val="1000"/>
                        <a:buFont typeface="Arial"/>
                        <a:buNone/>
                      </a:pPr>
                      <a:r>
                        <a:rPr lang="es-MX" sz="1500" dirty="0">
                          <a:sym typeface="Montserrat"/>
                        </a:rPr>
                        <a:t>1,320</a:t>
                      </a:r>
                      <a:endParaRPr sz="1500" u="none" strike="noStrike" cap="none" dirty="0">
                        <a:sym typeface="Montserrat"/>
                      </a:endParaRPr>
                    </a:p>
                    <a:p>
                      <a:pPr marL="0" marR="0" lvl="0" indent="0" algn="ctr" rtl="0">
                        <a:lnSpc>
                          <a:spcPct val="114000"/>
                        </a:lnSpc>
                        <a:spcBef>
                          <a:spcPts val="0"/>
                        </a:spcBef>
                        <a:spcAft>
                          <a:spcPts val="0"/>
                        </a:spcAft>
                        <a:buClr>
                          <a:schemeClr val="dk1"/>
                        </a:buClr>
                        <a:buSzPts val="1000"/>
                        <a:buFont typeface="Arial"/>
                        <a:buNone/>
                      </a:pPr>
                      <a:r>
                        <a:rPr lang="es-MX" sz="1500" u="none" strike="noStrike" cap="none" dirty="0">
                          <a:sym typeface="Montserrat"/>
                        </a:rPr>
                        <a:t>(21.0%)</a:t>
                      </a:r>
                      <a:endParaRPr sz="1500" b="1" u="none" strike="noStrike" cap="none" dirty="0">
                        <a:latin typeface="+mn-lt"/>
                        <a:ea typeface="Montserrat"/>
                        <a:cs typeface="Arial" panose="020B0604020202020204" pitchFamily="34" charset="0"/>
                        <a:sym typeface="Montserrat"/>
                      </a:endParaRPr>
                    </a:p>
                  </a:txBody>
                  <a:tcPr marL="7800" marR="7800" marT="7800" marB="0" anchor="ctr"/>
                </a:tc>
                <a:tc>
                  <a:txBody>
                    <a:bodyPr/>
                    <a:lstStyle/>
                    <a:p>
                      <a:pPr marL="0" marR="0" lvl="0" indent="0" algn="ctr" rtl="0">
                        <a:lnSpc>
                          <a:spcPct val="114000"/>
                        </a:lnSpc>
                        <a:spcBef>
                          <a:spcPts val="0"/>
                        </a:spcBef>
                        <a:spcAft>
                          <a:spcPts val="0"/>
                        </a:spcAft>
                        <a:buClr>
                          <a:schemeClr val="dk1"/>
                        </a:buClr>
                        <a:buSzPts val="1000"/>
                        <a:buFont typeface="Arial"/>
                        <a:buNone/>
                      </a:pPr>
                      <a:r>
                        <a:rPr lang="es-MX" sz="1500" u="none" strike="noStrike" cap="none" dirty="0">
                          <a:sym typeface="Montserrat"/>
                        </a:rPr>
                        <a:t>1,348</a:t>
                      </a:r>
                      <a:endParaRPr sz="1500" u="none" strike="noStrike" cap="none" dirty="0">
                        <a:sym typeface="Montserrat"/>
                      </a:endParaRPr>
                    </a:p>
                    <a:p>
                      <a:pPr marL="0" marR="0" lvl="0" indent="0" algn="ctr" rtl="0">
                        <a:lnSpc>
                          <a:spcPct val="114000"/>
                        </a:lnSpc>
                        <a:spcBef>
                          <a:spcPts val="0"/>
                        </a:spcBef>
                        <a:spcAft>
                          <a:spcPts val="0"/>
                        </a:spcAft>
                        <a:buClr>
                          <a:schemeClr val="dk1"/>
                        </a:buClr>
                        <a:buSzPts val="1000"/>
                        <a:buFont typeface="Arial"/>
                        <a:buNone/>
                      </a:pPr>
                      <a:r>
                        <a:rPr lang="es-MX" sz="1500" u="none" strike="noStrike" cap="none" dirty="0">
                          <a:sym typeface="Montserrat"/>
                        </a:rPr>
                        <a:t>(20.4%)</a:t>
                      </a:r>
                      <a:endParaRPr sz="1500" b="1" u="none" strike="noStrike" cap="none" dirty="0">
                        <a:latin typeface="+mn-lt"/>
                        <a:ea typeface="Montserrat"/>
                        <a:cs typeface="Arial" panose="020B0604020202020204" pitchFamily="34" charset="0"/>
                        <a:sym typeface="Montserrat"/>
                      </a:endParaRPr>
                    </a:p>
                  </a:txBody>
                  <a:tcPr marL="7800" marR="7800" marT="7800" marB="0" anchor="ctr"/>
                </a:tc>
                <a:extLst>
                  <a:ext uri="{0D108BD9-81ED-4DB2-BD59-A6C34878D82A}">
                    <a16:rowId xmlns:a16="http://schemas.microsoft.com/office/drawing/2014/main" val="10002"/>
                  </a:ext>
                </a:extLst>
              </a:tr>
              <a:tr h="540000">
                <a:tc>
                  <a:txBody>
                    <a:bodyPr/>
                    <a:lstStyle/>
                    <a:p>
                      <a:pPr marL="0" marR="0" lvl="0" indent="0" algn="ctr" rtl="0">
                        <a:lnSpc>
                          <a:spcPct val="114000"/>
                        </a:lnSpc>
                        <a:spcBef>
                          <a:spcPts val="0"/>
                        </a:spcBef>
                        <a:spcAft>
                          <a:spcPts val="0"/>
                        </a:spcAft>
                        <a:buClr>
                          <a:schemeClr val="lt1"/>
                        </a:buClr>
                        <a:buSzPts val="1400"/>
                        <a:buFont typeface="Calibri"/>
                        <a:buNone/>
                      </a:pPr>
                      <a:r>
                        <a:rPr lang="es-MX" sz="1500" b="1" u="none" strike="noStrike" cap="none" dirty="0">
                          <a:sym typeface="Montserrat"/>
                        </a:rPr>
                        <a:t>2</a:t>
                      </a:r>
                      <a:endParaRPr sz="1500" b="1" u="none" strike="noStrike" cap="none" dirty="0">
                        <a:solidFill>
                          <a:schemeClr val="lt1"/>
                        </a:solidFill>
                        <a:latin typeface="+mn-lt"/>
                        <a:ea typeface="Montserrat"/>
                        <a:cs typeface="Arial" panose="020B0604020202020204" pitchFamily="34" charset="0"/>
                        <a:sym typeface="Montserrat"/>
                      </a:endParaRPr>
                    </a:p>
                  </a:txBody>
                  <a:tcPr marL="7800" marR="7800" marT="7800" marB="0" anchor="ctr"/>
                </a:tc>
                <a:tc>
                  <a:txBody>
                    <a:bodyPr/>
                    <a:lstStyle/>
                    <a:p>
                      <a:pPr algn="l">
                        <a:spcAft>
                          <a:spcPts val="0"/>
                        </a:spcAft>
                      </a:pPr>
                      <a:r>
                        <a:rPr lang="es-ES" sz="1500" b="1" kern="1200" dirty="0">
                          <a:effectLst/>
                        </a:rPr>
                        <a:t>Malformaciones congénitas, deformidades y anomalías cromosómicas</a:t>
                      </a:r>
                      <a:endParaRPr lang="es-MX" sz="1500" b="1" kern="1200" dirty="0">
                        <a:solidFill>
                          <a:schemeClr val="tx1"/>
                        </a:solidFill>
                        <a:effectLst/>
                        <a:latin typeface="+mn-lt"/>
                        <a:ea typeface="+mn-ea"/>
                        <a:cs typeface="+mn-cs"/>
                      </a:endParaRPr>
                    </a:p>
                  </a:txBody>
                  <a:tcPr marL="73025" marR="73025" marT="0" marB="0" anchor="ctr"/>
                </a:tc>
                <a:tc>
                  <a:txBody>
                    <a:bodyPr/>
                    <a:lstStyle/>
                    <a:p>
                      <a:pPr marL="0" marR="0" lvl="0" indent="0" algn="ctr" rtl="0">
                        <a:lnSpc>
                          <a:spcPct val="114000"/>
                        </a:lnSpc>
                        <a:spcBef>
                          <a:spcPts val="0"/>
                        </a:spcBef>
                        <a:spcAft>
                          <a:spcPts val="0"/>
                        </a:spcAft>
                        <a:buClr>
                          <a:schemeClr val="lt1"/>
                        </a:buClr>
                        <a:buSzPts val="1000"/>
                        <a:buFont typeface="Arial"/>
                        <a:buNone/>
                      </a:pPr>
                      <a:r>
                        <a:rPr lang="es-MX" sz="1500" dirty="0">
                          <a:sym typeface="Montserrat"/>
                        </a:rPr>
                        <a:t>846</a:t>
                      </a:r>
                      <a:endParaRPr sz="1500" u="none" strike="noStrike" cap="none" dirty="0">
                        <a:sym typeface="Montserrat"/>
                      </a:endParaRPr>
                    </a:p>
                    <a:p>
                      <a:pPr marL="0" marR="0" lvl="0" indent="0" algn="ctr" rtl="0">
                        <a:lnSpc>
                          <a:spcPct val="114000"/>
                        </a:lnSpc>
                        <a:spcBef>
                          <a:spcPts val="0"/>
                        </a:spcBef>
                        <a:spcAft>
                          <a:spcPts val="0"/>
                        </a:spcAft>
                        <a:buClr>
                          <a:schemeClr val="lt1"/>
                        </a:buClr>
                        <a:buSzPts val="1000"/>
                        <a:buFont typeface="Arial"/>
                        <a:buNone/>
                      </a:pPr>
                      <a:r>
                        <a:rPr lang="es-MX" sz="1500" u="none" strike="noStrike" cap="none" dirty="0">
                          <a:sym typeface="Montserrat"/>
                        </a:rPr>
                        <a:t>(13.5%)</a:t>
                      </a:r>
                      <a:endParaRPr sz="1500" b="1" u="none" strike="noStrike" cap="none" dirty="0">
                        <a:latin typeface="+mn-lt"/>
                        <a:ea typeface="Montserrat"/>
                        <a:cs typeface="Arial" panose="020B0604020202020204" pitchFamily="34" charset="0"/>
                        <a:sym typeface="Montserrat"/>
                      </a:endParaRPr>
                    </a:p>
                  </a:txBody>
                  <a:tcPr marL="7800" marR="7800" marT="7800" marB="0" anchor="ctr"/>
                </a:tc>
                <a:tc>
                  <a:txBody>
                    <a:bodyPr/>
                    <a:lstStyle/>
                    <a:p>
                      <a:pPr marL="0" marR="0" lvl="0" indent="0" algn="ctr" rtl="0">
                        <a:lnSpc>
                          <a:spcPct val="114000"/>
                        </a:lnSpc>
                        <a:spcBef>
                          <a:spcPts val="0"/>
                        </a:spcBef>
                        <a:spcAft>
                          <a:spcPts val="0"/>
                        </a:spcAft>
                        <a:buClr>
                          <a:schemeClr val="lt1"/>
                        </a:buClr>
                        <a:buSzPts val="1000"/>
                        <a:buFont typeface="Arial"/>
                        <a:buNone/>
                      </a:pPr>
                      <a:r>
                        <a:rPr lang="es-MX" sz="1500" dirty="0">
                          <a:sym typeface="Montserrat"/>
                        </a:rPr>
                        <a:t>961</a:t>
                      </a:r>
                      <a:endParaRPr sz="1500" u="none" strike="noStrike" cap="none" dirty="0">
                        <a:sym typeface="Montserrat"/>
                      </a:endParaRPr>
                    </a:p>
                    <a:p>
                      <a:pPr marL="0" marR="0" lvl="0" indent="0" algn="ctr" rtl="0">
                        <a:lnSpc>
                          <a:spcPct val="114000"/>
                        </a:lnSpc>
                        <a:spcBef>
                          <a:spcPts val="0"/>
                        </a:spcBef>
                        <a:spcAft>
                          <a:spcPts val="0"/>
                        </a:spcAft>
                        <a:buClr>
                          <a:schemeClr val="lt1"/>
                        </a:buClr>
                        <a:buSzPts val="1000"/>
                        <a:buFont typeface="Arial"/>
                        <a:buNone/>
                      </a:pPr>
                      <a:r>
                        <a:rPr lang="es-MX" sz="1500" u="none" strike="noStrike" cap="none" dirty="0">
                          <a:sym typeface="Montserrat"/>
                        </a:rPr>
                        <a:t>(14.5%)</a:t>
                      </a:r>
                      <a:endParaRPr sz="1500" b="1" u="none" strike="noStrike" cap="none" dirty="0">
                        <a:latin typeface="+mn-lt"/>
                        <a:ea typeface="Montserrat"/>
                        <a:cs typeface="Arial" panose="020B0604020202020204" pitchFamily="34" charset="0"/>
                        <a:sym typeface="Montserrat"/>
                      </a:endParaRPr>
                    </a:p>
                  </a:txBody>
                  <a:tcPr marL="7800" marR="7800" marT="7800" marB="0" anchor="ctr"/>
                </a:tc>
                <a:extLst>
                  <a:ext uri="{0D108BD9-81ED-4DB2-BD59-A6C34878D82A}">
                    <a16:rowId xmlns:a16="http://schemas.microsoft.com/office/drawing/2014/main" val="10003"/>
                  </a:ext>
                </a:extLst>
              </a:tr>
              <a:tr h="540000">
                <a:tc>
                  <a:txBody>
                    <a:bodyPr/>
                    <a:lstStyle/>
                    <a:p>
                      <a:pPr marL="0" marR="0" lvl="0" indent="0" algn="ctr" rtl="0">
                        <a:lnSpc>
                          <a:spcPct val="114000"/>
                        </a:lnSpc>
                        <a:spcBef>
                          <a:spcPts val="0"/>
                        </a:spcBef>
                        <a:spcAft>
                          <a:spcPts val="0"/>
                        </a:spcAft>
                        <a:buClr>
                          <a:schemeClr val="dk1"/>
                        </a:buClr>
                        <a:buSzPts val="1400"/>
                        <a:buFont typeface="Calibri"/>
                        <a:buNone/>
                      </a:pPr>
                      <a:r>
                        <a:rPr lang="es-MX" sz="1500" b="1" u="none" strike="noStrike" cap="none" dirty="0">
                          <a:sym typeface="Montserrat"/>
                        </a:rPr>
                        <a:t>3</a:t>
                      </a:r>
                      <a:endParaRPr sz="1500" b="1" u="none" strike="noStrike" cap="none" dirty="0">
                        <a:solidFill>
                          <a:srgbClr val="595959"/>
                        </a:solidFill>
                        <a:latin typeface="+mn-lt"/>
                        <a:ea typeface="Montserrat"/>
                        <a:cs typeface="Arial" panose="020B0604020202020204" pitchFamily="34" charset="0"/>
                        <a:sym typeface="Montserrat"/>
                      </a:endParaRPr>
                    </a:p>
                  </a:txBody>
                  <a:tcPr marL="7800" marR="7800" marT="7800" marB="0" anchor="ctr"/>
                </a:tc>
                <a:tc>
                  <a:txBody>
                    <a:bodyPr/>
                    <a:lstStyle/>
                    <a:p>
                      <a:pPr algn="l">
                        <a:spcAft>
                          <a:spcPts val="0"/>
                        </a:spcAft>
                      </a:pPr>
                      <a:r>
                        <a:rPr lang="es-ES" sz="1500" b="1" kern="1200" dirty="0">
                          <a:effectLst/>
                        </a:rPr>
                        <a:t>Enfermedades del sistema respiratorio</a:t>
                      </a:r>
                      <a:endParaRPr lang="es-MX" sz="1500" b="1" kern="1200" dirty="0">
                        <a:solidFill>
                          <a:schemeClr val="tx1"/>
                        </a:solidFill>
                        <a:effectLst/>
                        <a:latin typeface="+mn-lt"/>
                        <a:ea typeface="+mn-ea"/>
                        <a:cs typeface="+mn-cs"/>
                      </a:endParaRPr>
                    </a:p>
                  </a:txBody>
                  <a:tcPr marL="73025" marR="73025" marT="0" marB="0" anchor="ctr"/>
                </a:tc>
                <a:tc>
                  <a:txBody>
                    <a:bodyPr/>
                    <a:lstStyle/>
                    <a:p>
                      <a:pPr marL="0" marR="0" lvl="0" indent="0" algn="ctr" rtl="0">
                        <a:lnSpc>
                          <a:spcPct val="114000"/>
                        </a:lnSpc>
                        <a:spcBef>
                          <a:spcPts val="0"/>
                        </a:spcBef>
                        <a:spcAft>
                          <a:spcPts val="0"/>
                        </a:spcAft>
                        <a:buClr>
                          <a:schemeClr val="dk1"/>
                        </a:buClr>
                        <a:buSzPts val="1000"/>
                        <a:buFont typeface="Arial"/>
                        <a:buNone/>
                      </a:pPr>
                      <a:r>
                        <a:rPr lang="es-MX" sz="1500" dirty="0">
                          <a:sym typeface="Montserrat"/>
                        </a:rPr>
                        <a:t>876</a:t>
                      </a:r>
                      <a:endParaRPr sz="1500" u="none" strike="noStrike" cap="none" dirty="0">
                        <a:sym typeface="Montserrat"/>
                      </a:endParaRPr>
                    </a:p>
                    <a:p>
                      <a:pPr marL="0" marR="0" lvl="0" indent="0" algn="ctr" rtl="0">
                        <a:lnSpc>
                          <a:spcPct val="114000"/>
                        </a:lnSpc>
                        <a:spcBef>
                          <a:spcPts val="0"/>
                        </a:spcBef>
                        <a:spcAft>
                          <a:spcPts val="0"/>
                        </a:spcAft>
                        <a:buClr>
                          <a:schemeClr val="dk1"/>
                        </a:buClr>
                        <a:buSzPts val="1000"/>
                        <a:buFont typeface="Arial"/>
                        <a:buNone/>
                      </a:pPr>
                      <a:r>
                        <a:rPr lang="es-MX" sz="1500" u="none" strike="noStrike" cap="none" dirty="0">
                          <a:sym typeface="Montserrat"/>
                        </a:rPr>
                        <a:t>(14.0%)</a:t>
                      </a:r>
                      <a:endParaRPr sz="1500" b="1" u="none" strike="noStrike" cap="none" dirty="0">
                        <a:latin typeface="+mn-lt"/>
                        <a:ea typeface="Montserrat"/>
                        <a:cs typeface="Arial" panose="020B0604020202020204" pitchFamily="34" charset="0"/>
                        <a:sym typeface="Montserrat"/>
                      </a:endParaRPr>
                    </a:p>
                  </a:txBody>
                  <a:tcPr marL="7800" marR="7800" marT="7800" marB="0" anchor="ctr"/>
                </a:tc>
                <a:tc>
                  <a:txBody>
                    <a:bodyPr/>
                    <a:lstStyle/>
                    <a:p>
                      <a:pPr marL="0" marR="0" lvl="0" indent="0" algn="ctr" rtl="0">
                        <a:lnSpc>
                          <a:spcPct val="114000"/>
                        </a:lnSpc>
                        <a:spcBef>
                          <a:spcPts val="0"/>
                        </a:spcBef>
                        <a:spcAft>
                          <a:spcPts val="0"/>
                        </a:spcAft>
                        <a:buClr>
                          <a:schemeClr val="dk1"/>
                        </a:buClr>
                        <a:buSzPts val="1000"/>
                        <a:buFont typeface="Arial"/>
                        <a:buNone/>
                      </a:pPr>
                      <a:r>
                        <a:rPr lang="es-MX" sz="1500" dirty="0">
                          <a:sym typeface="Montserrat"/>
                        </a:rPr>
                        <a:t>844</a:t>
                      </a:r>
                      <a:endParaRPr sz="1500" u="none" strike="noStrike" cap="none" dirty="0">
                        <a:sym typeface="Montserrat"/>
                      </a:endParaRPr>
                    </a:p>
                    <a:p>
                      <a:pPr marL="0" marR="0" lvl="0" indent="0" algn="ctr" rtl="0">
                        <a:lnSpc>
                          <a:spcPct val="114000"/>
                        </a:lnSpc>
                        <a:spcBef>
                          <a:spcPts val="0"/>
                        </a:spcBef>
                        <a:spcAft>
                          <a:spcPts val="0"/>
                        </a:spcAft>
                        <a:buClr>
                          <a:schemeClr val="dk1"/>
                        </a:buClr>
                        <a:buSzPts val="1000"/>
                        <a:buFont typeface="Arial"/>
                        <a:buNone/>
                      </a:pPr>
                      <a:r>
                        <a:rPr lang="es-MX" sz="1500" u="none" strike="noStrike" cap="none" dirty="0">
                          <a:sym typeface="Montserrat"/>
                        </a:rPr>
                        <a:t>(12.8%)</a:t>
                      </a:r>
                      <a:endParaRPr sz="1500" b="1" u="none" strike="noStrike" cap="none" dirty="0">
                        <a:latin typeface="+mn-lt"/>
                        <a:ea typeface="Montserrat"/>
                        <a:cs typeface="Arial" panose="020B0604020202020204" pitchFamily="34" charset="0"/>
                        <a:sym typeface="Montserrat"/>
                      </a:endParaRPr>
                    </a:p>
                  </a:txBody>
                  <a:tcPr marL="7800" marR="7800" marT="7800" marB="0" anchor="ctr"/>
                </a:tc>
                <a:extLst>
                  <a:ext uri="{0D108BD9-81ED-4DB2-BD59-A6C34878D82A}">
                    <a16:rowId xmlns:a16="http://schemas.microsoft.com/office/drawing/2014/main" val="10004"/>
                  </a:ext>
                </a:extLst>
              </a:tr>
              <a:tr h="540000">
                <a:tc>
                  <a:txBody>
                    <a:bodyPr/>
                    <a:lstStyle/>
                    <a:p>
                      <a:pPr marL="0" marR="0" lvl="0" indent="0" algn="ctr" rtl="0">
                        <a:lnSpc>
                          <a:spcPct val="114000"/>
                        </a:lnSpc>
                        <a:spcBef>
                          <a:spcPts val="0"/>
                        </a:spcBef>
                        <a:spcAft>
                          <a:spcPts val="0"/>
                        </a:spcAft>
                        <a:buClr>
                          <a:schemeClr val="lt1"/>
                        </a:buClr>
                        <a:buSzPts val="1400"/>
                        <a:buFont typeface="Calibri"/>
                        <a:buNone/>
                      </a:pPr>
                      <a:r>
                        <a:rPr lang="es-MX" sz="1500" b="1" u="none" strike="noStrike" cap="none" dirty="0">
                          <a:sym typeface="Montserrat"/>
                        </a:rPr>
                        <a:t>4</a:t>
                      </a:r>
                      <a:endParaRPr sz="1500" b="1" u="none" strike="noStrike" cap="none" dirty="0">
                        <a:solidFill>
                          <a:schemeClr val="lt1"/>
                        </a:solidFill>
                        <a:latin typeface="+mn-lt"/>
                        <a:ea typeface="Montserrat"/>
                        <a:cs typeface="Arial" panose="020B0604020202020204" pitchFamily="34" charset="0"/>
                        <a:sym typeface="Montserrat"/>
                      </a:endParaRPr>
                    </a:p>
                  </a:txBody>
                  <a:tcPr marL="7800" marR="7800" marT="7800" marB="0" anchor="ctr"/>
                </a:tc>
                <a:tc>
                  <a:txBody>
                    <a:bodyPr/>
                    <a:lstStyle/>
                    <a:p>
                      <a:pPr algn="l">
                        <a:spcAft>
                          <a:spcPts val="0"/>
                        </a:spcAft>
                      </a:pPr>
                      <a:r>
                        <a:rPr lang="es-ES" sz="1500" b="1" kern="1200" dirty="0">
                          <a:effectLst/>
                        </a:rPr>
                        <a:t>Enfermedades del sistema digestivo</a:t>
                      </a:r>
                      <a:endParaRPr lang="es-MX" sz="1500" b="1" kern="1200" dirty="0">
                        <a:solidFill>
                          <a:schemeClr val="tx1"/>
                        </a:solidFill>
                        <a:effectLst/>
                        <a:latin typeface="+mn-lt"/>
                        <a:ea typeface="+mn-ea"/>
                        <a:cs typeface="+mn-cs"/>
                      </a:endParaRPr>
                    </a:p>
                  </a:txBody>
                  <a:tcPr marL="73025" marR="73025" marT="0" marB="0" anchor="ctr"/>
                </a:tc>
                <a:tc>
                  <a:txBody>
                    <a:bodyPr/>
                    <a:lstStyle/>
                    <a:p>
                      <a:pPr marL="0" lvl="0" indent="0" algn="ctr" rtl="0">
                        <a:lnSpc>
                          <a:spcPct val="114000"/>
                        </a:lnSpc>
                        <a:spcBef>
                          <a:spcPts val="0"/>
                        </a:spcBef>
                        <a:spcAft>
                          <a:spcPts val="0"/>
                        </a:spcAft>
                        <a:buClr>
                          <a:schemeClr val="dk1"/>
                        </a:buClr>
                        <a:buSzPts val="1000"/>
                        <a:buFont typeface="Arial"/>
                        <a:buNone/>
                      </a:pPr>
                      <a:r>
                        <a:rPr lang="es-MX" sz="1500" dirty="0">
                          <a:sym typeface="Montserrat"/>
                        </a:rPr>
                        <a:t>544</a:t>
                      </a:r>
                      <a:endParaRPr sz="1500" dirty="0">
                        <a:sym typeface="Montserrat"/>
                      </a:endParaRPr>
                    </a:p>
                    <a:p>
                      <a:pPr marL="0" lvl="0" indent="0" algn="ctr" rtl="0">
                        <a:lnSpc>
                          <a:spcPct val="114000"/>
                        </a:lnSpc>
                        <a:spcBef>
                          <a:spcPts val="0"/>
                        </a:spcBef>
                        <a:spcAft>
                          <a:spcPts val="0"/>
                        </a:spcAft>
                        <a:buClr>
                          <a:schemeClr val="dk1"/>
                        </a:buClr>
                        <a:buSzPts val="1000"/>
                        <a:buFont typeface="Arial"/>
                        <a:buNone/>
                      </a:pPr>
                      <a:r>
                        <a:rPr lang="es-MX" sz="1500" dirty="0">
                          <a:sym typeface="Montserrat"/>
                        </a:rPr>
                        <a:t>(8.7%)</a:t>
                      </a:r>
                      <a:endParaRPr sz="1500" b="1" dirty="0">
                        <a:latin typeface="+mn-lt"/>
                        <a:ea typeface="Montserrat"/>
                        <a:cs typeface="Arial" panose="020B0604020202020204" pitchFamily="34" charset="0"/>
                        <a:sym typeface="Montserrat"/>
                      </a:endParaRPr>
                    </a:p>
                  </a:txBody>
                  <a:tcPr marL="7800" marR="7800" marT="7800" marB="0" anchor="ctr"/>
                </a:tc>
                <a:tc>
                  <a:txBody>
                    <a:bodyPr/>
                    <a:lstStyle/>
                    <a:p>
                      <a:pPr marL="0" lvl="0" indent="0" algn="ctr" rtl="0">
                        <a:lnSpc>
                          <a:spcPct val="114000"/>
                        </a:lnSpc>
                        <a:spcBef>
                          <a:spcPts val="0"/>
                        </a:spcBef>
                        <a:spcAft>
                          <a:spcPts val="0"/>
                        </a:spcAft>
                        <a:buClr>
                          <a:schemeClr val="dk1"/>
                        </a:buClr>
                        <a:buSzPts val="1000"/>
                        <a:buFont typeface="Arial"/>
                        <a:buNone/>
                      </a:pPr>
                      <a:r>
                        <a:rPr lang="es-MX" sz="1500" dirty="0">
                          <a:sym typeface="Montserrat"/>
                        </a:rPr>
                        <a:t>667</a:t>
                      </a:r>
                      <a:endParaRPr sz="1500" dirty="0">
                        <a:sym typeface="Montserrat"/>
                      </a:endParaRPr>
                    </a:p>
                    <a:p>
                      <a:pPr marL="0" lvl="0" indent="0" algn="ctr" rtl="0">
                        <a:lnSpc>
                          <a:spcPct val="114000"/>
                        </a:lnSpc>
                        <a:spcBef>
                          <a:spcPts val="0"/>
                        </a:spcBef>
                        <a:spcAft>
                          <a:spcPts val="0"/>
                        </a:spcAft>
                        <a:buClr>
                          <a:schemeClr val="dk1"/>
                        </a:buClr>
                        <a:buSzPts val="1000"/>
                        <a:buFont typeface="Arial"/>
                        <a:buNone/>
                      </a:pPr>
                      <a:r>
                        <a:rPr lang="es-MX" sz="1500" dirty="0">
                          <a:sym typeface="Montserrat"/>
                        </a:rPr>
                        <a:t>(10.1%)</a:t>
                      </a:r>
                      <a:endParaRPr sz="1500" b="1" dirty="0">
                        <a:latin typeface="+mn-lt"/>
                        <a:ea typeface="Montserrat"/>
                        <a:cs typeface="Arial" panose="020B0604020202020204" pitchFamily="34" charset="0"/>
                        <a:sym typeface="Montserrat"/>
                      </a:endParaRPr>
                    </a:p>
                  </a:txBody>
                  <a:tcPr marL="7800" marR="7800" marT="7800" marB="0" anchor="ctr"/>
                </a:tc>
                <a:extLst>
                  <a:ext uri="{0D108BD9-81ED-4DB2-BD59-A6C34878D82A}">
                    <a16:rowId xmlns:a16="http://schemas.microsoft.com/office/drawing/2014/main" val="10005"/>
                  </a:ext>
                </a:extLst>
              </a:tr>
              <a:tr h="540000">
                <a:tc>
                  <a:txBody>
                    <a:bodyPr/>
                    <a:lstStyle/>
                    <a:p>
                      <a:pPr marL="0" marR="0" lvl="0" indent="0" algn="ctr" rtl="0">
                        <a:lnSpc>
                          <a:spcPct val="114000"/>
                        </a:lnSpc>
                        <a:spcBef>
                          <a:spcPts val="0"/>
                        </a:spcBef>
                        <a:spcAft>
                          <a:spcPts val="0"/>
                        </a:spcAft>
                        <a:buClr>
                          <a:schemeClr val="dk1"/>
                        </a:buClr>
                        <a:buSzPts val="1400"/>
                        <a:buFont typeface="Calibri"/>
                        <a:buNone/>
                      </a:pPr>
                      <a:r>
                        <a:rPr lang="es-MX" sz="1500" b="1" u="none" strike="noStrike" cap="none" dirty="0">
                          <a:sym typeface="Montserrat"/>
                        </a:rPr>
                        <a:t>5</a:t>
                      </a:r>
                      <a:endParaRPr sz="1500" b="1" u="none" strike="noStrike" cap="none" dirty="0">
                        <a:solidFill>
                          <a:srgbClr val="595959"/>
                        </a:solidFill>
                        <a:latin typeface="+mn-lt"/>
                        <a:ea typeface="Montserrat"/>
                        <a:cs typeface="Arial" panose="020B0604020202020204" pitchFamily="34" charset="0"/>
                        <a:sym typeface="Montserrat"/>
                      </a:endParaRPr>
                    </a:p>
                  </a:txBody>
                  <a:tcPr marL="7800" marR="7800" marT="7800" marB="0" anchor="ctr"/>
                </a:tc>
                <a:tc>
                  <a:txBody>
                    <a:bodyPr/>
                    <a:lstStyle/>
                    <a:p>
                      <a:pPr algn="l">
                        <a:spcAft>
                          <a:spcPts val="0"/>
                        </a:spcAft>
                      </a:pPr>
                      <a:r>
                        <a:rPr lang="es-ES" sz="1500" b="1" kern="1200" dirty="0">
                          <a:effectLst/>
                        </a:rPr>
                        <a:t>Traumatismos, envenenamientos y algunas otras consecuencias de causas externas.</a:t>
                      </a:r>
                      <a:endParaRPr lang="es-MX" sz="1500" b="1" kern="1200" dirty="0">
                        <a:solidFill>
                          <a:schemeClr val="tx1"/>
                        </a:solidFill>
                        <a:effectLst/>
                        <a:latin typeface="+mn-lt"/>
                        <a:ea typeface="+mn-ea"/>
                        <a:cs typeface="+mn-cs"/>
                      </a:endParaRPr>
                    </a:p>
                  </a:txBody>
                  <a:tcPr marL="73025" marR="73025" marT="0" marB="0" anchor="ctr"/>
                </a:tc>
                <a:tc>
                  <a:txBody>
                    <a:bodyPr/>
                    <a:lstStyle/>
                    <a:p>
                      <a:pPr marL="0" lvl="0" indent="0" algn="ctr" rtl="0">
                        <a:lnSpc>
                          <a:spcPct val="114000"/>
                        </a:lnSpc>
                        <a:spcBef>
                          <a:spcPts val="0"/>
                        </a:spcBef>
                        <a:spcAft>
                          <a:spcPts val="0"/>
                        </a:spcAft>
                        <a:buClr>
                          <a:schemeClr val="dk1"/>
                        </a:buClr>
                        <a:buSzPts val="1400"/>
                        <a:buFont typeface="Calibri"/>
                        <a:buNone/>
                      </a:pPr>
                      <a:r>
                        <a:rPr lang="es-MX" sz="1500" dirty="0">
                          <a:sym typeface="Montserrat"/>
                        </a:rPr>
                        <a:t>493</a:t>
                      </a:r>
                      <a:endParaRPr sz="1500" dirty="0">
                        <a:sym typeface="Montserrat"/>
                      </a:endParaRPr>
                    </a:p>
                    <a:p>
                      <a:pPr marL="0" lvl="0" indent="0" algn="ctr" rtl="0">
                        <a:lnSpc>
                          <a:spcPct val="114000"/>
                        </a:lnSpc>
                        <a:spcBef>
                          <a:spcPts val="0"/>
                        </a:spcBef>
                        <a:spcAft>
                          <a:spcPts val="0"/>
                        </a:spcAft>
                        <a:buClr>
                          <a:schemeClr val="dk1"/>
                        </a:buClr>
                        <a:buSzPts val="1000"/>
                        <a:buFont typeface="Calibri"/>
                        <a:buNone/>
                      </a:pPr>
                      <a:r>
                        <a:rPr lang="es-MX" sz="1500" dirty="0">
                          <a:sym typeface="Montserrat"/>
                        </a:rPr>
                        <a:t>(7.9%)</a:t>
                      </a:r>
                      <a:endParaRPr sz="1500" dirty="0">
                        <a:latin typeface="+mn-lt"/>
                        <a:ea typeface="Montserrat"/>
                        <a:cs typeface="Arial" panose="020B0604020202020204" pitchFamily="34" charset="0"/>
                        <a:sym typeface="Montserrat"/>
                      </a:endParaRPr>
                    </a:p>
                  </a:txBody>
                  <a:tcPr marL="7800" marR="7800" marT="7800" marB="0" anchor="ctr"/>
                </a:tc>
                <a:tc>
                  <a:txBody>
                    <a:bodyPr/>
                    <a:lstStyle/>
                    <a:p>
                      <a:pPr marL="0" lvl="0" indent="0" algn="ctr" rtl="0">
                        <a:lnSpc>
                          <a:spcPct val="114000"/>
                        </a:lnSpc>
                        <a:spcBef>
                          <a:spcPts val="0"/>
                        </a:spcBef>
                        <a:spcAft>
                          <a:spcPts val="0"/>
                        </a:spcAft>
                        <a:buClr>
                          <a:schemeClr val="dk1"/>
                        </a:buClr>
                        <a:buSzPts val="1400"/>
                        <a:buFont typeface="Calibri"/>
                        <a:buNone/>
                      </a:pPr>
                      <a:r>
                        <a:rPr lang="es-MX" sz="1500" dirty="0">
                          <a:sym typeface="Montserrat"/>
                        </a:rPr>
                        <a:t>586</a:t>
                      </a:r>
                      <a:endParaRPr sz="1500" dirty="0">
                        <a:sym typeface="Montserrat"/>
                      </a:endParaRPr>
                    </a:p>
                    <a:p>
                      <a:pPr marL="0" lvl="0" indent="0" algn="ctr" rtl="0">
                        <a:lnSpc>
                          <a:spcPct val="114000"/>
                        </a:lnSpc>
                        <a:spcBef>
                          <a:spcPts val="0"/>
                        </a:spcBef>
                        <a:spcAft>
                          <a:spcPts val="0"/>
                        </a:spcAft>
                        <a:buClr>
                          <a:schemeClr val="dk1"/>
                        </a:buClr>
                        <a:buSzPts val="1000"/>
                        <a:buFont typeface="Calibri"/>
                        <a:buNone/>
                      </a:pPr>
                      <a:r>
                        <a:rPr lang="es-MX" sz="1500" dirty="0">
                          <a:sym typeface="Montserrat"/>
                        </a:rPr>
                        <a:t>(8.9%)</a:t>
                      </a:r>
                      <a:endParaRPr sz="1500" dirty="0">
                        <a:latin typeface="+mn-lt"/>
                        <a:ea typeface="Montserrat"/>
                        <a:cs typeface="Arial" panose="020B0604020202020204" pitchFamily="34" charset="0"/>
                        <a:sym typeface="Montserrat"/>
                      </a:endParaRPr>
                    </a:p>
                  </a:txBody>
                  <a:tcPr marL="7800" marR="7800" marT="7800" marB="0" anchor="ctr"/>
                </a:tc>
                <a:extLst>
                  <a:ext uri="{0D108BD9-81ED-4DB2-BD59-A6C34878D82A}">
                    <a16:rowId xmlns:a16="http://schemas.microsoft.com/office/drawing/2014/main" val="10006"/>
                  </a:ext>
                </a:extLst>
              </a:tr>
              <a:tr h="540000">
                <a:tc>
                  <a:txBody>
                    <a:bodyPr/>
                    <a:lstStyle/>
                    <a:p>
                      <a:pPr marL="0" marR="0" lvl="0" indent="0" algn="ctr" rtl="0">
                        <a:lnSpc>
                          <a:spcPct val="114000"/>
                        </a:lnSpc>
                        <a:spcBef>
                          <a:spcPts val="0"/>
                        </a:spcBef>
                        <a:spcAft>
                          <a:spcPts val="0"/>
                        </a:spcAft>
                        <a:buClr>
                          <a:schemeClr val="dk1"/>
                        </a:buClr>
                        <a:buSzPts val="1400"/>
                        <a:buFont typeface="Calibri"/>
                        <a:buNone/>
                      </a:pPr>
                      <a:endParaRPr sz="1500" b="1" u="none" strike="noStrike" cap="none" dirty="0">
                        <a:solidFill>
                          <a:srgbClr val="595959"/>
                        </a:solidFill>
                        <a:latin typeface="+mn-lt"/>
                        <a:ea typeface="Montserrat"/>
                        <a:cs typeface="Arial" panose="020B0604020202020204" pitchFamily="34" charset="0"/>
                        <a:sym typeface="Montserrat"/>
                      </a:endParaRPr>
                    </a:p>
                  </a:txBody>
                  <a:tcPr marL="7800" marR="7800" marT="780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500" b="1" kern="1200" dirty="0">
                          <a:solidFill>
                            <a:schemeClr val="tx1"/>
                          </a:solidFill>
                          <a:effectLst/>
                          <a:latin typeface="+mn-lt"/>
                          <a:ea typeface="+mn-ea"/>
                          <a:cs typeface="+mn-cs"/>
                        </a:rPr>
                        <a:t>Todas las demás</a:t>
                      </a:r>
                    </a:p>
                  </a:txBody>
                  <a:tcPr marL="73025" marR="73025" marT="0" marB="0" anchor="ctr"/>
                </a:tc>
                <a:tc>
                  <a:txBody>
                    <a:bodyPr/>
                    <a:lstStyle/>
                    <a:p>
                      <a:pPr marL="0" lvl="0" indent="0" algn="ctr" rtl="0">
                        <a:lnSpc>
                          <a:spcPct val="114000"/>
                        </a:lnSpc>
                        <a:spcBef>
                          <a:spcPts val="0"/>
                        </a:spcBef>
                        <a:spcAft>
                          <a:spcPts val="0"/>
                        </a:spcAft>
                        <a:buClr>
                          <a:schemeClr val="dk1"/>
                        </a:buClr>
                        <a:buSzPts val="1400"/>
                        <a:buFont typeface="Calibri"/>
                        <a:buNone/>
                      </a:pPr>
                      <a:r>
                        <a:rPr lang="es-MX" sz="1500" dirty="0">
                          <a:sym typeface="Montserrat"/>
                        </a:rPr>
                        <a:t>2,036</a:t>
                      </a:r>
                    </a:p>
                    <a:p>
                      <a:pPr marL="0" lvl="0" indent="0" algn="ctr" rtl="0">
                        <a:lnSpc>
                          <a:spcPct val="114000"/>
                        </a:lnSpc>
                        <a:spcBef>
                          <a:spcPts val="0"/>
                        </a:spcBef>
                        <a:spcAft>
                          <a:spcPts val="0"/>
                        </a:spcAft>
                        <a:buClr>
                          <a:schemeClr val="dk1"/>
                        </a:buClr>
                        <a:buSzPts val="1000"/>
                        <a:buFont typeface="Calibri"/>
                        <a:buNone/>
                      </a:pPr>
                      <a:r>
                        <a:rPr lang="es-MX" sz="1500" dirty="0">
                          <a:sym typeface="Montserrat"/>
                        </a:rPr>
                        <a:t>(34.9%)</a:t>
                      </a:r>
                      <a:endParaRPr lang="es-MX" sz="1500" dirty="0">
                        <a:latin typeface="+mn-lt"/>
                        <a:ea typeface="Montserrat"/>
                        <a:cs typeface="Arial" panose="020B0604020202020204" pitchFamily="34" charset="0"/>
                        <a:sym typeface="Montserrat"/>
                      </a:endParaRPr>
                    </a:p>
                  </a:txBody>
                  <a:tcPr marL="7800" marR="7800" marT="7800" marB="0" anchor="ctr"/>
                </a:tc>
                <a:tc>
                  <a:txBody>
                    <a:bodyPr/>
                    <a:lstStyle/>
                    <a:p>
                      <a:pPr marL="0" lvl="0" indent="0" algn="ctr" rtl="0">
                        <a:lnSpc>
                          <a:spcPct val="114000"/>
                        </a:lnSpc>
                        <a:spcBef>
                          <a:spcPts val="0"/>
                        </a:spcBef>
                        <a:spcAft>
                          <a:spcPts val="0"/>
                        </a:spcAft>
                        <a:buClr>
                          <a:schemeClr val="dk1"/>
                        </a:buClr>
                        <a:buSzPts val="1000"/>
                        <a:buFont typeface="Calibri"/>
                        <a:buNone/>
                      </a:pPr>
                      <a:r>
                        <a:rPr lang="es-MX" sz="1500" dirty="0">
                          <a:sym typeface="Montserrat"/>
                        </a:rPr>
                        <a:t>2,210</a:t>
                      </a:r>
                    </a:p>
                    <a:p>
                      <a:pPr marL="0" lvl="0" indent="0" algn="ctr" rtl="0">
                        <a:lnSpc>
                          <a:spcPct val="114000"/>
                        </a:lnSpc>
                        <a:spcBef>
                          <a:spcPts val="0"/>
                        </a:spcBef>
                        <a:spcAft>
                          <a:spcPts val="0"/>
                        </a:spcAft>
                        <a:buClr>
                          <a:schemeClr val="dk1"/>
                        </a:buClr>
                        <a:buSzPts val="1000"/>
                        <a:buFont typeface="Calibri"/>
                        <a:buNone/>
                      </a:pPr>
                      <a:r>
                        <a:rPr lang="es-MX" sz="1500" dirty="0">
                          <a:sym typeface="Montserrat"/>
                        </a:rPr>
                        <a:t>(33.3%)</a:t>
                      </a:r>
                      <a:endParaRPr lang="es-MX" sz="1500" dirty="0">
                        <a:latin typeface="+mn-lt"/>
                        <a:ea typeface="Montserrat"/>
                        <a:cs typeface="Arial" panose="020B0604020202020204" pitchFamily="34" charset="0"/>
                        <a:sym typeface="Montserrat"/>
                      </a:endParaRPr>
                    </a:p>
                  </a:txBody>
                  <a:tcPr marL="73025" marR="73025" marT="0" marB="0" anchor="ctr"/>
                </a:tc>
                <a:extLst>
                  <a:ext uri="{0D108BD9-81ED-4DB2-BD59-A6C34878D82A}">
                    <a16:rowId xmlns:a16="http://schemas.microsoft.com/office/drawing/2014/main" val="168123193"/>
                  </a:ext>
                </a:extLst>
              </a:tr>
              <a:tr h="328176">
                <a:tc gridSpan="2">
                  <a:txBody>
                    <a:bodyPr/>
                    <a:lstStyle/>
                    <a:p>
                      <a:pPr marL="0" marR="0" lvl="0" indent="0" algn="ctr" rtl="0">
                        <a:lnSpc>
                          <a:spcPct val="90000"/>
                        </a:lnSpc>
                        <a:spcBef>
                          <a:spcPts val="0"/>
                        </a:spcBef>
                        <a:spcAft>
                          <a:spcPts val="0"/>
                        </a:spcAft>
                        <a:buClr>
                          <a:schemeClr val="dk1"/>
                        </a:buClr>
                        <a:buSzPts val="1600"/>
                        <a:buFont typeface="Calibri"/>
                        <a:buNone/>
                      </a:pPr>
                      <a:r>
                        <a:rPr lang="es-MX" sz="1500" b="1" u="none" strike="noStrike" cap="none" dirty="0">
                          <a:solidFill>
                            <a:schemeClr val="bg1"/>
                          </a:solidFill>
                          <a:sym typeface="Montserrat"/>
                        </a:rPr>
                        <a:t> Total</a:t>
                      </a:r>
                      <a:endParaRPr sz="1500" b="1" u="none" strike="noStrike" cap="none" dirty="0">
                        <a:solidFill>
                          <a:schemeClr val="bg1"/>
                        </a:solidFill>
                        <a:latin typeface="+mn-lt"/>
                        <a:ea typeface="Montserrat"/>
                        <a:cs typeface="Arial" panose="020B0604020202020204" pitchFamily="34" charset="0"/>
                        <a:sym typeface="Montserrat"/>
                      </a:endParaRPr>
                    </a:p>
                  </a:txBody>
                  <a:tcPr marL="7800" marR="7800" marT="7800" marB="0" anchor="ctr">
                    <a:solidFill>
                      <a:srgbClr val="05405D"/>
                    </a:solidFill>
                  </a:tcPr>
                </a:tc>
                <a:tc hMerge="1">
                  <a:txBody>
                    <a:bodyPr/>
                    <a:lstStyle/>
                    <a:p>
                      <a:endParaRPr lang="es-MX"/>
                    </a:p>
                  </a:txBody>
                  <a:tcPr/>
                </a:tc>
                <a:tc>
                  <a:txBody>
                    <a:bodyPr/>
                    <a:lstStyle/>
                    <a:p>
                      <a:pPr marL="0" marR="0" lvl="0" indent="0" algn="ctr" rtl="0">
                        <a:lnSpc>
                          <a:spcPct val="100000"/>
                        </a:lnSpc>
                        <a:spcBef>
                          <a:spcPts val="0"/>
                        </a:spcBef>
                        <a:spcAft>
                          <a:spcPts val="0"/>
                        </a:spcAft>
                        <a:buClr>
                          <a:schemeClr val="dk1"/>
                        </a:buClr>
                        <a:buSzPts val="1600"/>
                        <a:buFont typeface="Arial"/>
                        <a:buNone/>
                      </a:pPr>
                      <a:r>
                        <a:rPr lang="es-MX" sz="1400" b="1" u="none" strike="noStrike" cap="none" dirty="0">
                          <a:solidFill>
                            <a:schemeClr val="bg1"/>
                          </a:solidFill>
                          <a:latin typeface="+mn-lt"/>
                          <a:ea typeface="Montserrat"/>
                          <a:cs typeface="Arial" panose="020B0604020202020204" pitchFamily="34" charset="0"/>
                          <a:sym typeface="Montserrat"/>
                        </a:rPr>
                        <a:t>6,115 (100.00)</a:t>
                      </a:r>
                      <a:endParaRPr sz="1400" b="1" u="none" strike="noStrike" cap="none" dirty="0">
                        <a:solidFill>
                          <a:schemeClr val="bg1"/>
                        </a:solidFill>
                        <a:latin typeface="+mn-lt"/>
                        <a:ea typeface="Montserrat"/>
                        <a:cs typeface="Arial" panose="020B0604020202020204" pitchFamily="34" charset="0"/>
                        <a:sym typeface="Montserrat"/>
                      </a:endParaRPr>
                    </a:p>
                  </a:txBody>
                  <a:tcPr marL="7800" marR="7800" marT="7800" marB="0" anchor="ctr">
                    <a:solidFill>
                      <a:srgbClr val="05405D"/>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s-MX" sz="1400" b="1" u="none" strike="noStrike" cap="none" dirty="0">
                          <a:solidFill>
                            <a:schemeClr val="bg1"/>
                          </a:solidFill>
                          <a:latin typeface="+mn-lt"/>
                          <a:ea typeface="Montserrat"/>
                          <a:cs typeface="Arial" panose="020B0604020202020204" pitchFamily="34" charset="0"/>
                          <a:sym typeface="Montserrat"/>
                        </a:rPr>
                        <a:t>6,616 (100.00)</a:t>
                      </a:r>
                      <a:endParaRPr sz="1400" b="1" u="none" strike="noStrike" cap="none" dirty="0">
                        <a:solidFill>
                          <a:schemeClr val="bg1"/>
                        </a:solidFill>
                        <a:latin typeface="+mn-lt"/>
                        <a:ea typeface="Montserrat"/>
                        <a:cs typeface="Arial" panose="020B0604020202020204" pitchFamily="34" charset="0"/>
                        <a:sym typeface="Montserrat"/>
                      </a:endParaRPr>
                    </a:p>
                  </a:txBody>
                  <a:tcPr marL="7800" marR="7800" marT="7800" marB="0" anchor="ctr">
                    <a:solidFill>
                      <a:srgbClr val="05405D"/>
                    </a:solidFill>
                  </a:tcPr>
                </a:tc>
                <a:extLst>
                  <a:ext uri="{0D108BD9-81ED-4DB2-BD59-A6C34878D82A}">
                    <a16:rowId xmlns:a16="http://schemas.microsoft.com/office/drawing/2014/main" val="10007"/>
                  </a:ext>
                </a:extLst>
              </a:tr>
            </a:tbl>
          </a:graphicData>
        </a:graphic>
      </p:graphicFrame>
      <p:graphicFrame>
        <p:nvGraphicFramePr>
          <p:cNvPr id="5" name="Google Shape;429;p12">
            <a:extLst>
              <a:ext uri="{FF2B5EF4-FFF2-40B4-BE49-F238E27FC236}">
                <a16:creationId xmlns:a16="http://schemas.microsoft.com/office/drawing/2014/main" id="{82E4408B-79DB-463E-90BD-ADA33E808163}"/>
              </a:ext>
            </a:extLst>
          </p:cNvPr>
          <p:cNvGraphicFramePr/>
          <p:nvPr>
            <p:extLst>
              <p:ext uri="{D42A27DB-BD31-4B8C-83A1-F6EECF244321}">
                <p14:modId xmlns:p14="http://schemas.microsoft.com/office/powerpoint/2010/main" val="2862962379"/>
              </p:ext>
            </p:extLst>
          </p:nvPr>
        </p:nvGraphicFramePr>
        <p:xfrm>
          <a:off x="6010275" y="1229129"/>
          <a:ext cx="5970231" cy="5561315"/>
        </p:xfrm>
        <a:graphic>
          <a:graphicData uri="http://schemas.openxmlformats.org/drawingml/2006/table">
            <a:tbl>
              <a:tblPr>
                <a:tableStyleId>{BDBED569-4797-4DF1-A0F4-6AAB3CD982D8}</a:tableStyleId>
              </a:tblPr>
              <a:tblGrid>
                <a:gridCol w="517673">
                  <a:extLst>
                    <a:ext uri="{9D8B030D-6E8A-4147-A177-3AD203B41FA5}">
                      <a16:colId xmlns:a16="http://schemas.microsoft.com/office/drawing/2014/main" val="20000"/>
                    </a:ext>
                  </a:extLst>
                </a:gridCol>
                <a:gridCol w="2775064">
                  <a:extLst>
                    <a:ext uri="{9D8B030D-6E8A-4147-A177-3AD203B41FA5}">
                      <a16:colId xmlns:a16="http://schemas.microsoft.com/office/drawing/2014/main" val="20001"/>
                    </a:ext>
                  </a:extLst>
                </a:gridCol>
                <a:gridCol w="892498">
                  <a:extLst>
                    <a:ext uri="{9D8B030D-6E8A-4147-A177-3AD203B41FA5}">
                      <a16:colId xmlns:a16="http://schemas.microsoft.com/office/drawing/2014/main" val="20002"/>
                    </a:ext>
                  </a:extLst>
                </a:gridCol>
                <a:gridCol w="892498">
                  <a:extLst>
                    <a:ext uri="{9D8B030D-6E8A-4147-A177-3AD203B41FA5}">
                      <a16:colId xmlns:a16="http://schemas.microsoft.com/office/drawing/2014/main" val="20003"/>
                    </a:ext>
                  </a:extLst>
                </a:gridCol>
                <a:gridCol w="892498">
                  <a:extLst>
                    <a:ext uri="{9D8B030D-6E8A-4147-A177-3AD203B41FA5}">
                      <a16:colId xmlns:a16="http://schemas.microsoft.com/office/drawing/2014/main" val="20004"/>
                    </a:ext>
                  </a:extLst>
                </a:gridCol>
              </a:tblGrid>
              <a:tr h="354798">
                <a:tc gridSpan="5">
                  <a:txBody>
                    <a:bodyPr/>
                    <a:lstStyle/>
                    <a:p>
                      <a:pPr marL="0" marR="0" lvl="0" indent="0" algn="ctr" defTabSz="914400" rtl="0" eaLnBrk="1" latinLnBrk="0" hangingPunct="1">
                        <a:lnSpc>
                          <a:spcPct val="100000"/>
                        </a:lnSpc>
                        <a:spcBef>
                          <a:spcPts val="0"/>
                        </a:spcBef>
                        <a:spcAft>
                          <a:spcPts val="0"/>
                        </a:spcAft>
                        <a:buClr>
                          <a:srgbClr val="000000"/>
                        </a:buClr>
                        <a:buSzPts val="1400"/>
                        <a:buFont typeface="Arial"/>
                        <a:buNone/>
                      </a:pPr>
                      <a:r>
                        <a:rPr lang="es-MX" sz="1500" b="1" u="none" strike="noStrike" kern="1200" cap="none" dirty="0">
                          <a:solidFill>
                            <a:schemeClr val="bg1"/>
                          </a:solidFill>
                          <a:sym typeface="Montserrat"/>
                        </a:rPr>
                        <a:t>Principales Causas de Mortalidad Hospitalaria</a:t>
                      </a:r>
                      <a:endParaRPr sz="1500" b="1" u="none" strike="noStrike" kern="1200" cap="none" dirty="0">
                        <a:solidFill>
                          <a:schemeClr val="bg1"/>
                        </a:solidFill>
                        <a:latin typeface="+mn-lt"/>
                        <a:ea typeface="Montserrat"/>
                        <a:cs typeface="Arial" panose="020B0604020202020204" pitchFamily="34" charset="0"/>
                        <a:sym typeface="Montserrat"/>
                      </a:endParaRPr>
                    </a:p>
                  </a:txBody>
                  <a:tcPr marL="7800" marR="7800" marT="7800" marB="0" anchor="ctr">
                    <a:solidFill>
                      <a:srgbClr val="05405D"/>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pPr marL="0" marR="0" lvl="0" indent="0" algn="ctr" rtl="0">
                        <a:lnSpc>
                          <a:spcPct val="100000"/>
                        </a:lnSpc>
                        <a:spcBef>
                          <a:spcPts val="0"/>
                        </a:spcBef>
                        <a:spcAft>
                          <a:spcPts val="0"/>
                        </a:spcAft>
                        <a:buNone/>
                      </a:pPr>
                      <a:endParaRPr sz="1200" b="1" i="0" u="none" strike="noStrike" cap="none" dirty="0">
                        <a:solidFill>
                          <a:schemeClr val="lt1"/>
                        </a:solidFill>
                        <a:latin typeface="Arial" panose="020B0604020202020204" pitchFamily="34" charset="0"/>
                        <a:ea typeface="Montserrat"/>
                        <a:cs typeface="Arial" panose="020B0604020202020204" pitchFamily="34" charset="0"/>
                        <a:sym typeface="Montserrat"/>
                      </a:endParaRPr>
                    </a:p>
                  </a:txBody>
                  <a:tcPr marL="7800" marR="7800" marT="780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lumMod val="75000"/>
                      </a:schemeClr>
                    </a:solidFill>
                  </a:tcPr>
                </a:tc>
                <a:extLst>
                  <a:ext uri="{0D108BD9-81ED-4DB2-BD59-A6C34878D82A}">
                    <a16:rowId xmlns:a16="http://schemas.microsoft.com/office/drawing/2014/main" val="10000"/>
                  </a:ext>
                </a:extLst>
              </a:tr>
              <a:tr h="354798">
                <a:tc gridSpan="2">
                  <a:txBody>
                    <a:bodyPr/>
                    <a:lstStyle/>
                    <a:p>
                      <a:pPr marL="0" marR="0" lvl="0" indent="0" algn="ctr" defTabSz="914400" rtl="0" eaLnBrk="1" latinLnBrk="0" hangingPunct="1">
                        <a:lnSpc>
                          <a:spcPct val="100000"/>
                        </a:lnSpc>
                        <a:spcBef>
                          <a:spcPts val="0"/>
                        </a:spcBef>
                        <a:spcAft>
                          <a:spcPts val="0"/>
                        </a:spcAft>
                        <a:buClr>
                          <a:srgbClr val="000000"/>
                        </a:buClr>
                        <a:buSzPts val="1400"/>
                        <a:buFont typeface="Arial"/>
                        <a:buNone/>
                      </a:pPr>
                      <a:r>
                        <a:rPr lang="es-MX" sz="1500" b="1" u="none" strike="noStrike" kern="1200" cap="none" dirty="0">
                          <a:solidFill>
                            <a:schemeClr val="bg1"/>
                          </a:solidFill>
                          <a:sym typeface="Montserrat"/>
                        </a:rPr>
                        <a:t>Causas</a:t>
                      </a:r>
                      <a:endParaRPr sz="1500" b="1" u="none" strike="noStrike" kern="1200" cap="none" dirty="0">
                        <a:solidFill>
                          <a:schemeClr val="bg1"/>
                        </a:solidFill>
                        <a:latin typeface="+mn-lt"/>
                        <a:ea typeface="Montserrat"/>
                        <a:cs typeface="Arial" panose="020B0604020202020204" pitchFamily="34" charset="0"/>
                        <a:sym typeface="Montserrat"/>
                      </a:endParaRPr>
                    </a:p>
                  </a:txBody>
                  <a:tcPr marL="7800" marR="7800" marT="7800" marB="0" anchor="ctr">
                    <a:solidFill>
                      <a:srgbClr val="05405D"/>
                    </a:solidFill>
                  </a:tcPr>
                </a:tc>
                <a:tc hMerge="1">
                  <a:txBody>
                    <a:bodyPr/>
                    <a:lstStyle/>
                    <a:p>
                      <a:endParaRPr lang="es-MX"/>
                    </a:p>
                  </a:txBody>
                  <a:tcPr/>
                </a:tc>
                <a:tc>
                  <a:txBody>
                    <a:bodyPr/>
                    <a:lstStyle/>
                    <a:p>
                      <a:pPr marL="0" marR="0" lvl="0" indent="0" algn="ctr" defTabSz="914400" rtl="0" eaLnBrk="1" latinLnBrk="0" hangingPunct="1">
                        <a:lnSpc>
                          <a:spcPct val="100000"/>
                        </a:lnSpc>
                        <a:spcBef>
                          <a:spcPts val="0"/>
                        </a:spcBef>
                        <a:spcAft>
                          <a:spcPts val="0"/>
                        </a:spcAft>
                        <a:buClr>
                          <a:srgbClr val="000000"/>
                        </a:buClr>
                        <a:buSzPts val="1400"/>
                        <a:buFont typeface="Arial"/>
                        <a:buNone/>
                      </a:pPr>
                      <a:r>
                        <a:rPr lang="es-MX" sz="1500" b="1" u="none" strike="noStrike" kern="1200" cap="none" dirty="0">
                          <a:solidFill>
                            <a:schemeClr val="bg1"/>
                          </a:solidFill>
                          <a:sym typeface="Montserrat"/>
                        </a:rPr>
                        <a:t>2022</a:t>
                      </a:r>
                      <a:endParaRPr sz="1500" b="1" u="none" strike="noStrike" kern="1200" cap="none" dirty="0">
                        <a:solidFill>
                          <a:schemeClr val="bg1"/>
                        </a:solidFill>
                        <a:latin typeface="+mn-lt"/>
                        <a:ea typeface="Montserrat"/>
                        <a:cs typeface="Arial" panose="020B0604020202020204" pitchFamily="34" charset="0"/>
                        <a:sym typeface="Montserrat"/>
                      </a:endParaRPr>
                    </a:p>
                  </a:txBody>
                  <a:tcPr marL="7800" marR="7800" marT="7800" marB="0" anchor="ctr">
                    <a:solidFill>
                      <a:srgbClr val="05405D"/>
                    </a:solidFill>
                  </a:tcPr>
                </a:tc>
                <a:tc>
                  <a:txBody>
                    <a:bodyPr/>
                    <a:lstStyle/>
                    <a:p>
                      <a:pPr marL="0" marR="0" lvl="0" indent="0" algn="ctr" defTabSz="914400" rtl="0" eaLnBrk="1" latinLnBrk="0" hangingPunct="1">
                        <a:lnSpc>
                          <a:spcPct val="100000"/>
                        </a:lnSpc>
                        <a:spcBef>
                          <a:spcPts val="0"/>
                        </a:spcBef>
                        <a:spcAft>
                          <a:spcPts val="0"/>
                        </a:spcAft>
                        <a:buClr>
                          <a:srgbClr val="000000"/>
                        </a:buClr>
                        <a:buSzPts val="1400"/>
                        <a:buFont typeface="Arial"/>
                        <a:buNone/>
                      </a:pPr>
                      <a:r>
                        <a:rPr lang="es-MX" sz="1500" b="1" u="none" strike="noStrike" kern="1200" cap="none" dirty="0">
                          <a:solidFill>
                            <a:schemeClr val="bg1"/>
                          </a:solidFill>
                          <a:sym typeface="Montserrat"/>
                        </a:rPr>
                        <a:t>2023</a:t>
                      </a:r>
                      <a:endParaRPr sz="1500" b="1" u="none" strike="noStrike" kern="1200" cap="none" dirty="0">
                        <a:solidFill>
                          <a:schemeClr val="bg1"/>
                        </a:solidFill>
                        <a:latin typeface="+mn-lt"/>
                        <a:ea typeface="Montserrat"/>
                        <a:cs typeface="Arial" panose="020B0604020202020204" pitchFamily="34" charset="0"/>
                        <a:sym typeface="Montserrat"/>
                      </a:endParaRPr>
                    </a:p>
                  </a:txBody>
                  <a:tcPr marL="7800" marR="7800" marT="7800" marB="0" anchor="ctr">
                    <a:solidFill>
                      <a:srgbClr val="05405D"/>
                    </a:solidFill>
                  </a:tcPr>
                </a:tc>
                <a:tc>
                  <a:txBody>
                    <a:bodyPr/>
                    <a:lstStyle/>
                    <a:p>
                      <a:pPr marL="0" marR="0" lvl="0" indent="0" algn="ctr" defTabSz="914400" rtl="0" eaLnBrk="1" latinLnBrk="0" hangingPunct="1">
                        <a:lnSpc>
                          <a:spcPct val="100000"/>
                        </a:lnSpc>
                        <a:spcBef>
                          <a:spcPts val="0"/>
                        </a:spcBef>
                        <a:spcAft>
                          <a:spcPts val="0"/>
                        </a:spcAft>
                        <a:buClr>
                          <a:srgbClr val="000000"/>
                        </a:buClr>
                        <a:buSzPts val="1400"/>
                        <a:buFont typeface="Arial"/>
                        <a:buNone/>
                      </a:pPr>
                      <a:r>
                        <a:rPr lang="es-MX" sz="1500" b="1" u="none" strike="noStrike" kern="1200" cap="none" dirty="0">
                          <a:solidFill>
                            <a:schemeClr val="bg1"/>
                          </a:solidFill>
                          <a:sym typeface="Montserrat"/>
                        </a:rPr>
                        <a:t>Var (%)</a:t>
                      </a:r>
                      <a:endParaRPr sz="1500" b="1" u="none" strike="noStrike" kern="1200" cap="none" dirty="0">
                        <a:solidFill>
                          <a:schemeClr val="bg1"/>
                        </a:solidFill>
                        <a:latin typeface="+mn-lt"/>
                        <a:ea typeface="Montserrat"/>
                        <a:cs typeface="Arial" panose="020B0604020202020204" pitchFamily="34" charset="0"/>
                        <a:sym typeface="Montserrat"/>
                      </a:endParaRPr>
                    </a:p>
                  </a:txBody>
                  <a:tcPr marL="7800" marR="7800" marT="7800" marB="0" anchor="ctr">
                    <a:solidFill>
                      <a:srgbClr val="05405D"/>
                    </a:solidFill>
                  </a:tcPr>
                </a:tc>
                <a:extLst>
                  <a:ext uri="{0D108BD9-81ED-4DB2-BD59-A6C34878D82A}">
                    <a16:rowId xmlns:a16="http://schemas.microsoft.com/office/drawing/2014/main" val="10001"/>
                  </a:ext>
                </a:extLst>
              </a:tr>
              <a:tr h="540000">
                <a:tc>
                  <a:txBody>
                    <a:bodyPr/>
                    <a:lstStyle/>
                    <a:p>
                      <a:pPr marL="0" marR="0" lvl="0" indent="0" algn="ctr" defTabSz="914400" rtl="0" eaLnBrk="1" latinLnBrk="0" hangingPunct="1">
                        <a:lnSpc>
                          <a:spcPct val="114000"/>
                        </a:lnSpc>
                        <a:spcBef>
                          <a:spcPts val="0"/>
                        </a:spcBef>
                        <a:spcAft>
                          <a:spcPts val="0"/>
                        </a:spcAft>
                        <a:buClr>
                          <a:schemeClr val="dk1"/>
                        </a:buClr>
                        <a:buSzPts val="1400"/>
                        <a:buFont typeface="Calibri"/>
                        <a:buNone/>
                      </a:pPr>
                      <a:r>
                        <a:rPr lang="es-MX" sz="1500" b="1" u="none" strike="noStrike" kern="1200" cap="none" dirty="0">
                          <a:sym typeface="Montserrat"/>
                        </a:rPr>
                        <a:t>1</a:t>
                      </a:r>
                      <a:endParaRPr sz="1500" b="1" u="none" strike="noStrike" kern="1200" cap="none" dirty="0">
                        <a:solidFill>
                          <a:schemeClr val="tx1"/>
                        </a:solidFill>
                        <a:latin typeface="+mn-lt"/>
                        <a:ea typeface="Montserrat"/>
                        <a:cs typeface="Arial" panose="020B0604020202020204" pitchFamily="34" charset="0"/>
                        <a:sym typeface="Montserrat"/>
                      </a:endParaRPr>
                    </a:p>
                  </a:txBody>
                  <a:tcPr marL="7800" marR="7800" marT="7800" marB="0" anchor="ctr"/>
                </a:tc>
                <a:tc>
                  <a:txBody>
                    <a:bodyPr/>
                    <a:lstStyle/>
                    <a:p>
                      <a:pPr marL="0" marR="0" lvl="0" indent="0" algn="l" defTabSz="914400" rtl="0" eaLnBrk="1" latinLnBrk="0" hangingPunct="1">
                        <a:lnSpc>
                          <a:spcPct val="114000"/>
                        </a:lnSpc>
                        <a:spcBef>
                          <a:spcPts val="0"/>
                        </a:spcBef>
                        <a:spcAft>
                          <a:spcPts val="0"/>
                        </a:spcAft>
                        <a:buClr>
                          <a:schemeClr val="dk1"/>
                        </a:buClr>
                        <a:buSzPts val="1400"/>
                        <a:buFont typeface="Calibri"/>
                        <a:buNone/>
                      </a:pPr>
                      <a:r>
                        <a:rPr lang="es-ES" sz="1500" b="1" kern="1200" dirty="0">
                          <a:effectLst/>
                        </a:rPr>
                        <a:t>Malformaciones congénitas, deformidades y anomalías cromosómicas</a:t>
                      </a:r>
                      <a:endParaRPr sz="1500" b="1" u="none" strike="noStrike" kern="1200" cap="none" dirty="0">
                        <a:solidFill>
                          <a:schemeClr val="tx1"/>
                        </a:solidFill>
                        <a:latin typeface="+mn-lt"/>
                        <a:ea typeface="Montserrat"/>
                        <a:cs typeface="Arial" panose="020B0604020202020204" pitchFamily="34" charset="0"/>
                        <a:sym typeface="Montserrat"/>
                      </a:endParaRPr>
                    </a:p>
                  </a:txBody>
                  <a:tcPr marL="36000" marR="36000" marT="7800" marB="0" anchor="ctr"/>
                </a:tc>
                <a:tc>
                  <a:txBody>
                    <a:bodyPr/>
                    <a:lstStyle/>
                    <a:p>
                      <a:pPr marR="12065" algn="ctr">
                        <a:spcBef>
                          <a:spcPts val="75"/>
                        </a:spcBef>
                        <a:spcAft>
                          <a:spcPts val="0"/>
                        </a:spcAft>
                      </a:pPr>
                      <a:r>
                        <a:rPr lang="es-ES" sz="1500" dirty="0">
                          <a:effectLst/>
                        </a:rPr>
                        <a:t>37</a:t>
                      </a:r>
                      <a:endParaRPr lang="es-MX" sz="1500" dirty="0">
                        <a:effectLst/>
                        <a:latin typeface="Arial MT"/>
                        <a:ea typeface="Arial MT"/>
                        <a:cs typeface="Arial MT"/>
                      </a:endParaRPr>
                    </a:p>
                  </a:txBody>
                  <a:tcPr marL="73025" marR="73025" marT="0" marB="0" anchor="ctr"/>
                </a:tc>
                <a:tc>
                  <a:txBody>
                    <a:bodyPr/>
                    <a:lstStyle/>
                    <a:p>
                      <a:pPr marR="12065" algn="ctr">
                        <a:spcBef>
                          <a:spcPts val="75"/>
                        </a:spcBef>
                        <a:spcAft>
                          <a:spcPts val="0"/>
                        </a:spcAft>
                      </a:pPr>
                      <a:r>
                        <a:rPr lang="es-ES" sz="1500" dirty="0">
                          <a:effectLst/>
                        </a:rPr>
                        <a:t>34</a:t>
                      </a:r>
                      <a:endParaRPr lang="es-MX" sz="1500" dirty="0">
                        <a:effectLst/>
                        <a:latin typeface="Arial MT"/>
                        <a:ea typeface="Arial MT"/>
                        <a:cs typeface="Arial MT"/>
                      </a:endParaRPr>
                    </a:p>
                  </a:txBody>
                  <a:tcPr marL="73025" marR="73025" marT="0" marB="0" anchor="ctr"/>
                </a:tc>
                <a:tc>
                  <a:txBody>
                    <a:bodyPr/>
                    <a:lstStyle/>
                    <a:p>
                      <a:pPr marR="12065" algn="ctr">
                        <a:spcBef>
                          <a:spcPts val="75"/>
                        </a:spcBef>
                        <a:spcAft>
                          <a:spcPts val="0"/>
                        </a:spcAft>
                      </a:pPr>
                      <a:r>
                        <a:rPr lang="es-ES" sz="1500">
                          <a:effectLst/>
                        </a:rPr>
                        <a:t>-8.11</a:t>
                      </a:r>
                      <a:endParaRPr lang="es-MX" sz="1500">
                        <a:effectLst/>
                        <a:latin typeface="Arial MT"/>
                        <a:ea typeface="Arial MT"/>
                        <a:cs typeface="Arial MT"/>
                      </a:endParaRPr>
                    </a:p>
                  </a:txBody>
                  <a:tcPr marL="73025" marR="73025" marT="0" marB="0" anchor="ctr"/>
                </a:tc>
                <a:extLst>
                  <a:ext uri="{0D108BD9-81ED-4DB2-BD59-A6C34878D82A}">
                    <a16:rowId xmlns:a16="http://schemas.microsoft.com/office/drawing/2014/main" val="10002"/>
                  </a:ext>
                </a:extLst>
              </a:tr>
              <a:tr h="540000">
                <a:tc>
                  <a:txBody>
                    <a:bodyPr/>
                    <a:lstStyle/>
                    <a:p>
                      <a:pPr marL="0" marR="0" lvl="0" indent="0" algn="ctr" defTabSz="914400" rtl="0" eaLnBrk="1" latinLnBrk="0" hangingPunct="1">
                        <a:lnSpc>
                          <a:spcPct val="114000"/>
                        </a:lnSpc>
                        <a:spcBef>
                          <a:spcPts val="0"/>
                        </a:spcBef>
                        <a:spcAft>
                          <a:spcPts val="0"/>
                        </a:spcAft>
                        <a:buClr>
                          <a:schemeClr val="dk1"/>
                        </a:buClr>
                        <a:buSzPts val="1400"/>
                        <a:buFont typeface="Calibri"/>
                        <a:buNone/>
                      </a:pPr>
                      <a:r>
                        <a:rPr lang="es-MX" sz="1500" b="1" u="none" strike="noStrike" kern="1200" cap="none" dirty="0">
                          <a:sym typeface="Montserrat"/>
                        </a:rPr>
                        <a:t>2</a:t>
                      </a:r>
                      <a:endParaRPr sz="1500" b="1" u="none" strike="noStrike" kern="1200" cap="none" dirty="0">
                        <a:solidFill>
                          <a:schemeClr val="tx1"/>
                        </a:solidFill>
                        <a:latin typeface="+mn-lt"/>
                        <a:ea typeface="Montserrat"/>
                        <a:cs typeface="Arial" panose="020B0604020202020204" pitchFamily="34" charset="0"/>
                        <a:sym typeface="Montserrat"/>
                      </a:endParaRPr>
                    </a:p>
                  </a:txBody>
                  <a:tcPr marL="7800" marR="7800" marT="7800" marB="0" anchor="ctr"/>
                </a:tc>
                <a:tc>
                  <a:txBody>
                    <a:bodyPr/>
                    <a:lstStyle/>
                    <a:p>
                      <a:pPr>
                        <a:spcAft>
                          <a:spcPts val="0"/>
                        </a:spcAft>
                      </a:pPr>
                      <a:r>
                        <a:rPr lang="es-ES" sz="1500" b="1" kern="1200" dirty="0">
                          <a:solidFill>
                            <a:schemeClr val="tx1"/>
                          </a:solidFill>
                          <a:effectLst/>
                          <a:latin typeface="+mn-lt"/>
                          <a:ea typeface="+mn-ea"/>
                          <a:cs typeface="+mn-cs"/>
                        </a:rPr>
                        <a:t>Tumores [Neoplasias].</a:t>
                      </a:r>
                      <a:endParaRPr lang="es-MX" sz="1500" b="1" kern="1200" dirty="0">
                        <a:solidFill>
                          <a:schemeClr val="tx1"/>
                        </a:solidFill>
                        <a:effectLst/>
                        <a:latin typeface="+mn-lt"/>
                        <a:ea typeface="+mn-ea"/>
                        <a:cs typeface="+mn-cs"/>
                      </a:endParaRPr>
                    </a:p>
                  </a:txBody>
                  <a:tcPr marL="73025" marR="73025" marT="0" marB="0" anchor="ctr"/>
                </a:tc>
                <a:tc>
                  <a:txBody>
                    <a:bodyPr/>
                    <a:lstStyle/>
                    <a:p>
                      <a:pPr marR="12065" algn="ctr">
                        <a:spcBef>
                          <a:spcPts val="75"/>
                        </a:spcBef>
                        <a:spcAft>
                          <a:spcPts val="0"/>
                        </a:spcAft>
                      </a:pPr>
                      <a:r>
                        <a:rPr lang="es-ES" sz="1500" dirty="0">
                          <a:effectLst/>
                        </a:rPr>
                        <a:t>23</a:t>
                      </a:r>
                      <a:endParaRPr lang="es-MX" sz="1500" dirty="0">
                        <a:effectLst/>
                        <a:latin typeface="Arial MT"/>
                        <a:ea typeface="Arial MT"/>
                        <a:cs typeface="Arial MT"/>
                      </a:endParaRPr>
                    </a:p>
                  </a:txBody>
                  <a:tcPr marL="73025" marR="73025" marT="0" marB="0" anchor="ctr"/>
                </a:tc>
                <a:tc>
                  <a:txBody>
                    <a:bodyPr/>
                    <a:lstStyle/>
                    <a:p>
                      <a:pPr marR="12065" algn="ctr">
                        <a:spcBef>
                          <a:spcPts val="75"/>
                        </a:spcBef>
                        <a:spcAft>
                          <a:spcPts val="0"/>
                        </a:spcAft>
                      </a:pPr>
                      <a:r>
                        <a:rPr lang="es-ES" sz="1500">
                          <a:effectLst/>
                        </a:rPr>
                        <a:t>21</a:t>
                      </a:r>
                      <a:endParaRPr lang="es-MX" sz="1500">
                        <a:effectLst/>
                        <a:latin typeface="Arial MT"/>
                        <a:ea typeface="Arial MT"/>
                        <a:cs typeface="Arial MT"/>
                      </a:endParaRPr>
                    </a:p>
                  </a:txBody>
                  <a:tcPr marL="73025" marR="73025" marT="0" marB="0" anchor="ctr"/>
                </a:tc>
                <a:tc>
                  <a:txBody>
                    <a:bodyPr/>
                    <a:lstStyle/>
                    <a:p>
                      <a:pPr marR="12065" algn="ctr">
                        <a:spcBef>
                          <a:spcPts val="75"/>
                        </a:spcBef>
                        <a:spcAft>
                          <a:spcPts val="0"/>
                        </a:spcAft>
                      </a:pPr>
                      <a:r>
                        <a:rPr lang="es-ES" sz="1500">
                          <a:effectLst/>
                        </a:rPr>
                        <a:t>-8.70</a:t>
                      </a:r>
                      <a:endParaRPr lang="es-MX" sz="1500">
                        <a:effectLst/>
                        <a:latin typeface="Arial MT"/>
                        <a:ea typeface="Arial MT"/>
                        <a:cs typeface="Arial MT"/>
                      </a:endParaRPr>
                    </a:p>
                  </a:txBody>
                  <a:tcPr marL="73025" marR="73025" marT="0" marB="0" anchor="ctr"/>
                </a:tc>
                <a:extLst>
                  <a:ext uri="{0D108BD9-81ED-4DB2-BD59-A6C34878D82A}">
                    <a16:rowId xmlns:a16="http://schemas.microsoft.com/office/drawing/2014/main" val="10003"/>
                  </a:ext>
                </a:extLst>
              </a:tr>
              <a:tr h="540000">
                <a:tc>
                  <a:txBody>
                    <a:bodyPr/>
                    <a:lstStyle/>
                    <a:p>
                      <a:pPr marL="0" marR="0" lvl="0" indent="0" algn="ctr" defTabSz="914400" rtl="0" eaLnBrk="1" latinLnBrk="0" hangingPunct="1">
                        <a:lnSpc>
                          <a:spcPct val="114000"/>
                        </a:lnSpc>
                        <a:spcBef>
                          <a:spcPts val="0"/>
                        </a:spcBef>
                        <a:spcAft>
                          <a:spcPts val="0"/>
                        </a:spcAft>
                        <a:buClr>
                          <a:schemeClr val="dk1"/>
                        </a:buClr>
                        <a:buSzPts val="1400"/>
                        <a:buFont typeface="Calibri"/>
                        <a:buNone/>
                      </a:pPr>
                      <a:r>
                        <a:rPr lang="es-MX" sz="1500" b="1" u="none" strike="noStrike" kern="1200" cap="none" dirty="0">
                          <a:sym typeface="Montserrat"/>
                        </a:rPr>
                        <a:t>3</a:t>
                      </a:r>
                      <a:endParaRPr sz="1500" b="1" u="none" strike="noStrike" kern="1200" cap="none" dirty="0">
                        <a:solidFill>
                          <a:schemeClr val="tx1"/>
                        </a:solidFill>
                        <a:latin typeface="+mn-lt"/>
                        <a:ea typeface="Montserrat"/>
                        <a:cs typeface="Arial" panose="020B0604020202020204" pitchFamily="34" charset="0"/>
                        <a:sym typeface="Montserrat"/>
                      </a:endParaRPr>
                    </a:p>
                  </a:txBody>
                  <a:tcPr marL="7800" marR="7800" marT="7800" marB="0" anchor="ctr"/>
                </a:tc>
                <a:tc>
                  <a:txBody>
                    <a:bodyPr/>
                    <a:lstStyle/>
                    <a:p>
                      <a:pPr>
                        <a:lnSpc>
                          <a:spcPct val="100000"/>
                        </a:lnSpc>
                        <a:spcAft>
                          <a:spcPts val="0"/>
                        </a:spcAft>
                      </a:pPr>
                      <a:r>
                        <a:rPr lang="es-ES" sz="1500" b="1" kern="1200" dirty="0">
                          <a:solidFill>
                            <a:schemeClr val="tx1"/>
                          </a:solidFill>
                          <a:effectLst/>
                          <a:latin typeface="+mn-lt"/>
                          <a:ea typeface="+mn-ea"/>
                          <a:cs typeface="+mn-cs"/>
                        </a:rPr>
                        <a:t>Enfermedades del sistema circulatorio.</a:t>
                      </a:r>
                      <a:endParaRPr lang="es-MX" sz="1500" b="1" kern="1200" dirty="0">
                        <a:solidFill>
                          <a:schemeClr val="tx1"/>
                        </a:solidFill>
                        <a:effectLst/>
                        <a:latin typeface="+mn-lt"/>
                        <a:ea typeface="+mn-ea"/>
                        <a:cs typeface="+mn-cs"/>
                      </a:endParaRPr>
                    </a:p>
                  </a:txBody>
                  <a:tcPr marL="73025" marR="73025" marT="0" marB="0" anchor="ctr"/>
                </a:tc>
                <a:tc>
                  <a:txBody>
                    <a:bodyPr/>
                    <a:lstStyle/>
                    <a:p>
                      <a:pPr marR="12065" algn="ctr">
                        <a:spcBef>
                          <a:spcPts val="75"/>
                        </a:spcBef>
                        <a:spcAft>
                          <a:spcPts val="0"/>
                        </a:spcAft>
                      </a:pPr>
                      <a:r>
                        <a:rPr lang="es-ES" sz="1500" dirty="0">
                          <a:effectLst/>
                        </a:rPr>
                        <a:t>10</a:t>
                      </a:r>
                      <a:endParaRPr lang="es-MX" sz="1500" dirty="0">
                        <a:effectLst/>
                        <a:latin typeface="Arial MT"/>
                        <a:ea typeface="Arial MT"/>
                        <a:cs typeface="Arial MT"/>
                      </a:endParaRPr>
                    </a:p>
                  </a:txBody>
                  <a:tcPr marL="73025" marR="73025" marT="0" marB="0" anchor="ctr"/>
                </a:tc>
                <a:tc>
                  <a:txBody>
                    <a:bodyPr/>
                    <a:lstStyle/>
                    <a:p>
                      <a:pPr marR="12065" algn="ctr">
                        <a:spcBef>
                          <a:spcPts val="75"/>
                        </a:spcBef>
                        <a:spcAft>
                          <a:spcPts val="0"/>
                        </a:spcAft>
                      </a:pPr>
                      <a:r>
                        <a:rPr lang="es-ES" sz="1500">
                          <a:effectLst/>
                        </a:rPr>
                        <a:t>15</a:t>
                      </a:r>
                      <a:endParaRPr lang="es-MX" sz="1500">
                        <a:effectLst/>
                        <a:latin typeface="Arial MT"/>
                        <a:ea typeface="Arial MT"/>
                        <a:cs typeface="Arial MT"/>
                      </a:endParaRPr>
                    </a:p>
                  </a:txBody>
                  <a:tcPr marL="73025" marR="73025" marT="0" marB="0" anchor="ctr"/>
                </a:tc>
                <a:tc>
                  <a:txBody>
                    <a:bodyPr/>
                    <a:lstStyle/>
                    <a:p>
                      <a:pPr marR="12065" algn="ctr">
                        <a:spcBef>
                          <a:spcPts val="75"/>
                        </a:spcBef>
                        <a:spcAft>
                          <a:spcPts val="0"/>
                        </a:spcAft>
                      </a:pPr>
                      <a:r>
                        <a:rPr lang="es-ES" sz="1500">
                          <a:effectLst/>
                        </a:rPr>
                        <a:t>50.00</a:t>
                      </a:r>
                      <a:endParaRPr lang="es-MX" sz="1500">
                        <a:effectLst/>
                        <a:latin typeface="Arial MT"/>
                        <a:ea typeface="Arial MT"/>
                        <a:cs typeface="Arial MT"/>
                      </a:endParaRPr>
                    </a:p>
                  </a:txBody>
                  <a:tcPr marL="73025" marR="73025" marT="0" marB="0" anchor="ctr"/>
                </a:tc>
                <a:extLst>
                  <a:ext uri="{0D108BD9-81ED-4DB2-BD59-A6C34878D82A}">
                    <a16:rowId xmlns:a16="http://schemas.microsoft.com/office/drawing/2014/main" val="10004"/>
                  </a:ext>
                </a:extLst>
              </a:tr>
              <a:tr h="540000">
                <a:tc>
                  <a:txBody>
                    <a:bodyPr/>
                    <a:lstStyle/>
                    <a:p>
                      <a:pPr marL="0" marR="0" lvl="0" indent="0" algn="ctr" defTabSz="914400" rtl="0" eaLnBrk="1" latinLnBrk="0" hangingPunct="1">
                        <a:lnSpc>
                          <a:spcPct val="114000"/>
                        </a:lnSpc>
                        <a:spcBef>
                          <a:spcPts val="0"/>
                        </a:spcBef>
                        <a:spcAft>
                          <a:spcPts val="0"/>
                        </a:spcAft>
                        <a:buClr>
                          <a:schemeClr val="dk1"/>
                        </a:buClr>
                        <a:buSzPts val="1400"/>
                        <a:buFont typeface="Calibri"/>
                        <a:buNone/>
                      </a:pPr>
                      <a:r>
                        <a:rPr lang="es-MX" sz="1500" b="1" u="none" strike="noStrike" kern="1200" cap="none" dirty="0">
                          <a:sym typeface="Montserrat"/>
                        </a:rPr>
                        <a:t>4</a:t>
                      </a:r>
                      <a:endParaRPr sz="1500" b="1" u="none" strike="noStrike" kern="1200" cap="none" dirty="0">
                        <a:solidFill>
                          <a:schemeClr val="tx1"/>
                        </a:solidFill>
                        <a:latin typeface="+mn-lt"/>
                        <a:ea typeface="Montserrat"/>
                        <a:cs typeface="Arial" panose="020B0604020202020204" pitchFamily="34" charset="0"/>
                        <a:sym typeface="Montserrat"/>
                      </a:endParaRPr>
                    </a:p>
                  </a:txBody>
                  <a:tcPr marL="7800" marR="7800" marT="7800" marB="0" anchor="ctr"/>
                </a:tc>
                <a:tc>
                  <a:txBody>
                    <a:bodyPr/>
                    <a:lstStyle/>
                    <a:p>
                      <a:pPr>
                        <a:lnSpc>
                          <a:spcPct val="100000"/>
                        </a:lnSpc>
                        <a:spcAft>
                          <a:spcPts val="0"/>
                        </a:spcAft>
                      </a:pPr>
                      <a:r>
                        <a:rPr lang="es-ES" sz="1500" b="1" kern="1200" dirty="0">
                          <a:solidFill>
                            <a:schemeClr val="tx1"/>
                          </a:solidFill>
                          <a:effectLst/>
                          <a:latin typeface="+mn-lt"/>
                          <a:ea typeface="+mn-ea"/>
                          <a:cs typeface="+mn-cs"/>
                        </a:rPr>
                        <a:t>Enfermedades del sistema respiratorio.</a:t>
                      </a:r>
                      <a:endParaRPr lang="es-MX" sz="1500" b="1" kern="1200" dirty="0">
                        <a:solidFill>
                          <a:schemeClr val="tx1"/>
                        </a:solidFill>
                        <a:effectLst/>
                        <a:latin typeface="+mn-lt"/>
                        <a:ea typeface="+mn-ea"/>
                        <a:cs typeface="+mn-cs"/>
                      </a:endParaRPr>
                    </a:p>
                  </a:txBody>
                  <a:tcPr marL="73025" marR="73025" marT="0" marB="0" anchor="ctr"/>
                </a:tc>
                <a:tc>
                  <a:txBody>
                    <a:bodyPr/>
                    <a:lstStyle/>
                    <a:p>
                      <a:pPr marR="12065" algn="ctr">
                        <a:spcBef>
                          <a:spcPts val="75"/>
                        </a:spcBef>
                        <a:spcAft>
                          <a:spcPts val="0"/>
                        </a:spcAft>
                      </a:pPr>
                      <a:r>
                        <a:rPr lang="es-ES" sz="1500" dirty="0">
                          <a:effectLst/>
                        </a:rPr>
                        <a:t>9</a:t>
                      </a:r>
                      <a:endParaRPr lang="es-MX" sz="1500" dirty="0">
                        <a:effectLst/>
                        <a:latin typeface="Arial MT"/>
                        <a:ea typeface="Arial MT"/>
                        <a:cs typeface="Arial MT"/>
                      </a:endParaRPr>
                    </a:p>
                  </a:txBody>
                  <a:tcPr marL="73025" marR="73025" marT="0" marB="0" anchor="ctr"/>
                </a:tc>
                <a:tc>
                  <a:txBody>
                    <a:bodyPr/>
                    <a:lstStyle/>
                    <a:p>
                      <a:pPr marR="12065" algn="ctr">
                        <a:spcBef>
                          <a:spcPts val="75"/>
                        </a:spcBef>
                        <a:spcAft>
                          <a:spcPts val="0"/>
                        </a:spcAft>
                      </a:pPr>
                      <a:r>
                        <a:rPr lang="es-ES" sz="1500">
                          <a:effectLst/>
                        </a:rPr>
                        <a:t>11</a:t>
                      </a:r>
                      <a:endParaRPr lang="es-MX" sz="1500">
                        <a:effectLst/>
                        <a:latin typeface="Arial MT"/>
                        <a:ea typeface="Arial MT"/>
                        <a:cs typeface="Arial MT"/>
                      </a:endParaRPr>
                    </a:p>
                  </a:txBody>
                  <a:tcPr marL="73025" marR="73025" marT="0" marB="0" anchor="ctr"/>
                </a:tc>
                <a:tc>
                  <a:txBody>
                    <a:bodyPr/>
                    <a:lstStyle/>
                    <a:p>
                      <a:pPr marR="12065" algn="ctr">
                        <a:spcBef>
                          <a:spcPts val="75"/>
                        </a:spcBef>
                        <a:spcAft>
                          <a:spcPts val="0"/>
                        </a:spcAft>
                      </a:pPr>
                      <a:r>
                        <a:rPr lang="es-ES" sz="1500">
                          <a:effectLst/>
                        </a:rPr>
                        <a:t>22.22</a:t>
                      </a:r>
                      <a:endParaRPr lang="es-MX" sz="1500">
                        <a:effectLst/>
                        <a:latin typeface="Arial MT"/>
                        <a:ea typeface="Arial MT"/>
                        <a:cs typeface="Arial MT"/>
                      </a:endParaRPr>
                    </a:p>
                  </a:txBody>
                  <a:tcPr marL="73025" marR="73025" marT="0" marB="0" anchor="ctr"/>
                </a:tc>
                <a:extLst>
                  <a:ext uri="{0D108BD9-81ED-4DB2-BD59-A6C34878D82A}">
                    <a16:rowId xmlns:a16="http://schemas.microsoft.com/office/drawing/2014/main" val="10005"/>
                  </a:ext>
                </a:extLst>
              </a:tr>
              <a:tr h="540000">
                <a:tc>
                  <a:txBody>
                    <a:bodyPr/>
                    <a:lstStyle/>
                    <a:p>
                      <a:pPr marL="0" marR="0" lvl="0" indent="0" algn="ctr" defTabSz="914400" rtl="0" eaLnBrk="1" latinLnBrk="0" hangingPunct="1">
                        <a:lnSpc>
                          <a:spcPct val="114000"/>
                        </a:lnSpc>
                        <a:spcBef>
                          <a:spcPts val="0"/>
                        </a:spcBef>
                        <a:spcAft>
                          <a:spcPts val="0"/>
                        </a:spcAft>
                        <a:buClr>
                          <a:schemeClr val="dk1"/>
                        </a:buClr>
                        <a:buSzPts val="1400"/>
                        <a:buFont typeface="Calibri"/>
                        <a:buNone/>
                      </a:pPr>
                      <a:r>
                        <a:rPr lang="es-MX" sz="1500" b="1" u="none" strike="noStrike" kern="1200" cap="none" dirty="0">
                          <a:sym typeface="Montserrat"/>
                        </a:rPr>
                        <a:t>5</a:t>
                      </a:r>
                      <a:endParaRPr sz="1500" b="1" u="none" strike="noStrike" kern="1200" cap="none" dirty="0">
                        <a:solidFill>
                          <a:schemeClr val="tx1"/>
                        </a:solidFill>
                        <a:latin typeface="+mn-lt"/>
                        <a:ea typeface="Montserrat"/>
                        <a:cs typeface="Arial" panose="020B0604020202020204" pitchFamily="34" charset="0"/>
                        <a:sym typeface="Montserrat"/>
                      </a:endParaRPr>
                    </a:p>
                  </a:txBody>
                  <a:tcPr marL="7800" marR="7800" marT="7800" marB="0" anchor="ctr"/>
                </a:tc>
                <a:tc>
                  <a:txBody>
                    <a:bodyPr/>
                    <a:lstStyle/>
                    <a:p>
                      <a:pPr>
                        <a:spcAft>
                          <a:spcPts val="0"/>
                        </a:spcAft>
                      </a:pPr>
                      <a:r>
                        <a:rPr lang="es-ES" sz="1500" b="1" kern="1200" dirty="0">
                          <a:solidFill>
                            <a:schemeClr val="tx1"/>
                          </a:solidFill>
                          <a:effectLst/>
                          <a:latin typeface="+mn-lt"/>
                          <a:ea typeface="+mn-ea"/>
                          <a:cs typeface="+mn-cs"/>
                        </a:rPr>
                        <a:t>Enfermedades de la sangre y de los órganos hematopoyéticos, y ciertos trastornos que afectan el mecanismo de la inmunidad.</a:t>
                      </a:r>
                      <a:endParaRPr lang="es-MX" sz="1500" b="1" kern="1200" dirty="0">
                        <a:solidFill>
                          <a:schemeClr val="tx1"/>
                        </a:solidFill>
                        <a:effectLst/>
                        <a:latin typeface="+mn-lt"/>
                        <a:ea typeface="+mn-ea"/>
                        <a:cs typeface="+mn-cs"/>
                      </a:endParaRPr>
                    </a:p>
                  </a:txBody>
                  <a:tcPr marL="73025" marR="73025" marT="0" marB="0" anchor="ctr"/>
                </a:tc>
                <a:tc>
                  <a:txBody>
                    <a:bodyPr/>
                    <a:lstStyle/>
                    <a:p>
                      <a:pPr marR="12065" algn="ctr">
                        <a:spcBef>
                          <a:spcPts val="75"/>
                        </a:spcBef>
                        <a:spcAft>
                          <a:spcPts val="0"/>
                        </a:spcAft>
                      </a:pPr>
                      <a:r>
                        <a:rPr lang="es-ES" sz="1500" dirty="0">
                          <a:effectLst/>
                        </a:rPr>
                        <a:t>21</a:t>
                      </a:r>
                      <a:endParaRPr lang="es-MX" sz="1500" dirty="0">
                        <a:effectLst/>
                        <a:latin typeface="Arial MT"/>
                        <a:ea typeface="Arial MT"/>
                        <a:cs typeface="Arial MT"/>
                      </a:endParaRPr>
                    </a:p>
                  </a:txBody>
                  <a:tcPr marL="73025" marR="73025" marT="0" marB="0" anchor="ctr"/>
                </a:tc>
                <a:tc>
                  <a:txBody>
                    <a:bodyPr/>
                    <a:lstStyle/>
                    <a:p>
                      <a:pPr marR="12065" algn="ctr">
                        <a:spcBef>
                          <a:spcPts val="75"/>
                        </a:spcBef>
                        <a:spcAft>
                          <a:spcPts val="0"/>
                        </a:spcAft>
                      </a:pPr>
                      <a:r>
                        <a:rPr lang="es-ES" sz="1500" dirty="0">
                          <a:effectLst/>
                        </a:rPr>
                        <a:t>9</a:t>
                      </a:r>
                      <a:endParaRPr lang="es-MX" sz="1500" dirty="0">
                        <a:effectLst/>
                        <a:latin typeface="Arial MT"/>
                        <a:ea typeface="Arial MT"/>
                        <a:cs typeface="Arial MT"/>
                      </a:endParaRPr>
                    </a:p>
                  </a:txBody>
                  <a:tcPr marL="73025" marR="73025" marT="0" marB="0" anchor="ctr"/>
                </a:tc>
                <a:tc>
                  <a:txBody>
                    <a:bodyPr/>
                    <a:lstStyle/>
                    <a:p>
                      <a:pPr marR="12065" algn="ctr">
                        <a:spcBef>
                          <a:spcPts val="75"/>
                        </a:spcBef>
                        <a:spcAft>
                          <a:spcPts val="0"/>
                        </a:spcAft>
                      </a:pPr>
                      <a:r>
                        <a:rPr lang="es-ES" sz="1500">
                          <a:effectLst/>
                        </a:rPr>
                        <a:t>-57.14</a:t>
                      </a:r>
                      <a:endParaRPr lang="es-MX" sz="1500">
                        <a:effectLst/>
                        <a:latin typeface="Arial MT"/>
                        <a:ea typeface="Arial MT"/>
                        <a:cs typeface="Arial MT"/>
                      </a:endParaRPr>
                    </a:p>
                  </a:txBody>
                  <a:tcPr marL="73025" marR="73025" marT="0" marB="0" anchor="ctr"/>
                </a:tc>
                <a:extLst>
                  <a:ext uri="{0D108BD9-81ED-4DB2-BD59-A6C34878D82A}">
                    <a16:rowId xmlns:a16="http://schemas.microsoft.com/office/drawing/2014/main" val="10006"/>
                  </a:ext>
                </a:extLst>
              </a:tr>
              <a:tr h="540000">
                <a:tc>
                  <a:txBody>
                    <a:bodyPr/>
                    <a:lstStyle/>
                    <a:p>
                      <a:pPr marL="0" marR="0" lvl="0" indent="0" algn="ctr" defTabSz="914400" rtl="0" eaLnBrk="1" latinLnBrk="0" hangingPunct="1">
                        <a:lnSpc>
                          <a:spcPct val="114000"/>
                        </a:lnSpc>
                        <a:spcBef>
                          <a:spcPts val="0"/>
                        </a:spcBef>
                        <a:spcAft>
                          <a:spcPts val="0"/>
                        </a:spcAft>
                        <a:buClr>
                          <a:schemeClr val="dk1"/>
                        </a:buClr>
                        <a:buSzPts val="1400"/>
                        <a:buFont typeface="Calibri"/>
                        <a:buNone/>
                      </a:pPr>
                      <a:endParaRPr sz="1500" b="1" u="none" strike="noStrike" kern="1200" cap="none" dirty="0">
                        <a:solidFill>
                          <a:schemeClr val="tx1"/>
                        </a:solidFill>
                        <a:latin typeface="+mn-lt"/>
                        <a:ea typeface="Montserrat"/>
                        <a:cs typeface="Arial" panose="020B0604020202020204" pitchFamily="34" charset="0"/>
                        <a:sym typeface="Montserrat"/>
                      </a:endParaRPr>
                    </a:p>
                  </a:txBody>
                  <a:tcPr marL="7800" marR="7800" marT="7800" marB="0" anchor="ctr"/>
                </a:tc>
                <a:tc>
                  <a:txBody>
                    <a:bodyPr/>
                    <a:lstStyle/>
                    <a:p>
                      <a:pPr>
                        <a:spcAft>
                          <a:spcPts val="0"/>
                        </a:spcAft>
                      </a:pPr>
                      <a:r>
                        <a:rPr lang="es-MX" sz="1500" b="1" kern="1200" dirty="0">
                          <a:solidFill>
                            <a:schemeClr val="tx1"/>
                          </a:solidFill>
                          <a:effectLst/>
                          <a:latin typeface="+mn-lt"/>
                          <a:ea typeface="+mn-ea"/>
                          <a:cs typeface="+mn-cs"/>
                        </a:rPr>
                        <a:t>Todas las demás</a:t>
                      </a:r>
                    </a:p>
                  </a:txBody>
                  <a:tcPr marL="73025" marR="73025" marT="0" marB="0" anchor="ctr"/>
                </a:tc>
                <a:tc>
                  <a:txBody>
                    <a:bodyPr/>
                    <a:lstStyle/>
                    <a:p>
                      <a:pPr marR="12065" algn="ctr">
                        <a:spcBef>
                          <a:spcPts val="75"/>
                        </a:spcBef>
                        <a:spcAft>
                          <a:spcPts val="0"/>
                        </a:spcAft>
                      </a:pPr>
                      <a:r>
                        <a:rPr lang="es-ES" sz="1500" dirty="0">
                          <a:effectLst/>
                        </a:rPr>
                        <a:t>50</a:t>
                      </a:r>
                      <a:endParaRPr lang="es-MX" sz="1500" dirty="0">
                        <a:effectLst/>
                        <a:latin typeface="Arial MT"/>
                        <a:ea typeface="Arial MT"/>
                        <a:cs typeface="Arial MT"/>
                      </a:endParaRPr>
                    </a:p>
                  </a:txBody>
                  <a:tcPr marL="73025" marR="73025" marT="0" marB="0" anchor="ctr"/>
                </a:tc>
                <a:tc>
                  <a:txBody>
                    <a:bodyPr/>
                    <a:lstStyle/>
                    <a:p>
                      <a:pPr marR="12065" algn="ctr">
                        <a:spcBef>
                          <a:spcPts val="75"/>
                        </a:spcBef>
                        <a:spcAft>
                          <a:spcPts val="0"/>
                        </a:spcAft>
                      </a:pPr>
                      <a:r>
                        <a:rPr lang="es-ES" sz="1500" dirty="0">
                          <a:effectLst/>
                        </a:rPr>
                        <a:t>25</a:t>
                      </a:r>
                      <a:endParaRPr lang="es-MX" sz="1500" dirty="0">
                        <a:effectLst/>
                        <a:latin typeface="Arial MT"/>
                        <a:ea typeface="Arial MT"/>
                        <a:cs typeface="Arial MT"/>
                      </a:endParaRPr>
                    </a:p>
                  </a:txBody>
                  <a:tcPr marL="73025" marR="73025" marT="0" marB="0" anchor="ctr"/>
                </a:tc>
                <a:tc>
                  <a:txBody>
                    <a:bodyPr/>
                    <a:lstStyle/>
                    <a:p>
                      <a:pPr marR="12065" algn="ctr">
                        <a:spcBef>
                          <a:spcPts val="75"/>
                        </a:spcBef>
                        <a:spcAft>
                          <a:spcPts val="0"/>
                        </a:spcAft>
                      </a:pPr>
                      <a:r>
                        <a:rPr lang="es-ES" sz="1500" dirty="0">
                          <a:effectLst/>
                        </a:rPr>
                        <a:t>-50.00</a:t>
                      </a:r>
                      <a:endParaRPr lang="es-MX" sz="1500" dirty="0">
                        <a:effectLst/>
                        <a:latin typeface="Arial MT"/>
                        <a:ea typeface="Arial MT"/>
                        <a:cs typeface="Arial MT"/>
                      </a:endParaRPr>
                    </a:p>
                  </a:txBody>
                  <a:tcPr marL="73025" marR="73025" marT="0" marB="0" anchor="ctr"/>
                </a:tc>
                <a:extLst>
                  <a:ext uri="{0D108BD9-81ED-4DB2-BD59-A6C34878D82A}">
                    <a16:rowId xmlns:a16="http://schemas.microsoft.com/office/drawing/2014/main" val="2468001521"/>
                  </a:ext>
                </a:extLst>
              </a:tr>
              <a:tr h="288000">
                <a:tc gridSpan="2">
                  <a:txBody>
                    <a:bodyPr/>
                    <a:lstStyle/>
                    <a:p>
                      <a:pPr marL="0" marR="0" lvl="0" indent="0" algn="ctr" defTabSz="914400" rtl="0" eaLnBrk="1" latinLnBrk="0" hangingPunct="1">
                        <a:lnSpc>
                          <a:spcPct val="90000"/>
                        </a:lnSpc>
                        <a:spcBef>
                          <a:spcPts val="0"/>
                        </a:spcBef>
                        <a:spcAft>
                          <a:spcPts val="0"/>
                        </a:spcAft>
                        <a:buClr>
                          <a:schemeClr val="dk1"/>
                        </a:buClr>
                        <a:buSzPts val="1600"/>
                        <a:buFont typeface="Calibri"/>
                        <a:buNone/>
                      </a:pPr>
                      <a:r>
                        <a:rPr lang="es-MX" sz="1500" b="1" u="none" strike="noStrike" cap="none" dirty="0">
                          <a:solidFill>
                            <a:schemeClr val="bg1"/>
                          </a:solidFill>
                          <a:sym typeface="Montserrat"/>
                        </a:rPr>
                        <a:t>Total</a:t>
                      </a:r>
                      <a:endParaRPr sz="1500" b="1" u="none" strike="noStrike" kern="1200" cap="none" dirty="0">
                        <a:solidFill>
                          <a:schemeClr val="bg1"/>
                        </a:solidFill>
                        <a:latin typeface="+mn-lt"/>
                        <a:ea typeface="Montserrat"/>
                        <a:cs typeface="Arial" panose="020B0604020202020204" pitchFamily="34" charset="0"/>
                        <a:sym typeface="Montserrat"/>
                      </a:endParaRPr>
                    </a:p>
                  </a:txBody>
                  <a:tcPr marL="7800" marR="7800" marT="7800" marB="0" anchor="ctr">
                    <a:solidFill>
                      <a:srgbClr val="05405D"/>
                    </a:solidFill>
                  </a:tcPr>
                </a:tc>
                <a:tc hMerge="1">
                  <a:txBody>
                    <a:bodyPr/>
                    <a:lstStyle/>
                    <a:p>
                      <a:endParaRPr lang="es-MX"/>
                    </a:p>
                  </a:txBody>
                  <a:tcPr/>
                </a:tc>
                <a:tc>
                  <a:txBody>
                    <a:bodyPr/>
                    <a:lstStyle/>
                    <a:p>
                      <a:pPr marR="12065" algn="ctr">
                        <a:spcBef>
                          <a:spcPts val="75"/>
                        </a:spcBef>
                        <a:spcAft>
                          <a:spcPts val="0"/>
                        </a:spcAft>
                      </a:pPr>
                      <a:r>
                        <a:rPr lang="es-ES" sz="1500" b="1" dirty="0">
                          <a:solidFill>
                            <a:schemeClr val="bg1"/>
                          </a:solidFill>
                          <a:effectLst/>
                        </a:rPr>
                        <a:t>150</a:t>
                      </a:r>
                      <a:endParaRPr lang="es-MX" sz="1500" b="1" dirty="0">
                        <a:solidFill>
                          <a:schemeClr val="bg1"/>
                        </a:solidFill>
                        <a:effectLst/>
                        <a:latin typeface="Arial MT"/>
                        <a:ea typeface="Arial MT"/>
                        <a:cs typeface="Arial MT"/>
                      </a:endParaRPr>
                    </a:p>
                  </a:txBody>
                  <a:tcPr marL="73025" marR="73025" marT="0" marB="0" anchor="ctr">
                    <a:solidFill>
                      <a:srgbClr val="05405D"/>
                    </a:solidFill>
                  </a:tcPr>
                </a:tc>
                <a:tc>
                  <a:txBody>
                    <a:bodyPr/>
                    <a:lstStyle/>
                    <a:p>
                      <a:pPr marR="12065" algn="ctr">
                        <a:spcBef>
                          <a:spcPts val="75"/>
                        </a:spcBef>
                        <a:spcAft>
                          <a:spcPts val="0"/>
                        </a:spcAft>
                      </a:pPr>
                      <a:r>
                        <a:rPr lang="es-ES" sz="1500" b="1" dirty="0">
                          <a:solidFill>
                            <a:schemeClr val="bg1"/>
                          </a:solidFill>
                          <a:effectLst/>
                        </a:rPr>
                        <a:t>115</a:t>
                      </a:r>
                      <a:endParaRPr lang="es-MX" sz="1500" b="1" dirty="0">
                        <a:solidFill>
                          <a:schemeClr val="bg1"/>
                        </a:solidFill>
                        <a:effectLst/>
                        <a:latin typeface="Arial MT"/>
                        <a:ea typeface="Arial MT"/>
                        <a:cs typeface="Arial MT"/>
                      </a:endParaRPr>
                    </a:p>
                  </a:txBody>
                  <a:tcPr marL="73025" marR="73025" marT="0" marB="0" anchor="ctr">
                    <a:solidFill>
                      <a:srgbClr val="05405D"/>
                    </a:solidFill>
                  </a:tcPr>
                </a:tc>
                <a:tc>
                  <a:txBody>
                    <a:bodyPr/>
                    <a:lstStyle/>
                    <a:p>
                      <a:pPr marR="12065" algn="ctr">
                        <a:spcBef>
                          <a:spcPts val="75"/>
                        </a:spcBef>
                        <a:spcAft>
                          <a:spcPts val="0"/>
                        </a:spcAft>
                      </a:pPr>
                      <a:r>
                        <a:rPr lang="es-ES" sz="1500" b="1" dirty="0">
                          <a:solidFill>
                            <a:schemeClr val="bg1"/>
                          </a:solidFill>
                          <a:effectLst/>
                        </a:rPr>
                        <a:t>-23.33</a:t>
                      </a:r>
                      <a:endParaRPr lang="es-MX" sz="1500" b="1" dirty="0">
                        <a:solidFill>
                          <a:schemeClr val="bg1"/>
                        </a:solidFill>
                        <a:effectLst/>
                        <a:latin typeface="Arial MT"/>
                        <a:ea typeface="Arial MT"/>
                        <a:cs typeface="Arial MT"/>
                      </a:endParaRPr>
                    </a:p>
                  </a:txBody>
                  <a:tcPr marL="73025" marR="73025" marT="0" marB="0" anchor="ctr">
                    <a:solidFill>
                      <a:srgbClr val="05405D"/>
                    </a:solidFill>
                  </a:tcPr>
                </a:tc>
                <a:extLst>
                  <a:ext uri="{0D108BD9-81ED-4DB2-BD59-A6C34878D82A}">
                    <a16:rowId xmlns:a16="http://schemas.microsoft.com/office/drawing/2014/main" val="10008"/>
                  </a:ext>
                </a:extLst>
              </a:tr>
            </a:tbl>
          </a:graphicData>
        </a:graphic>
      </p:graphicFrame>
      <p:sp>
        <p:nvSpPr>
          <p:cNvPr id="6" name="Rectángulo: esquinas redondeadas 5">
            <a:extLst>
              <a:ext uri="{FF2B5EF4-FFF2-40B4-BE49-F238E27FC236}">
                <a16:creationId xmlns:a16="http://schemas.microsoft.com/office/drawing/2014/main" id="{D5589ADB-FC5F-4CE5-BBB1-7AAF2FD2DE10}"/>
              </a:ext>
            </a:extLst>
          </p:cNvPr>
          <p:cNvSpPr/>
          <p:nvPr/>
        </p:nvSpPr>
        <p:spPr>
          <a:xfrm>
            <a:off x="8797615" y="269536"/>
            <a:ext cx="3182892" cy="458252"/>
          </a:xfrm>
          <a:prstGeom prst="roundRect">
            <a:avLst/>
          </a:prstGeom>
          <a:solidFill>
            <a:srgbClr val="05405D"/>
          </a:solidFill>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Medium" panose="00000600000000000000" pitchFamily="2" charset="0"/>
              </a:rPr>
              <a:t>ATENCIÓN MÉDICA</a:t>
            </a:r>
          </a:p>
        </p:txBody>
      </p:sp>
    </p:spTree>
    <p:extLst>
      <p:ext uri="{BB962C8B-B14F-4D97-AF65-F5344CB8AC3E}">
        <p14:creationId xmlns:p14="http://schemas.microsoft.com/office/powerpoint/2010/main" val="4074166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440;p13">
            <a:extLst>
              <a:ext uri="{FF2B5EF4-FFF2-40B4-BE49-F238E27FC236}">
                <a16:creationId xmlns:a16="http://schemas.microsoft.com/office/drawing/2014/main" id="{249275AA-88EA-4E40-9B7A-4B145C5121B6}"/>
              </a:ext>
            </a:extLst>
          </p:cNvPr>
          <p:cNvGraphicFramePr/>
          <p:nvPr>
            <p:extLst>
              <p:ext uri="{D42A27DB-BD31-4B8C-83A1-F6EECF244321}">
                <p14:modId xmlns:p14="http://schemas.microsoft.com/office/powerpoint/2010/main" val="1348042688"/>
              </p:ext>
            </p:extLst>
          </p:nvPr>
        </p:nvGraphicFramePr>
        <p:xfrm>
          <a:off x="7271657" y="3600258"/>
          <a:ext cx="4708850" cy="2126774"/>
        </p:xfrm>
        <a:graphic>
          <a:graphicData uri="http://schemas.openxmlformats.org/drawingml/2006/table">
            <a:tbl>
              <a:tblPr firstRow="1" bandRow="1">
                <a:tableStyleId>{BDBED569-4797-4DF1-A0F4-6AAB3CD982D8}</a:tableStyleId>
              </a:tblPr>
              <a:tblGrid>
                <a:gridCol w="1451356">
                  <a:extLst>
                    <a:ext uri="{9D8B030D-6E8A-4147-A177-3AD203B41FA5}">
                      <a16:colId xmlns:a16="http://schemas.microsoft.com/office/drawing/2014/main" val="20000"/>
                    </a:ext>
                  </a:extLst>
                </a:gridCol>
                <a:gridCol w="1396076">
                  <a:extLst>
                    <a:ext uri="{9D8B030D-6E8A-4147-A177-3AD203B41FA5}">
                      <a16:colId xmlns:a16="http://schemas.microsoft.com/office/drawing/2014/main" val="20001"/>
                    </a:ext>
                  </a:extLst>
                </a:gridCol>
                <a:gridCol w="1050530">
                  <a:extLst>
                    <a:ext uri="{9D8B030D-6E8A-4147-A177-3AD203B41FA5}">
                      <a16:colId xmlns:a16="http://schemas.microsoft.com/office/drawing/2014/main" val="20002"/>
                    </a:ext>
                  </a:extLst>
                </a:gridCol>
                <a:gridCol w="810888">
                  <a:extLst>
                    <a:ext uri="{9D8B030D-6E8A-4147-A177-3AD203B41FA5}">
                      <a16:colId xmlns:a16="http://schemas.microsoft.com/office/drawing/2014/main" val="20003"/>
                    </a:ext>
                  </a:extLst>
                </a:gridCol>
              </a:tblGrid>
              <a:tr h="364052">
                <a:tc gridSpan="4">
                  <a:txBody>
                    <a:bodyPr/>
                    <a:lstStyle/>
                    <a:p>
                      <a:pPr marL="0" marR="0" lvl="0" indent="0" algn="ctr" rtl="0">
                        <a:lnSpc>
                          <a:spcPct val="100000"/>
                        </a:lnSpc>
                        <a:spcBef>
                          <a:spcPts val="0"/>
                        </a:spcBef>
                        <a:spcAft>
                          <a:spcPts val="0"/>
                        </a:spcAft>
                        <a:buClr>
                          <a:schemeClr val="dk1"/>
                        </a:buClr>
                        <a:buSzPts val="1400"/>
                        <a:buFont typeface="Montserrat"/>
                        <a:buNone/>
                      </a:pPr>
                      <a:r>
                        <a:rPr lang="es-MX" sz="1400" u="none" strike="noStrike" cap="none" dirty="0">
                          <a:solidFill>
                            <a:schemeClr val="bg1"/>
                          </a:solidFill>
                          <a:sym typeface="Montserrat"/>
                        </a:rPr>
                        <a:t>Estadística de Corrección de PCA y CIA </a:t>
                      </a:r>
                      <a:endParaRPr sz="1400" b="1" u="none" strike="noStrike" cap="none" dirty="0">
                        <a:solidFill>
                          <a:schemeClr val="bg1"/>
                        </a:solidFill>
                        <a:latin typeface="+mn-lt"/>
                        <a:ea typeface="Montserrat"/>
                        <a:cs typeface="Arial" panose="020B0604020202020204" pitchFamily="34" charset="0"/>
                        <a:sym typeface="Montserrat"/>
                      </a:endParaRPr>
                    </a:p>
                  </a:txBody>
                  <a:tcPr marL="91450" marR="91450" marT="45725" marB="45725" anchor="b">
                    <a:solidFill>
                      <a:srgbClr val="05405D"/>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957993">
                <a:tc>
                  <a:txBody>
                    <a:bodyPr/>
                    <a:lstStyle/>
                    <a:p>
                      <a:pPr marL="0" marR="0" lvl="0" indent="0" algn="ctr" defTabSz="914400" rtl="0" eaLnBrk="1" latinLnBrk="0" hangingPunct="1">
                        <a:lnSpc>
                          <a:spcPct val="100000"/>
                        </a:lnSpc>
                        <a:spcBef>
                          <a:spcPts val="0"/>
                        </a:spcBef>
                        <a:spcAft>
                          <a:spcPts val="0"/>
                        </a:spcAft>
                        <a:buClr>
                          <a:srgbClr val="000000"/>
                        </a:buClr>
                        <a:buSzPts val="1300"/>
                        <a:buFont typeface="Arial"/>
                        <a:buNone/>
                      </a:pPr>
                      <a:r>
                        <a:rPr lang="es-MX" sz="1200" u="none" strike="noStrike" kern="1200" cap="none" dirty="0">
                          <a:solidFill>
                            <a:schemeClr val="bg1"/>
                          </a:solidFill>
                          <a:sym typeface="Montserrat"/>
                        </a:rPr>
                        <a:t>Cardiología Intervencionista</a:t>
                      </a:r>
                      <a:endParaRPr sz="1200" b="1" u="none" strike="noStrike" kern="1200" cap="none" dirty="0">
                        <a:solidFill>
                          <a:schemeClr val="bg1"/>
                        </a:solidFill>
                        <a:latin typeface="+mn-lt"/>
                        <a:ea typeface="Montserrat"/>
                        <a:cs typeface="Arial" panose="020B0604020202020204" pitchFamily="34" charset="0"/>
                        <a:sym typeface="Montserrat"/>
                      </a:endParaRPr>
                    </a:p>
                  </a:txBody>
                  <a:tcPr marL="91450" marR="91450" marT="45725" marB="45725" anchor="ctr">
                    <a:solidFill>
                      <a:srgbClr val="05405D"/>
                    </a:solidFill>
                  </a:tcPr>
                </a:tc>
                <a:tc>
                  <a:txBody>
                    <a:bodyPr/>
                    <a:lstStyle/>
                    <a:p>
                      <a:pPr marL="0" marR="0" lvl="0" indent="0" algn="ctr" defTabSz="914400" rtl="0" eaLnBrk="1" latinLnBrk="0" hangingPunct="1">
                        <a:lnSpc>
                          <a:spcPct val="100000"/>
                        </a:lnSpc>
                        <a:spcBef>
                          <a:spcPts val="0"/>
                        </a:spcBef>
                        <a:spcAft>
                          <a:spcPts val="0"/>
                        </a:spcAft>
                        <a:buClr>
                          <a:srgbClr val="000000"/>
                        </a:buClr>
                        <a:buSzPts val="1300"/>
                        <a:buFont typeface="Arial"/>
                        <a:buNone/>
                      </a:pPr>
                      <a:r>
                        <a:rPr lang="es-MX" sz="1200" u="none" strike="noStrike" kern="1200" cap="none" dirty="0">
                          <a:solidFill>
                            <a:schemeClr val="bg1"/>
                          </a:solidFill>
                          <a:sym typeface="Montserrat"/>
                        </a:rPr>
                        <a:t>Tiempo promedio de hospitalización</a:t>
                      </a:r>
                      <a:endParaRPr sz="1200" b="1" u="none" strike="noStrike" kern="1200" cap="none" dirty="0">
                        <a:solidFill>
                          <a:schemeClr val="bg1"/>
                        </a:solidFill>
                        <a:latin typeface="+mn-lt"/>
                        <a:ea typeface="Montserrat"/>
                        <a:cs typeface="Arial" panose="020B0604020202020204" pitchFamily="34" charset="0"/>
                        <a:sym typeface="Montserrat"/>
                      </a:endParaRPr>
                    </a:p>
                  </a:txBody>
                  <a:tcPr marL="91450" marR="91450" marT="45725" marB="45725" anchor="ctr">
                    <a:solidFill>
                      <a:srgbClr val="05405D"/>
                    </a:solidFill>
                  </a:tcPr>
                </a:tc>
                <a:tc>
                  <a:txBody>
                    <a:bodyPr/>
                    <a:lstStyle/>
                    <a:p>
                      <a:pPr marL="0" marR="0" lvl="0" indent="0" algn="ctr" defTabSz="914400" rtl="0" eaLnBrk="1" latinLnBrk="0" hangingPunct="1">
                        <a:lnSpc>
                          <a:spcPct val="100000"/>
                        </a:lnSpc>
                        <a:spcBef>
                          <a:spcPts val="0"/>
                        </a:spcBef>
                        <a:spcAft>
                          <a:spcPts val="0"/>
                        </a:spcAft>
                        <a:buClr>
                          <a:srgbClr val="000000"/>
                        </a:buClr>
                        <a:buSzPts val="1300"/>
                        <a:buFont typeface="Arial"/>
                        <a:buNone/>
                      </a:pPr>
                      <a:r>
                        <a:rPr lang="es-MX" sz="1200" u="none" strike="noStrike" kern="1200" cap="none" dirty="0">
                          <a:solidFill>
                            <a:schemeClr val="bg1"/>
                          </a:solidFill>
                          <a:sym typeface="Montserrat"/>
                        </a:rPr>
                        <a:t>Mortalidad</a:t>
                      </a:r>
                      <a:endParaRPr sz="1200" b="1" u="none" strike="noStrike" kern="1200" cap="none" dirty="0">
                        <a:solidFill>
                          <a:schemeClr val="bg1"/>
                        </a:solidFill>
                        <a:latin typeface="+mn-lt"/>
                        <a:ea typeface="Montserrat"/>
                        <a:cs typeface="Arial" panose="020B0604020202020204" pitchFamily="34" charset="0"/>
                        <a:sym typeface="Montserrat"/>
                      </a:endParaRPr>
                    </a:p>
                  </a:txBody>
                  <a:tcPr marL="91450" marR="91450" marT="45725" marB="45725" anchor="ctr">
                    <a:solidFill>
                      <a:srgbClr val="05405D"/>
                    </a:solidFill>
                  </a:tcPr>
                </a:tc>
                <a:tc>
                  <a:txBody>
                    <a:bodyPr/>
                    <a:lstStyle/>
                    <a:p>
                      <a:pPr marL="0" marR="0" lvl="0" indent="0" algn="ctr" defTabSz="914400" rtl="0" eaLnBrk="1" latinLnBrk="0" hangingPunct="1">
                        <a:lnSpc>
                          <a:spcPct val="100000"/>
                        </a:lnSpc>
                        <a:spcBef>
                          <a:spcPts val="0"/>
                        </a:spcBef>
                        <a:spcAft>
                          <a:spcPts val="0"/>
                        </a:spcAft>
                        <a:buClr>
                          <a:srgbClr val="000000"/>
                        </a:buClr>
                        <a:buSzPts val="1300"/>
                        <a:buFont typeface="Arial"/>
                        <a:buNone/>
                      </a:pPr>
                      <a:r>
                        <a:rPr lang="es-MX" sz="1200" u="none" strike="noStrike" kern="1200" cap="none" dirty="0">
                          <a:solidFill>
                            <a:schemeClr val="bg1"/>
                          </a:solidFill>
                          <a:sym typeface="Montserrat"/>
                        </a:rPr>
                        <a:t>Tasa de éxito</a:t>
                      </a:r>
                      <a:endParaRPr sz="1200" b="1" u="none" strike="noStrike" kern="1200" cap="none" dirty="0">
                        <a:solidFill>
                          <a:schemeClr val="bg1"/>
                        </a:solidFill>
                        <a:latin typeface="+mn-lt"/>
                        <a:ea typeface="Montserrat"/>
                        <a:cs typeface="Arial" panose="020B0604020202020204" pitchFamily="34" charset="0"/>
                        <a:sym typeface="Montserrat"/>
                      </a:endParaRPr>
                    </a:p>
                  </a:txBody>
                  <a:tcPr marL="91450" marR="91450" marT="45725" marB="45725" anchor="ctr">
                    <a:solidFill>
                      <a:srgbClr val="05405D"/>
                    </a:solidFill>
                  </a:tcPr>
                </a:tc>
                <a:extLst>
                  <a:ext uri="{0D108BD9-81ED-4DB2-BD59-A6C34878D82A}">
                    <a16:rowId xmlns:a16="http://schemas.microsoft.com/office/drawing/2014/main" val="10001"/>
                  </a:ext>
                </a:extLst>
              </a:tr>
              <a:tr h="804729">
                <a:tc>
                  <a:txBody>
                    <a:bodyPr/>
                    <a:lstStyle/>
                    <a:p>
                      <a:pPr marL="0" marR="0" lvl="0" indent="0" algn="ctr" rtl="0">
                        <a:lnSpc>
                          <a:spcPct val="100000"/>
                        </a:lnSpc>
                        <a:spcBef>
                          <a:spcPts val="0"/>
                        </a:spcBef>
                        <a:spcAft>
                          <a:spcPts val="0"/>
                        </a:spcAft>
                        <a:buClr>
                          <a:srgbClr val="000000"/>
                        </a:buClr>
                        <a:buSzPts val="1200"/>
                        <a:buFont typeface="Arial"/>
                        <a:buNone/>
                      </a:pPr>
                      <a:r>
                        <a:rPr lang="es-MX" sz="1400" b="1" u="none" strike="noStrike" cap="none" dirty="0">
                          <a:sym typeface="Montserrat"/>
                        </a:rPr>
                        <a:t>PCA y CIA</a:t>
                      </a:r>
                      <a:endParaRPr sz="1400" b="1" u="none" strike="noStrike" cap="none" dirty="0">
                        <a:latin typeface="+mn-lt"/>
                        <a:ea typeface="Montserrat"/>
                        <a:cs typeface="Arial" panose="020B0604020202020204" pitchFamily="34" charset="0"/>
                        <a:sym typeface="Montserrat"/>
                      </a:endParaRPr>
                    </a:p>
                  </a:txBody>
                  <a:tcPr marL="91450" marR="91450" marT="45725" marB="45725" anchor="ctr">
                    <a:solidFill>
                      <a:schemeClr val="bg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s-MX" sz="1400" u="none" strike="noStrike" cap="none" dirty="0">
                          <a:sym typeface="Montserrat"/>
                        </a:rPr>
                        <a:t>3.6 días </a:t>
                      </a:r>
                      <a:endParaRPr sz="1400" b="1" u="none" strike="noStrike" cap="none" dirty="0">
                        <a:latin typeface="+mn-lt"/>
                        <a:ea typeface="Montserrat"/>
                        <a:cs typeface="Arial" panose="020B0604020202020204" pitchFamily="34" charset="0"/>
                        <a:sym typeface="Montserrat"/>
                      </a:endParaRPr>
                    </a:p>
                  </a:txBody>
                  <a:tcPr marL="91450" marR="91450" marT="45725" marB="45725" anchor="ctr">
                    <a:solidFill>
                      <a:schemeClr val="bg1"/>
                    </a:solidFill>
                  </a:tcPr>
                </a:tc>
                <a:tc>
                  <a:txBody>
                    <a:bodyPr/>
                    <a:lstStyle/>
                    <a:p>
                      <a:pPr marL="0" marR="0" lvl="0" indent="0" algn="ctr" defTabSz="914400" rtl="0" eaLnBrk="1" latinLnBrk="0" hangingPunct="1">
                        <a:lnSpc>
                          <a:spcPct val="100000"/>
                        </a:lnSpc>
                        <a:spcBef>
                          <a:spcPts val="0"/>
                        </a:spcBef>
                        <a:spcAft>
                          <a:spcPts val="0"/>
                        </a:spcAft>
                        <a:buClr>
                          <a:srgbClr val="000000"/>
                        </a:buClr>
                        <a:buSzPts val="1200"/>
                        <a:buFont typeface="Arial"/>
                        <a:buNone/>
                      </a:pPr>
                      <a:r>
                        <a:rPr lang="es-MX" sz="1400" u="none" strike="noStrike" kern="1200" cap="none" dirty="0">
                          <a:solidFill>
                            <a:schemeClr val="tx1"/>
                          </a:solidFill>
                          <a:latin typeface="+mn-lt"/>
                          <a:ea typeface="+mn-ea"/>
                          <a:cs typeface="+mn-cs"/>
                          <a:sym typeface="Montserrat"/>
                        </a:rPr>
                        <a:t>0.0</a:t>
                      </a:r>
                      <a:endParaRPr sz="1400" u="none" strike="noStrike" kern="1200" cap="none" dirty="0">
                        <a:solidFill>
                          <a:schemeClr val="tx1"/>
                        </a:solidFill>
                        <a:latin typeface="+mn-lt"/>
                        <a:ea typeface="+mn-ea"/>
                        <a:cs typeface="+mn-cs"/>
                        <a:sym typeface="Montserrat"/>
                      </a:endParaRPr>
                    </a:p>
                  </a:txBody>
                  <a:tcPr marL="91450" marR="91450" marT="45725" marB="45725" anchor="ctr">
                    <a:solidFill>
                      <a:schemeClr val="bg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s-MX" sz="1400" u="none" strike="noStrike" cap="none" dirty="0">
                          <a:sym typeface="Montserrat"/>
                        </a:rPr>
                        <a:t>94%</a:t>
                      </a:r>
                      <a:endParaRPr sz="1400" b="1" u="none" strike="noStrike" cap="none" dirty="0">
                        <a:latin typeface="+mn-lt"/>
                        <a:ea typeface="Montserrat"/>
                        <a:cs typeface="Arial" panose="020B0604020202020204" pitchFamily="34" charset="0"/>
                        <a:sym typeface="Montserrat"/>
                      </a:endParaRPr>
                    </a:p>
                  </a:txBody>
                  <a:tcPr marL="91450" marR="91450" marT="45725" marB="45725" anchor="ctr">
                    <a:solidFill>
                      <a:schemeClr val="bg1"/>
                    </a:solidFill>
                  </a:tcPr>
                </a:tc>
                <a:extLst>
                  <a:ext uri="{0D108BD9-81ED-4DB2-BD59-A6C34878D82A}">
                    <a16:rowId xmlns:a16="http://schemas.microsoft.com/office/drawing/2014/main" val="10002"/>
                  </a:ext>
                </a:extLst>
              </a:tr>
            </a:tbl>
          </a:graphicData>
        </a:graphic>
      </p:graphicFrame>
      <p:graphicFrame>
        <p:nvGraphicFramePr>
          <p:cNvPr id="3" name="Google Shape;441;p13">
            <a:extLst>
              <a:ext uri="{FF2B5EF4-FFF2-40B4-BE49-F238E27FC236}">
                <a16:creationId xmlns:a16="http://schemas.microsoft.com/office/drawing/2014/main" id="{3DEDF8D9-5130-47C1-9E03-0BDFCAA2DAE1}"/>
              </a:ext>
            </a:extLst>
          </p:cNvPr>
          <p:cNvGraphicFramePr/>
          <p:nvPr>
            <p:extLst>
              <p:ext uri="{D42A27DB-BD31-4B8C-83A1-F6EECF244321}">
                <p14:modId xmlns:p14="http://schemas.microsoft.com/office/powerpoint/2010/main" val="1927862549"/>
              </p:ext>
            </p:extLst>
          </p:nvPr>
        </p:nvGraphicFramePr>
        <p:xfrm>
          <a:off x="7344228" y="1469169"/>
          <a:ext cx="4563707" cy="1872000"/>
        </p:xfrm>
        <a:graphic>
          <a:graphicData uri="http://schemas.openxmlformats.org/drawingml/2006/table">
            <a:tbl>
              <a:tblPr firstRow="1" bandRow="1">
                <a:tableStyleId>{BDBED569-4797-4DF1-A0F4-6AAB3CD982D8}</a:tableStyleId>
              </a:tblPr>
              <a:tblGrid>
                <a:gridCol w="1542254">
                  <a:extLst>
                    <a:ext uri="{9D8B030D-6E8A-4147-A177-3AD203B41FA5}">
                      <a16:colId xmlns:a16="http://schemas.microsoft.com/office/drawing/2014/main" val="20000"/>
                    </a:ext>
                  </a:extLst>
                </a:gridCol>
                <a:gridCol w="925042">
                  <a:extLst>
                    <a:ext uri="{9D8B030D-6E8A-4147-A177-3AD203B41FA5}">
                      <a16:colId xmlns:a16="http://schemas.microsoft.com/office/drawing/2014/main" val="20001"/>
                    </a:ext>
                  </a:extLst>
                </a:gridCol>
                <a:gridCol w="925042">
                  <a:extLst>
                    <a:ext uri="{9D8B030D-6E8A-4147-A177-3AD203B41FA5}">
                      <a16:colId xmlns:a16="http://schemas.microsoft.com/office/drawing/2014/main" val="20002"/>
                    </a:ext>
                  </a:extLst>
                </a:gridCol>
                <a:gridCol w="1171369">
                  <a:extLst>
                    <a:ext uri="{9D8B030D-6E8A-4147-A177-3AD203B41FA5}">
                      <a16:colId xmlns:a16="http://schemas.microsoft.com/office/drawing/2014/main" val="20003"/>
                    </a:ext>
                  </a:extLst>
                </a:gridCol>
              </a:tblGrid>
              <a:tr h="468000">
                <a:tc>
                  <a:txBody>
                    <a:bodyPr/>
                    <a:lstStyle/>
                    <a:p>
                      <a:pPr marL="0" marR="0" lvl="0" indent="0" algn="ctr" rtl="0">
                        <a:lnSpc>
                          <a:spcPct val="100000"/>
                        </a:lnSpc>
                        <a:spcBef>
                          <a:spcPts val="0"/>
                        </a:spcBef>
                        <a:spcAft>
                          <a:spcPts val="0"/>
                        </a:spcAft>
                        <a:buClr>
                          <a:srgbClr val="000000"/>
                        </a:buClr>
                        <a:buSzPts val="1300"/>
                        <a:buFont typeface="Arial"/>
                        <a:buNone/>
                      </a:pPr>
                      <a:r>
                        <a:rPr lang="es-MX" sz="1400" u="none" strike="noStrike" cap="none" dirty="0">
                          <a:solidFill>
                            <a:schemeClr val="bg1"/>
                          </a:solidFill>
                          <a:sym typeface="Montserrat"/>
                        </a:rPr>
                        <a:t>Cateterismos</a:t>
                      </a:r>
                      <a:endParaRPr sz="1400" b="1" u="none" strike="noStrike" cap="none" dirty="0">
                        <a:solidFill>
                          <a:schemeClr val="bg1"/>
                        </a:solidFill>
                        <a:latin typeface="+mn-lt"/>
                        <a:ea typeface="Montserrat"/>
                        <a:cs typeface="Arial" panose="020B0604020202020204" pitchFamily="34" charset="0"/>
                        <a:sym typeface="Montserrat"/>
                      </a:endParaRPr>
                    </a:p>
                  </a:txBody>
                  <a:tcPr marL="84700" marR="84700" marT="42350" marB="42350" anchor="ctr">
                    <a:solidFill>
                      <a:srgbClr val="05405D"/>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s-MX" sz="1400" u="none" strike="noStrike" cap="none" dirty="0">
                          <a:solidFill>
                            <a:schemeClr val="bg1"/>
                          </a:solidFill>
                          <a:sym typeface="Montserrat"/>
                        </a:rPr>
                        <a:t>2022</a:t>
                      </a:r>
                      <a:endParaRPr sz="1400" b="1" i="1" u="none" strike="noStrike" cap="none" dirty="0">
                        <a:solidFill>
                          <a:schemeClr val="bg1"/>
                        </a:solidFill>
                        <a:latin typeface="+mn-lt"/>
                        <a:ea typeface="Montserrat"/>
                        <a:cs typeface="Arial" panose="020B0604020202020204" pitchFamily="34" charset="0"/>
                        <a:sym typeface="Montserrat"/>
                      </a:endParaRPr>
                    </a:p>
                  </a:txBody>
                  <a:tcPr marL="84700" marR="84700" marT="42350" marB="42350" anchor="ctr">
                    <a:solidFill>
                      <a:srgbClr val="05405D"/>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s-MX" sz="1400" u="none" strike="noStrike" cap="none" dirty="0">
                          <a:solidFill>
                            <a:schemeClr val="bg1"/>
                          </a:solidFill>
                          <a:sym typeface="Montserrat"/>
                        </a:rPr>
                        <a:t>2023</a:t>
                      </a:r>
                      <a:endParaRPr sz="1400" b="1" i="1" u="none" strike="noStrike" cap="none" dirty="0">
                        <a:solidFill>
                          <a:schemeClr val="bg1"/>
                        </a:solidFill>
                        <a:latin typeface="+mn-lt"/>
                        <a:ea typeface="Montserrat"/>
                        <a:cs typeface="Arial" panose="020B0604020202020204" pitchFamily="34" charset="0"/>
                        <a:sym typeface="Montserrat"/>
                      </a:endParaRPr>
                    </a:p>
                  </a:txBody>
                  <a:tcPr marL="84700" marR="84700" marT="42350" marB="42350" anchor="ctr">
                    <a:solidFill>
                      <a:srgbClr val="05405D"/>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s-MX" sz="1400" u="none" strike="noStrike" cap="none" dirty="0">
                          <a:solidFill>
                            <a:schemeClr val="bg1"/>
                          </a:solidFill>
                          <a:sym typeface="Montserrat"/>
                        </a:rPr>
                        <a:t>% Var</a:t>
                      </a:r>
                      <a:endParaRPr sz="1400" b="1" i="1" u="none" strike="noStrike" cap="none" dirty="0">
                        <a:solidFill>
                          <a:schemeClr val="bg1"/>
                        </a:solidFill>
                        <a:latin typeface="+mn-lt"/>
                        <a:ea typeface="Montserrat"/>
                        <a:cs typeface="Arial" panose="020B0604020202020204" pitchFamily="34" charset="0"/>
                        <a:sym typeface="Montserrat"/>
                      </a:endParaRPr>
                    </a:p>
                  </a:txBody>
                  <a:tcPr marL="84700" marR="84700" marT="42350" marB="42350" anchor="ctr">
                    <a:solidFill>
                      <a:srgbClr val="05405D"/>
                    </a:solidFill>
                  </a:tcPr>
                </a:tc>
                <a:extLst>
                  <a:ext uri="{0D108BD9-81ED-4DB2-BD59-A6C34878D82A}">
                    <a16:rowId xmlns:a16="http://schemas.microsoft.com/office/drawing/2014/main" val="10000"/>
                  </a:ext>
                </a:extLst>
              </a:tr>
              <a:tr h="468000">
                <a:tc>
                  <a:txBody>
                    <a:bodyPr/>
                    <a:lstStyle/>
                    <a:p>
                      <a:pPr marL="0" marR="0" lvl="0" indent="0" algn="ctr" rtl="0">
                        <a:lnSpc>
                          <a:spcPct val="100000"/>
                        </a:lnSpc>
                        <a:spcBef>
                          <a:spcPts val="0"/>
                        </a:spcBef>
                        <a:spcAft>
                          <a:spcPts val="0"/>
                        </a:spcAft>
                        <a:buClr>
                          <a:srgbClr val="000000"/>
                        </a:buClr>
                        <a:buSzPts val="1200"/>
                        <a:buFont typeface="Arial"/>
                        <a:buNone/>
                      </a:pPr>
                      <a:r>
                        <a:rPr lang="es-MX" sz="1400" b="1" u="none" strike="noStrike" cap="none" dirty="0">
                          <a:sym typeface="Montserrat"/>
                        </a:rPr>
                        <a:t> Terapéuticos</a:t>
                      </a:r>
                      <a:endParaRPr sz="1400" b="1" i="0" u="none" strike="noStrike" cap="none" dirty="0">
                        <a:solidFill>
                          <a:srgbClr val="1D2228"/>
                        </a:solidFill>
                        <a:latin typeface="+mn-lt"/>
                        <a:ea typeface="Montserrat"/>
                        <a:cs typeface="Arial" panose="020B0604020202020204" pitchFamily="34" charset="0"/>
                        <a:sym typeface="Montserrat"/>
                      </a:endParaRPr>
                    </a:p>
                  </a:txBody>
                  <a:tcPr marL="5875" marR="5875" marT="5875" marB="0" anchor="ctr">
                    <a:solidFill>
                      <a:schemeClr val="bg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s-MX" sz="1400" dirty="0">
                          <a:sym typeface="Montserrat"/>
                        </a:rPr>
                        <a:t>125</a:t>
                      </a:r>
                      <a:endParaRPr sz="1400" b="0" i="0" u="none" strike="noStrike" cap="none" dirty="0">
                        <a:solidFill>
                          <a:srgbClr val="1D2228"/>
                        </a:solidFill>
                        <a:latin typeface="+mn-lt"/>
                        <a:ea typeface="Montserrat"/>
                        <a:cs typeface="Arial" panose="020B0604020202020204" pitchFamily="34" charset="0"/>
                        <a:sym typeface="Montserrat"/>
                      </a:endParaRPr>
                    </a:p>
                  </a:txBody>
                  <a:tcPr marL="5875" marR="5875" marT="5875" marB="0" anchor="ctr">
                    <a:solidFill>
                      <a:schemeClr val="bg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s-MX" sz="1400" u="none" strike="noStrike" cap="none" dirty="0">
                          <a:sym typeface="Montserrat"/>
                        </a:rPr>
                        <a:t>124</a:t>
                      </a:r>
                      <a:endParaRPr sz="1400" b="0" i="0" u="none" strike="noStrike" cap="none" dirty="0">
                        <a:solidFill>
                          <a:srgbClr val="1D2228"/>
                        </a:solidFill>
                        <a:latin typeface="+mn-lt"/>
                        <a:ea typeface="Montserrat"/>
                        <a:cs typeface="Arial" panose="020B0604020202020204" pitchFamily="34" charset="0"/>
                        <a:sym typeface="Montserrat"/>
                      </a:endParaRPr>
                    </a:p>
                  </a:txBody>
                  <a:tcPr marL="5875" marR="5875" marT="5875" marB="0" anchor="ctr">
                    <a:solidFill>
                      <a:schemeClr val="bg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s-MX" sz="1400" u="none" strike="noStrike" cap="none" dirty="0">
                          <a:sym typeface="Montserrat"/>
                        </a:rPr>
                        <a:t>-0.80</a:t>
                      </a:r>
                      <a:endParaRPr sz="1400" b="1" i="0" u="none" strike="noStrike" cap="none" dirty="0">
                        <a:solidFill>
                          <a:srgbClr val="1D2228"/>
                        </a:solidFill>
                        <a:latin typeface="+mn-lt"/>
                        <a:ea typeface="Montserrat"/>
                        <a:cs typeface="Arial" panose="020B0604020202020204" pitchFamily="34" charset="0"/>
                        <a:sym typeface="Montserrat"/>
                      </a:endParaRPr>
                    </a:p>
                  </a:txBody>
                  <a:tcPr marL="84700" marR="84700" marT="42350" marB="42350" anchor="ctr">
                    <a:solidFill>
                      <a:schemeClr val="bg1"/>
                    </a:solidFill>
                  </a:tcPr>
                </a:tc>
                <a:extLst>
                  <a:ext uri="{0D108BD9-81ED-4DB2-BD59-A6C34878D82A}">
                    <a16:rowId xmlns:a16="http://schemas.microsoft.com/office/drawing/2014/main" val="10001"/>
                  </a:ext>
                </a:extLst>
              </a:tr>
              <a:tr h="468000">
                <a:tc>
                  <a:txBody>
                    <a:bodyPr/>
                    <a:lstStyle/>
                    <a:p>
                      <a:pPr marL="0" marR="0" lvl="0" indent="0" algn="ctr" rtl="0">
                        <a:lnSpc>
                          <a:spcPct val="100000"/>
                        </a:lnSpc>
                        <a:spcBef>
                          <a:spcPts val="0"/>
                        </a:spcBef>
                        <a:spcAft>
                          <a:spcPts val="0"/>
                        </a:spcAft>
                        <a:buClr>
                          <a:srgbClr val="000000"/>
                        </a:buClr>
                        <a:buSzPts val="1200"/>
                        <a:buFont typeface="Arial"/>
                        <a:buNone/>
                      </a:pPr>
                      <a:r>
                        <a:rPr lang="es-MX" sz="1400" b="1" u="none" strike="noStrike" cap="none" dirty="0">
                          <a:sym typeface="Montserrat"/>
                        </a:rPr>
                        <a:t>Diagnósticos</a:t>
                      </a:r>
                      <a:endParaRPr sz="1400" b="1" i="0" u="none" strike="noStrike" cap="none" dirty="0">
                        <a:solidFill>
                          <a:srgbClr val="1D2228"/>
                        </a:solidFill>
                        <a:latin typeface="+mn-lt"/>
                        <a:ea typeface="Montserrat"/>
                        <a:cs typeface="Arial" panose="020B0604020202020204" pitchFamily="34" charset="0"/>
                        <a:sym typeface="Montserrat"/>
                      </a:endParaRPr>
                    </a:p>
                  </a:txBody>
                  <a:tcPr marL="5875" marR="5875" marT="5875" marB="0" anchor="ctr">
                    <a:solidFill>
                      <a:schemeClr val="bg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s-MX" sz="1400" dirty="0">
                          <a:sym typeface="Montserrat"/>
                        </a:rPr>
                        <a:t>68</a:t>
                      </a:r>
                      <a:endParaRPr sz="1400" b="0" i="0" u="none" strike="noStrike" cap="none" dirty="0">
                        <a:solidFill>
                          <a:srgbClr val="1D2228"/>
                        </a:solidFill>
                        <a:latin typeface="+mn-lt"/>
                        <a:ea typeface="Montserrat"/>
                        <a:cs typeface="Arial" panose="020B0604020202020204" pitchFamily="34" charset="0"/>
                        <a:sym typeface="Montserrat"/>
                      </a:endParaRPr>
                    </a:p>
                  </a:txBody>
                  <a:tcPr marL="5875" marR="5875" marT="5875" marB="0" anchor="ctr">
                    <a:solidFill>
                      <a:schemeClr val="bg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s-MX" sz="1400" u="none" strike="noStrike" cap="none" dirty="0">
                          <a:sym typeface="Montserrat"/>
                        </a:rPr>
                        <a:t>56</a:t>
                      </a:r>
                      <a:endParaRPr sz="1400" b="0" i="0" u="none" strike="noStrike" cap="none" dirty="0">
                        <a:solidFill>
                          <a:srgbClr val="1D2228"/>
                        </a:solidFill>
                        <a:latin typeface="+mn-lt"/>
                        <a:ea typeface="Montserrat"/>
                        <a:cs typeface="Arial" panose="020B0604020202020204" pitchFamily="34" charset="0"/>
                        <a:sym typeface="Montserrat"/>
                      </a:endParaRPr>
                    </a:p>
                  </a:txBody>
                  <a:tcPr marL="5875" marR="5875" marT="5875" marB="0" anchor="ctr">
                    <a:solidFill>
                      <a:schemeClr val="bg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s-MX" sz="1400" u="none" strike="noStrike" cap="none" dirty="0">
                          <a:sym typeface="Montserrat"/>
                        </a:rPr>
                        <a:t>-17.65</a:t>
                      </a:r>
                      <a:endParaRPr sz="1400" b="1" i="0" u="none" strike="noStrike" cap="none" dirty="0">
                        <a:solidFill>
                          <a:srgbClr val="1D2228"/>
                        </a:solidFill>
                        <a:latin typeface="+mn-lt"/>
                        <a:ea typeface="Montserrat"/>
                        <a:cs typeface="Arial" panose="020B0604020202020204" pitchFamily="34" charset="0"/>
                        <a:sym typeface="Montserrat"/>
                      </a:endParaRPr>
                    </a:p>
                  </a:txBody>
                  <a:tcPr marL="5875" marR="5875" marT="5875" marB="0" anchor="ctr">
                    <a:solidFill>
                      <a:schemeClr val="bg1"/>
                    </a:solidFill>
                  </a:tcPr>
                </a:tc>
                <a:extLst>
                  <a:ext uri="{0D108BD9-81ED-4DB2-BD59-A6C34878D82A}">
                    <a16:rowId xmlns:a16="http://schemas.microsoft.com/office/drawing/2014/main" val="10002"/>
                  </a:ext>
                </a:extLst>
              </a:tr>
              <a:tr h="468000">
                <a:tc>
                  <a:txBody>
                    <a:bodyPr/>
                    <a:lstStyle/>
                    <a:p>
                      <a:pPr marL="0" marR="0" lvl="0" indent="0" algn="ctr" rtl="0">
                        <a:lnSpc>
                          <a:spcPct val="100000"/>
                        </a:lnSpc>
                        <a:spcBef>
                          <a:spcPts val="0"/>
                        </a:spcBef>
                        <a:spcAft>
                          <a:spcPts val="0"/>
                        </a:spcAft>
                        <a:buClr>
                          <a:srgbClr val="000000"/>
                        </a:buClr>
                        <a:buSzPts val="1200"/>
                        <a:buFont typeface="Arial"/>
                        <a:buNone/>
                      </a:pPr>
                      <a:r>
                        <a:rPr lang="es-MX" sz="1400" b="1" u="none" strike="noStrike" cap="none" dirty="0">
                          <a:solidFill>
                            <a:schemeClr val="bg1"/>
                          </a:solidFill>
                          <a:sym typeface="Montserrat"/>
                        </a:rPr>
                        <a:t>Total</a:t>
                      </a:r>
                      <a:endParaRPr sz="1400" b="1" i="0" u="none" strike="noStrike" cap="none" dirty="0">
                        <a:solidFill>
                          <a:schemeClr val="bg1"/>
                        </a:solidFill>
                        <a:latin typeface="+mn-lt"/>
                        <a:ea typeface="Montserrat"/>
                        <a:cs typeface="Arial" panose="020B0604020202020204" pitchFamily="34" charset="0"/>
                        <a:sym typeface="Montserrat"/>
                      </a:endParaRPr>
                    </a:p>
                  </a:txBody>
                  <a:tcPr marL="84700" marR="84700" marT="42350" marB="42350" anchor="ctr">
                    <a:solidFill>
                      <a:srgbClr val="05405D"/>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s-MX" sz="1400" b="1" dirty="0">
                          <a:solidFill>
                            <a:schemeClr val="bg1"/>
                          </a:solidFill>
                          <a:sym typeface="Montserrat"/>
                        </a:rPr>
                        <a:t>193</a:t>
                      </a:r>
                      <a:endParaRPr sz="1400" b="1" i="0" u="none" strike="noStrike" cap="none" dirty="0">
                        <a:solidFill>
                          <a:schemeClr val="bg1"/>
                        </a:solidFill>
                        <a:latin typeface="+mn-lt"/>
                        <a:ea typeface="Montserrat"/>
                        <a:cs typeface="Arial" panose="020B0604020202020204" pitchFamily="34" charset="0"/>
                        <a:sym typeface="Montserrat"/>
                      </a:endParaRPr>
                    </a:p>
                  </a:txBody>
                  <a:tcPr marL="5875" marR="5875" marT="5875" marB="0" anchor="ctr">
                    <a:solidFill>
                      <a:srgbClr val="05405D"/>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s-MX" sz="1400" b="1" u="none" strike="noStrike" cap="none" dirty="0">
                          <a:solidFill>
                            <a:schemeClr val="bg1"/>
                          </a:solidFill>
                          <a:sym typeface="Montserrat"/>
                        </a:rPr>
                        <a:t>180</a:t>
                      </a:r>
                      <a:endParaRPr sz="1400" b="1" i="0" u="none" strike="noStrike" cap="none" dirty="0">
                        <a:solidFill>
                          <a:schemeClr val="bg1"/>
                        </a:solidFill>
                        <a:latin typeface="+mn-lt"/>
                        <a:ea typeface="Montserrat"/>
                        <a:cs typeface="Arial" panose="020B0604020202020204" pitchFamily="34" charset="0"/>
                        <a:sym typeface="Montserrat"/>
                      </a:endParaRPr>
                    </a:p>
                  </a:txBody>
                  <a:tcPr marL="5875" marR="5875" marT="5875" marB="0" anchor="ctr">
                    <a:solidFill>
                      <a:srgbClr val="05405D"/>
                    </a:solidFill>
                  </a:tcPr>
                </a:tc>
                <a:tc>
                  <a:txBody>
                    <a:bodyPr/>
                    <a:lstStyle/>
                    <a:p>
                      <a:pPr marL="0" marR="0" lvl="0" indent="0" algn="ctr" rtl="0">
                        <a:lnSpc>
                          <a:spcPct val="100000"/>
                        </a:lnSpc>
                        <a:spcBef>
                          <a:spcPts val="0"/>
                        </a:spcBef>
                        <a:spcAft>
                          <a:spcPts val="0"/>
                        </a:spcAft>
                        <a:buClr>
                          <a:schemeClr val="dk1"/>
                        </a:buClr>
                        <a:buSzPts val="1100"/>
                        <a:buFont typeface="Montserrat"/>
                        <a:buNone/>
                      </a:pPr>
                      <a:r>
                        <a:rPr lang="es-MX" sz="1400" b="1" u="none" strike="noStrike" cap="none" dirty="0">
                          <a:solidFill>
                            <a:schemeClr val="bg1"/>
                          </a:solidFill>
                          <a:sym typeface="Montserrat"/>
                        </a:rPr>
                        <a:t>6.74</a:t>
                      </a:r>
                      <a:endParaRPr sz="1400" b="1" i="0" u="none" strike="noStrike" cap="none" dirty="0">
                        <a:solidFill>
                          <a:schemeClr val="bg1"/>
                        </a:solidFill>
                        <a:latin typeface="+mn-lt"/>
                        <a:ea typeface="Montserrat"/>
                        <a:cs typeface="Arial" panose="020B0604020202020204" pitchFamily="34" charset="0"/>
                        <a:sym typeface="Montserrat"/>
                      </a:endParaRPr>
                    </a:p>
                  </a:txBody>
                  <a:tcPr marL="84700" marR="84700" marT="42350" marB="42350" anchor="ctr">
                    <a:solidFill>
                      <a:srgbClr val="05405D"/>
                    </a:solidFill>
                  </a:tcPr>
                </a:tc>
                <a:extLst>
                  <a:ext uri="{0D108BD9-81ED-4DB2-BD59-A6C34878D82A}">
                    <a16:rowId xmlns:a16="http://schemas.microsoft.com/office/drawing/2014/main" val="10003"/>
                  </a:ext>
                </a:extLst>
              </a:tr>
            </a:tbl>
          </a:graphicData>
        </a:graphic>
      </p:graphicFrame>
      <p:sp>
        <p:nvSpPr>
          <p:cNvPr id="5" name="Google Shape;439;p13">
            <a:extLst>
              <a:ext uri="{FF2B5EF4-FFF2-40B4-BE49-F238E27FC236}">
                <a16:creationId xmlns:a16="http://schemas.microsoft.com/office/drawing/2014/main" id="{821AE168-C32E-4727-92B3-75F5BB9AF048}"/>
              </a:ext>
            </a:extLst>
          </p:cNvPr>
          <p:cNvSpPr/>
          <p:nvPr/>
        </p:nvSpPr>
        <p:spPr>
          <a:xfrm>
            <a:off x="2703678" y="474327"/>
            <a:ext cx="6784644" cy="865297"/>
          </a:xfrm>
          <a:prstGeom prst="roundRect">
            <a:avLst>
              <a:gd name="adj" fmla="val 31556"/>
            </a:avLst>
          </a:prstGeom>
          <a:noFill/>
          <a:ln>
            <a:noFill/>
          </a:ln>
        </p:spPr>
        <p:txBody>
          <a:bodyPr spcFirstLastPara="1" wrap="square" lIns="91425" tIns="45700" rIns="91425" bIns="45700" anchor="t" anchorCtr="0">
            <a:spAutoFit/>
          </a:bodyPr>
          <a:lstStyle/>
          <a:p>
            <a:pPr marR="0" lvl="0" indent="0" algn="ctr">
              <a:lnSpc>
                <a:spcPct val="100000"/>
              </a:lnSpc>
              <a:buClr>
                <a:srgbClr val="000000"/>
              </a:buClr>
              <a:buSzPts val="2000"/>
              <a:buFont typeface="Arial"/>
              <a:buNone/>
            </a:pPr>
            <a:r>
              <a:rPr lang="es-MX" sz="2000" b="1" dirty="0">
                <a:solidFill>
                  <a:srgbClr val="05405D"/>
                </a:solidFill>
                <a:latin typeface="Montserrat" panose="00000500000000000000" pitchFamily="2" charset="0"/>
                <a:cs typeface="Arial" panose="020B0604020202020204" pitchFamily="34" charset="0"/>
                <a:sym typeface="Montserrat"/>
              </a:rPr>
              <a:t>Cardiología Intervencionista</a:t>
            </a:r>
            <a:endParaRPr sz="2000" b="1" dirty="0">
              <a:solidFill>
                <a:srgbClr val="05405D"/>
              </a:solidFill>
              <a:latin typeface="Montserrat" panose="00000500000000000000" pitchFamily="2" charset="0"/>
              <a:cs typeface="Arial" panose="020B0604020202020204" pitchFamily="34" charset="0"/>
              <a:sym typeface="Montserrat"/>
            </a:endParaRPr>
          </a:p>
          <a:p>
            <a:pPr lvl="0" indent="0" algn="ctr">
              <a:buClr>
                <a:schemeClr val="dk1"/>
              </a:buClr>
              <a:buSzPts val="2000"/>
              <a:buFont typeface="Arial"/>
              <a:buNone/>
            </a:pPr>
            <a:r>
              <a:rPr lang="es-MX" sz="2000" b="1" dirty="0">
                <a:solidFill>
                  <a:srgbClr val="05405D"/>
                </a:solidFill>
                <a:latin typeface="Montserrat" panose="00000500000000000000" pitchFamily="2" charset="0"/>
                <a:cs typeface="Arial" panose="020B0604020202020204" pitchFamily="34" charset="0"/>
                <a:sym typeface="Montserrat"/>
              </a:rPr>
              <a:t>2022 - 2023 </a:t>
            </a:r>
            <a:endParaRPr sz="2000" b="1" dirty="0">
              <a:solidFill>
                <a:srgbClr val="05405D"/>
              </a:solidFill>
              <a:latin typeface="Montserrat" panose="00000500000000000000" pitchFamily="2" charset="0"/>
              <a:cs typeface="Arial" panose="020B0604020202020204" pitchFamily="34" charset="0"/>
              <a:sym typeface="Montserrat"/>
            </a:endParaRPr>
          </a:p>
        </p:txBody>
      </p:sp>
      <p:graphicFrame>
        <p:nvGraphicFramePr>
          <p:cNvPr id="8" name="Gráfico 7">
            <a:extLst>
              <a:ext uri="{FF2B5EF4-FFF2-40B4-BE49-F238E27FC236}">
                <a16:creationId xmlns:a16="http://schemas.microsoft.com/office/drawing/2014/main" id="{FBAECF27-D1E3-4209-BC2A-3CA34B306EB5}"/>
              </a:ext>
            </a:extLst>
          </p:cNvPr>
          <p:cNvGraphicFramePr>
            <a:graphicFrameLocks/>
          </p:cNvGraphicFramePr>
          <p:nvPr>
            <p:extLst>
              <p:ext uri="{D42A27DB-BD31-4B8C-83A1-F6EECF244321}">
                <p14:modId xmlns:p14="http://schemas.microsoft.com/office/powerpoint/2010/main" val="2924677335"/>
              </p:ext>
            </p:extLst>
          </p:nvPr>
        </p:nvGraphicFramePr>
        <p:xfrm>
          <a:off x="171021" y="1070812"/>
          <a:ext cx="7367463" cy="5575086"/>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ángulo: esquinas redondeadas 9">
            <a:extLst>
              <a:ext uri="{FF2B5EF4-FFF2-40B4-BE49-F238E27FC236}">
                <a16:creationId xmlns:a16="http://schemas.microsoft.com/office/drawing/2014/main" id="{DAC149C6-481C-43D1-89B3-60F11522D712}"/>
              </a:ext>
            </a:extLst>
          </p:cNvPr>
          <p:cNvSpPr/>
          <p:nvPr/>
        </p:nvSpPr>
        <p:spPr>
          <a:xfrm>
            <a:off x="8797615" y="269536"/>
            <a:ext cx="3182892" cy="458252"/>
          </a:xfrm>
          <a:prstGeom prst="roundRect">
            <a:avLst/>
          </a:prstGeom>
          <a:solidFill>
            <a:srgbClr val="05405D"/>
          </a:solidFill>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Medium" panose="00000600000000000000" pitchFamily="2" charset="0"/>
              </a:rPr>
              <a:t>ATENCIÓN MÉDICA</a:t>
            </a:r>
          </a:p>
        </p:txBody>
      </p:sp>
    </p:spTree>
    <p:extLst>
      <p:ext uri="{BB962C8B-B14F-4D97-AF65-F5344CB8AC3E}">
        <p14:creationId xmlns:p14="http://schemas.microsoft.com/office/powerpoint/2010/main" val="2182220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451;p14">
            <a:extLst>
              <a:ext uri="{FF2B5EF4-FFF2-40B4-BE49-F238E27FC236}">
                <a16:creationId xmlns:a16="http://schemas.microsoft.com/office/drawing/2014/main" id="{E4872B45-7D8D-4DC7-8343-2E7A329DEA7A}"/>
              </a:ext>
            </a:extLst>
          </p:cNvPr>
          <p:cNvGraphicFramePr/>
          <p:nvPr>
            <p:extLst>
              <p:ext uri="{D42A27DB-BD31-4B8C-83A1-F6EECF244321}">
                <p14:modId xmlns:p14="http://schemas.microsoft.com/office/powerpoint/2010/main" val="2593777675"/>
              </p:ext>
            </p:extLst>
          </p:nvPr>
        </p:nvGraphicFramePr>
        <p:xfrm>
          <a:off x="2614779" y="1670517"/>
          <a:ext cx="6962442" cy="4880776"/>
        </p:xfrm>
        <a:graphic>
          <a:graphicData uri="http://schemas.openxmlformats.org/drawingml/2006/table">
            <a:tbl>
              <a:tblPr firstRow="1" bandRow="1">
                <a:tableStyleId>{BDBED569-4797-4DF1-A0F4-6AAB3CD982D8}</a:tableStyleId>
              </a:tblPr>
              <a:tblGrid>
                <a:gridCol w="2352898">
                  <a:extLst>
                    <a:ext uri="{9D8B030D-6E8A-4147-A177-3AD203B41FA5}">
                      <a16:colId xmlns:a16="http://schemas.microsoft.com/office/drawing/2014/main" val="20000"/>
                    </a:ext>
                  </a:extLst>
                </a:gridCol>
                <a:gridCol w="1128323">
                  <a:extLst>
                    <a:ext uri="{9D8B030D-6E8A-4147-A177-3AD203B41FA5}">
                      <a16:colId xmlns:a16="http://schemas.microsoft.com/office/drawing/2014/main" val="20001"/>
                    </a:ext>
                  </a:extLst>
                </a:gridCol>
                <a:gridCol w="282891">
                  <a:extLst>
                    <a:ext uri="{9D8B030D-6E8A-4147-A177-3AD203B41FA5}">
                      <a16:colId xmlns:a16="http://schemas.microsoft.com/office/drawing/2014/main" val="2458283360"/>
                    </a:ext>
                  </a:extLst>
                </a:gridCol>
                <a:gridCol w="1411214">
                  <a:extLst>
                    <a:ext uri="{9D8B030D-6E8A-4147-A177-3AD203B41FA5}">
                      <a16:colId xmlns:a16="http://schemas.microsoft.com/office/drawing/2014/main" val="20002"/>
                    </a:ext>
                  </a:extLst>
                </a:gridCol>
                <a:gridCol w="1787116">
                  <a:extLst>
                    <a:ext uri="{9D8B030D-6E8A-4147-A177-3AD203B41FA5}">
                      <a16:colId xmlns:a16="http://schemas.microsoft.com/office/drawing/2014/main" val="20003"/>
                    </a:ext>
                  </a:extLst>
                </a:gridCol>
              </a:tblGrid>
              <a:tr h="597872">
                <a:tc>
                  <a:txBody>
                    <a:bodyPr/>
                    <a:lstStyle/>
                    <a:p>
                      <a:pPr marL="0" marR="0" lvl="0" indent="0" algn="ctr" rtl="0">
                        <a:lnSpc>
                          <a:spcPct val="100000"/>
                        </a:lnSpc>
                        <a:spcBef>
                          <a:spcPts val="0"/>
                        </a:spcBef>
                        <a:spcAft>
                          <a:spcPts val="0"/>
                        </a:spcAft>
                        <a:buClr>
                          <a:srgbClr val="000000"/>
                        </a:buClr>
                        <a:buSzPts val="1500"/>
                        <a:buFont typeface="Arial"/>
                        <a:buNone/>
                      </a:pPr>
                      <a:r>
                        <a:rPr lang="es-MX" sz="1600" b="1" u="none" strike="noStrike" cap="none" dirty="0">
                          <a:solidFill>
                            <a:schemeClr val="bg1"/>
                          </a:solidFill>
                          <a:sym typeface="Montserrat"/>
                        </a:rPr>
                        <a:t>Hospital</a:t>
                      </a:r>
                      <a:endParaRPr sz="1600" b="1" i="1" u="none" strike="noStrike" cap="none" dirty="0">
                        <a:solidFill>
                          <a:schemeClr val="bg1"/>
                        </a:solidFill>
                        <a:latin typeface="Montserrat" panose="00000500000000000000" pitchFamily="2" charset="0"/>
                        <a:ea typeface="Montserrat"/>
                        <a:cs typeface="Arial" panose="020B0604020202020204" pitchFamily="34" charset="0"/>
                        <a:sym typeface="Montserrat"/>
                      </a:endParaRPr>
                    </a:p>
                  </a:txBody>
                  <a:tcPr marL="91425" marR="91425" marT="45700" marB="45700" anchor="ctr">
                    <a:solidFill>
                      <a:srgbClr val="05405D"/>
                    </a:solidFill>
                  </a:tcPr>
                </a:tc>
                <a:tc gridSpan="2">
                  <a:txBody>
                    <a:bodyPr/>
                    <a:lstStyle/>
                    <a:p>
                      <a:pPr marL="0" marR="0" lvl="0" indent="0" algn="ctr" rtl="0">
                        <a:lnSpc>
                          <a:spcPct val="100000"/>
                        </a:lnSpc>
                        <a:spcBef>
                          <a:spcPts val="0"/>
                        </a:spcBef>
                        <a:spcAft>
                          <a:spcPts val="0"/>
                        </a:spcAft>
                        <a:buClr>
                          <a:srgbClr val="000000"/>
                        </a:buClr>
                        <a:buSzPts val="1500"/>
                        <a:buFont typeface="Arial"/>
                        <a:buNone/>
                      </a:pPr>
                      <a:r>
                        <a:rPr lang="es-MX" sz="1600" u="none" strike="noStrike" cap="none" dirty="0">
                          <a:solidFill>
                            <a:schemeClr val="bg1"/>
                          </a:solidFill>
                          <a:sym typeface="Montserrat"/>
                        </a:rPr>
                        <a:t>2022</a:t>
                      </a:r>
                      <a:endParaRPr sz="1600" b="1" i="1" u="none" strike="noStrike" cap="none" dirty="0">
                        <a:solidFill>
                          <a:schemeClr val="bg1"/>
                        </a:solidFill>
                        <a:latin typeface="Montserrat" panose="00000500000000000000" pitchFamily="2" charset="0"/>
                        <a:ea typeface="Montserrat"/>
                        <a:cs typeface="Arial" panose="020B0604020202020204" pitchFamily="34" charset="0"/>
                        <a:sym typeface="Montserrat"/>
                      </a:endParaRPr>
                    </a:p>
                  </a:txBody>
                  <a:tcPr marL="91425" marR="91425" marT="45700" marB="45700" anchor="ctr">
                    <a:solidFill>
                      <a:srgbClr val="05405D"/>
                    </a:solidFill>
                  </a:tcPr>
                </a:tc>
                <a:tc hMerge="1">
                  <a:txBody>
                    <a:bodyPr/>
                    <a:lstStyle/>
                    <a:p>
                      <a:endParaRPr lang="es-MX"/>
                    </a:p>
                  </a:txBody>
                  <a:tcPr/>
                </a:tc>
                <a:tc>
                  <a:txBody>
                    <a:bodyPr/>
                    <a:lstStyle/>
                    <a:p>
                      <a:pPr marL="0" marR="0" lvl="0" indent="0" algn="ctr" rtl="0">
                        <a:lnSpc>
                          <a:spcPct val="100000"/>
                        </a:lnSpc>
                        <a:spcBef>
                          <a:spcPts val="0"/>
                        </a:spcBef>
                        <a:spcAft>
                          <a:spcPts val="0"/>
                        </a:spcAft>
                        <a:buClr>
                          <a:srgbClr val="000000"/>
                        </a:buClr>
                        <a:buSzPts val="1500"/>
                        <a:buFont typeface="Arial"/>
                        <a:buNone/>
                      </a:pPr>
                      <a:r>
                        <a:rPr lang="es-MX" sz="1600" u="none" strike="noStrike" cap="none" dirty="0">
                          <a:solidFill>
                            <a:schemeClr val="bg1"/>
                          </a:solidFill>
                          <a:sym typeface="Montserrat"/>
                        </a:rPr>
                        <a:t>2023</a:t>
                      </a:r>
                      <a:endParaRPr sz="1600" b="1" i="1" u="none" strike="noStrike" cap="none" dirty="0">
                        <a:solidFill>
                          <a:schemeClr val="bg1"/>
                        </a:solidFill>
                        <a:latin typeface="Montserrat" panose="00000500000000000000" pitchFamily="2" charset="0"/>
                        <a:ea typeface="Montserrat"/>
                        <a:cs typeface="Arial" panose="020B0604020202020204" pitchFamily="34" charset="0"/>
                        <a:sym typeface="Montserrat"/>
                      </a:endParaRPr>
                    </a:p>
                  </a:txBody>
                  <a:tcPr marL="91425" marR="91425" marT="45700" marB="45700" anchor="ctr">
                    <a:solidFill>
                      <a:srgbClr val="05405D"/>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s-MX" sz="1600" u="none" strike="noStrike" cap="none" dirty="0">
                          <a:solidFill>
                            <a:schemeClr val="bg1"/>
                          </a:solidFill>
                          <a:sym typeface="Montserrat"/>
                        </a:rPr>
                        <a:t>% Var</a:t>
                      </a:r>
                      <a:endParaRPr sz="1600" b="1" i="1" u="none" strike="noStrike" cap="none" dirty="0">
                        <a:solidFill>
                          <a:schemeClr val="bg1"/>
                        </a:solidFill>
                        <a:latin typeface="Montserrat" panose="00000500000000000000" pitchFamily="2" charset="0"/>
                        <a:ea typeface="Montserrat"/>
                        <a:cs typeface="Arial" panose="020B0604020202020204" pitchFamily="34" charset="0"/>
                        <a:sym typeface="Montserrat"/>
                      </a:endParaRPr>
                    </a:p>
                  </a:txBody>
                  <a:tcPr marL="91425" marR="91425" marT="45700" marB="45700" anchor="ctr">
                    <a:solidFill>
                      <a:srgbClr val="05405D"/>
                    </a:solidFill>
                  </a:tcPr>
                </a:tc>
                <a:extLst>
                  <a:ext uri="{0D108BD9-81ED-4DB2-BD59-A6C34878D82A}">
                    <a16:rowId xmlns:a16="http://schemas.microsoft.com/office/drawing/2014/main" val="10000"/>
                  </a:ext>
                </a:extLst>
              </a:tr>
              <a:tr h="597872">
                <a:tc>
                  <a:txBody>
                    <a:bodyPr/>
                    <a:lstStyle/>
                    <a:p>
                      <a:pPr marL="93663" marR="0" lvl="0" indent="0" algn="ctr" rtl="0">
                        <a:lnSpc>
                          <a:spcPct val="100000"/>
                        </a:lnSpc>
                        <a:spcBef>
                          <a:spcPts val="0"/>
                        </a:spcBef>
                        <a:spcAft>
                          <a:spcPts val="0"/>
                        </a:spcAft>
                        <a:buClr>
                          <a:srgbClr val="000000"/>
                        </a:buClr>
                        <a:buSzPts val="1500"/>
                        <a:buFont typeface="Arial"/>
                        <a:buNone/>
                      </a:pPr>
                      <a:r>
                        <a:rPr lang="es-MX" sz="1600" b="1" u="none" strike="noStrike" cap="none" dirty="0">
                          <a:sym typeface="Montserrat"/>
                        </a:rPr>
                        <a:t>INP</a:t>
                      </a:r>
                      <a:endParaRPr sz="1600" b="1" i="0" u="none" strike="noStrike" cap="none" dirty="0">
                        <a:solidFill>
                          <a:schemeClr val="dk1"/>
                        </a:solidFill>
                        <a:latin typeface="Montserrat" panose="00000500000000000000" pitchFamily="2" charset="0"/>
                        <a:ea typeface="Montserrat"/>
                        <a:cs typeface="Arial" panose="020B0604020202020204" pitchFamily="34" charset="0"/>
                        <a:sym typeface="Montserrat"/>
                      </a:endParaRPr>
                    </a:p>
                  </a:txBody>
                  <a:tcPr marL="91425" marR="91425" marT="45700" marB="45700" anchor="ctr">
                    <a:solidFill>
                      <a:schemeClr val="bg1"/>
                    </a:solidFill>
                  </a:tcPr>
                </a:tc>
                <a:tc gridSpan="2">
                  <a:txBody>
                    <a:bodyPr/>
                    <a:lstStyle/>
                    <a:p>
                      <a:pPr marL="0" marR="0" lvl="0" indent="0" algn="ctr" rtl="0">
                        <a:lnSpc>
                          <a:spcPct val="100000"/>
                        </a:lnSpc>
                        <a:spcBef>
                          <a:spcPts val="0"/>
                        </a:spcBef>
                        <a:spcAft>
                          <a:spcPts val="0"/>
                        </a:spcAft>
                        <a:buClr>
                          <a:srgbClr val="000000"/>
                        </a:buClr>
                        <a:buSzPts val="1500"/>
                        <a:buFont typeface="Arial"/>
                        <a:buNone/>
                      </a:pPr>
                      <a:r>
                        <a:rPr lang="es-MX" sz="1600" dirty="0">
                          <a:sym typeface="Montserrat"/>
                        </a:rPr>
                        <a:t>130</a:t>
                      </a:r>
                      <a:endParaRPr sz="1600" dirty="0">
                        <a:latin typeface="Montserrat" panose="00000500000000000000" pitchFamily="2" charset="0"/>
                        <a:ea typeface="Montserrat"/>
                        <a:cs typeface="Arial" panose="020B0604020202020204" pitchFamily="34" charset="0"/>
                        <a:sym typeface="Montserrat"/>
                      </a:endParaRPr>
                    </a:p>
                  </a:txBody>
                  <a:tcPr marL="91425" marR="91425" marT="45700" marB="45700" anchor="ctr">
                    <a:solidFill>
                      <a:schemeClr val="bg1"/>
                    </a:solidFill>
                  </a:tcPr>
                </a:tc>
                <a:tc hMerge="1">
                  <a:txBody>
                    <a:bodyPr/>
                    <a:lstStyle/>
                    <a:p>
                      <a:endParaRPr lang="es-MX"/>
                    </a:p>
                  </a:txBody>
                  <a:tcPr/>
                </a:tc>
                <a:tc>
                  <a:txBody>
                    <a:bodyPr/>
                    <a:lstStyle/>
                    <a:p>
                      <a:pPr marL="0" marR="0" lvl="0" indent="0" algn="ctr" rtl="0">
                        <a:lnSpc>
                          <a:spcPct val="100000"/>
                        </a:lnSpc>
                        <a:spcBef>
                          <a:spcPts val="0"/>
                        </a:spcBef>
                        <a:spcAft>
                          <a:spcPts val="0"/>
                        </a:spcAft>
                        <a:buClr>
                          <a:srgbClr val="000000"/>
                        </a:buClr>
                        <a:buSzPts val="1500"/>
                        <a:buFont typeface="Arial"/>
                        <a:buNone/>
                      </a:pPr>
                      <a:r>
                        <a:rPr lang="es-MX" sz="1600" dirty="0">
                          <a:sym typeface="Montserrat"/>
                        </a:rPr>
                        <a:t>127</a:t>
                      </a:r>
                      <a:endParaRPr sz="1600" dirty="0">
                        <a:latin typeface="Montserrat" panose="00000500000000000000" pitchFamily="2" charset="0"/>
                        <a:ea typeface="Montserrat"/>
                        <a:cs typeface="Arial" panose="020B0604020202020204" pitchFamily="34" charset="0"/>
                        <a:sym typeface="Montserrat"/>
                      </a:endParaRPr>
                    </a:p>
                  </a:txBody>
                  <a:tcPr marL="91425" marR="91425" marT="45700" marB="45700" anchor="c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Pts val="1500"/>
                        <a:buFont typeface="Arial"/>
                        <a:buNone/>
                      </a:pPr>
                      <a:r>
                        <a:rPr lang="es-MX" sz="1600" kern="1200" dirty="0">
                          <a:solidFill>
                            <a:schemeClr val="tx1"/>
                          </a:solidFill>
                          <a:latin typeface="+mn-lt"/>
                          <a:ea typeface="+mn-ea"/>
                          <a:cs typeface="+mn-cs"/>
                        </a:rPr>
                        <a:t>-2.31%</a:t>
                      </a:r>
                    </a:p>
                  </a:txBody>
                  <a:tcPr marL="9525" marR="9525" marT="9525" marB="0" anchor="ctr">
                    <a:solidFill>
                      <a:schemeClr val="bg1"/>
                    </a:solidFill>
                  </a:tcPr>
                </a:tc>
                <a:extLst>
                  <a:ext uri="{0D108BD9-81ED-4DB2-BD59-A6C34878D82A}">
                    <a16:rowId xmlns:a16="http://schemas.microsoft.com/office/drawing/2014/main" val="10001"/>
                  </a:ext>
                </a:extLst>
              </a:tr>
              <a:tr h="597872">
                <a:tc>
                  <a:txBody>
                    <a:bodyPr/>
                    <a:lstStyle/>
                    <a:p>
                      <a:pPr marL="93663" marR="0" lvl="0" indent="0" algn="ctr" rtl="0">
                        <a:lnSpc>
                          <a:spcPct val="100000"/>
                        </a:lnSpc>
                        <a:spcBef>
                          <a:spcPts val="0"/>
                        </a:spcBef>
                        <a:spcAft>
                          <a:spcPts val="0"/>
                        </a:spcAft>
                        <a:buClr>
                          <a:srgbClr val="000000"/>
                        </a:buClr>
                        <a:buSzPts val="1500"/>
                        <a:buFont typeface="Arial"/>
                        <a:buNone/>
                      </a:pPr>
                      <a:r>
                        <a:rPr lang="es-MX" sz="1600" b="1" u="none" strike="noStrike" cap="none" dirty="0">
                          <a:sym typeface="Montserrat"/>
                        </a:rPr>
                        <a:t>ABC</a:t>
                      </a:r>
                      <a:endParaRPr sz="1600" b="1" i="0" u="none" strike="noStrike" cap="none" dirty="0">
                        <a:solidFill>
                          <a:schemeClr val="dk1"/>
                        </a:solidFill>
                        <a:latin typeface="Montserrat" panose="00000500000000000000" pitchFamily="2" charset="0"/>
                        <a:ea typeface="Montserrat"/>
                        <a:cs typeface="Arial" panose="020B0604020202020204" pitchFamily="34" charset="0"/>
                        <a:sym typeface="Montserrat"/>
                      </a:endParaRPr>
                    </a:p>
                  </a:txBody>
                  <a:tcPr marL="91425" marR="91425" marT="45700" marB="45700" anchor="ctr">
                    <a:solidFill>
                      <a:schemeClr val="bg1"/>
                    </a:solidFill>
                  </a:tcPr>
                </a:tc>
                <a:tc gridSpan="2">
                  <a:txBody>
                    <a:bodyPr/>
                    <a:lstStyle/>
                    <a:p>
                      <a:pPr marL="0" marR="0" lvl="0" indent="0" algn="ctr" rtl="0">
                        <a:lnSpc>
                          <a:spcPct val="100000"/>
                        </a:lnSpc>
                        <a:spcBef>
                          <a:spcPts val="0"/>
                        </a:spcBef>
                        <a:spcAft>
                          <a:spcPts val="0"/>
                        </a:spcAft>
                        <a:buClr>
                          <a:srgbClr val="000000"/>
                        </a:buClr>
                        <a:buSzPts val="1500"/>
                        <a:buFont typeface="Arial"/>
                        <a:buNone/>
                      </a:pPr>
                      <a:r>
                        <a:rPr lang="es-MX" sz="1600" dirty="0">
                          <a:sym typeface="Montserrat"/>
                        </a:rPr>
                        <a:t>106</a:t>
                      </a:r>
                      <a:endParaRPr sz="1600" u="none" strike="noStrike" cap="none" dirty="0">
                        <a:latin typeface="Montserrat" panose="00000500000000000000" pitchFamily="2" charset="0"/>
                        <a:ea typeface="Montserrat"/>
                        <a:cs typeface="Arial" panose="020B0604020202020204" pitchFamily="34" charset="0"/>
                        <a:sym typeface="Montserrat"/>
                      </a:endParaRPr>
                    </a:p>
                  </a:txBody>
                  <a:tcPr marL="91425" marR="91425" marT="45700" marB="45700" anchor="ctr">
                    <a:solidFill>
                      <a:schemeClr val="bg1"/>
                    </a:solidFill>
                  </a:tcPr>
                </a:tc>
                <a:tc hMerge="1">
                  <a:txBody>
                    <a:bodyPr/>
                    <a:lstStyle/>
                    <a:p>
                      <a:endParaRPr lang="es-MX"/>
                    </a:p>
                  </a:txBody>
                  <a:tcPr/>
                </a:tc>
                <a:tc>
                  <a:txBody>
                    <a:bodyPr/>
                    <a:lstStyle/>
                    <a:p>
                      <a:pPr marL="0" marR="0" lvl="0" indent="0" algn="ctr" rtl="0">
                        <a:lnSpc>
                          <a:spcPct val="100000"/>
                        </a:lnSpc>
                        <a:spcBef>
                          <a:spcPts val="0"/>
                        </a:spcBef>
                        <a:spcAft>
                          <a:spcPts val="0"/>
                        </a:spcAft>
                        <a:buClr>
                          <a:srgbClr val="000000"/>
                        </a:buClr>
                        <a:buSzPts val="1500"/>
                        <a:buFont typeface="Arial"/>
                        <a:buNone/>
                      </a:pPr>
                      <a:r>
                        <a:rPr lang="es-MX" sz="1600" u="none" strike="noStrike" cap="none" dirty="0">
                          <a:sym typeface="Montserrat"/>
                        </a:rPr>
                        <a:t>155</a:t>
                      </a:r>
                      <a:endParaRPr sz="1600" u="none" strike="noStrike" cap="none" dirty="0">
                        <a:latin typeface="Montserrat" panose="00000500000000000000" pitchFamily="2" charset="0"/>
                        <a:ea typeface="Montserrat"/>
                        <a:cs typeface="Arial" panose="020B0604020202020204" pitchFamily="34" charset="0"/>
                        <a:sym typeface="Montserrat"/>
                      </a:endParaRPr>
                    </a:p>
                  </a:txBody>
                  <a:tcPr marL="91425" marR="91425" marT="45700" marB="45700" anchor="c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Pts val="1500"/>
                        <a:buFont typeface="Arial"/>
                        <a:buNone/>
                      </a:pPr>
                      <a:r>
                        <a:rPr lang="es-MX" sz="1600" kern="1200" dirty="0">
                          <a:solidFill>
                            <a:schemeClr val="tx1"/>
                          </a:solidFill>
                          <a:latin typeface="+mn-lt"/>
                          <a:ea typeface="+mn-ea"/>
                          <a:cs typeface="+mn-cs"/>
                        </a:rPr>
                        <a:t>46.23%</a:t>
                      </a:r>
                    </a:p>
                  </a:txBody>
                  <a:tcPr marL="9525" marR="9525" marT="9525" marB="0" anchor="ctr">
                    <a:solidFill>
                      <a:schemeClr val="bg1"/>
                    </a:solidFill>
                  </a:tcPr>
                </a:tc>
                <a:extLst>
                  <a:ext uri="{0D108BD9-81ED-4DB2-BD59-A6C34878D82A}">
                    <a16:rowId xmlns:a16="http://schemas.microsoft.com/office/drawing/2014/main" val="10002"/>
                  </a:ext>
                </a:extLst>
              </a:tr>
              <a:tr h="597872">
                <a:tc>
                  <a:txBody>
                    <a:bodyPr/>
                    <a:lstStyle/>
                    <a:p>
                      <a:pPr marL="0" marR="0" lvl="0" indent="0" algn="ctr" rtl="0">
                        <a:lnSpc>
                          <a:spcPct val="100000"/>
                        </a:lnSpc>
                        <a:spcBef>
                          <a:spcPts val="0"/>
                        </a:spcBef>
                        <a:spcAft>
                          <a:spcPts val="0"/>
                        </a:spcAft>
                        <a:buClr>
                          <a:srgbClr val="000000"/>
                        </a:buClr>
                        <a:buSzPts val="1500"/>
                        <a:buFont typeface="Arial"/>
                        <a:buNone/>
                      </a:pPr>
                      <a:r>
                        <a:rPr lang="es-MX" sz="1600" b="1" u="none" strike="noStrike" cap="none" dirty="0">
                          <a:sym typeface="Montserrat"/>
                        </a:rPr>
                        <a:t>TOTAL</a:t>
                      </a:r>
                      <a:endParaRPr sz="1600" b="1" i="0" u="none" strike="noStrike" cap="none" dirty="0">
                        <a:latin typeface="Montserrat" panose="00000500000000000000" pitchFamily="2" charset="0"/>
                        <a:ea typeface="Montserrat"/>
                        <a:cs typeface="Arial" panose="020B0604020202020204" pitchFamily="34" charset="0"/>
                        <a:sym typeface="Montserrat"/>
                      </a:endParaRPr>
                    </a:p>
                  </a:txBody>
                  <a:tcPr marL="91425" marR="91425" marT="45700" marB="45700" anchor="ctr">
                    <a:solidFill>
                      <a:schemeClr val="bg1"/>
                    </a:solidFill>
                  </a:tcPr>
                </a:tc>
                <a:tc gridSpan="2">
                  <a:txBody>
                    <a:bodyPr/>
                    <a:lstStyle/>
                    <a:p>
                      <a:pPr marL="0" marR="0" lvl="0" indent="0" algn="ctr" rtl="0">
                        <a:lnSpc>
                          <a:spcPct val="100000"/>
                        </a:lnSpc>
                        <a:spcBef>
                          <a:spcPts val="0"/>
                        </a:spcBef>
                        <a:spcAft>
                          <a:spcPts val="0"/>
                        </a:spcAft>
                        <a:buClr>
                          <a:srgbClr val="000000"/>
                        </a:buClr>
                        <a:buSzPts val="1500"/>
                        <a:buFont typeface="Arial"/>
                        <a:buNone/>
                      </a:pPr>
                      <a:r>
                        <a:rPr lang="es-MX" sz="1600" dirty="0">
                          <a:sym typeface="Montserrat"/>
                        </a:rPr>
                        <a:t>236</a:t>
                      </a:r>
                      <a:endParaRPr sz="1600" b="1" u="none" strike="noStrike" cap="none" dirty="0">
                        <a:latin typeface="Montserrat" panose="00000500000000000000" pitchFamily="2" charset="0"/>
                        <a:ea typeface="Montserrat"/>
                        <a:cs typeface="Arial" panose="020B0604020202020204" pitchFamily="34" charset="0"/>
                        <a:sym typeface="Montserrat"/>
                      </a:endParaRPr>
                    </a:p>
                  </a:txBody>
                  <a:tcPr marL="91425" marR="91425" marT="45700" marB="45700" anchor="ctr">
                    <a:solidFill>
                      <a:schemeClr val="bg1"/>
                    </a:solidFill>
                  </a:tcPr>
                </a:tc>
                <a:tc hMerge="1">
                  <a:txBody>
                    <a:bodyPr/>
                    <a:lstStyle/>
                    <a:p>
                      <a:endParaRPr lang="es-MX"/>
                    </a:p>
                  </a:txBody>
                  <a:tcPr/>
                </a:tc>
                <a:tc>
                  <a:txBody>
                    <a:bodyPr/>
                    <a:lstStyle/>
                    <a:p>
                      <a:pPr marL="0" marR="0" lvl="0" indent="0" algn="ctr" rtl="0">
                        <a:lnSpc>
                          <a:spcPct val="100000"/>
                        </a:lnSpc>
                        <a:spcBef>
                          <a:spcPts val="0"/>
                        </a:spcBef>
                        <a:spcAft>
                          <a:spcPts val="0"/>
                        </a:spcAft>
                        <a:buClr>
                          <a:srgbClr val="000000"/>
                        </a:buClr>
                        <a:buSzPts val="1500"/>
                        <a:buFont typeface="Arial"/>
                        <a:buNone/>
                      </a:pPr>
                      <a:r>
                        <a:rPr lang="es-MX" sz="1600" u="none" strike="noStrike" cap="none" dirty="0">
                          <a:sym typeface="Montserrat"/>
                        </a:rPr>
                        <a:t>282</a:t>
                      </a:r>
                      <a:endParaRPr sz="1600" b="1" u="none" strike="noStrike" cap="none" dirty="0">
                        <a:latin typeface="Montserrat" panose="00000500000000000000" pitchFamily="2" charset="0"/>
                        <a:ea typeface="Montserrat"/>
                        <a:cs typeface="Arial" panose="020B0604020202020204" pitchFamily="34" charset="0"/>
                        <a:sym typeface="Montserrat"/>
                      </a:endParaRPr>
                    </a:p>
                  </a:txBody>
                  <a:tcPr marL="91425" marR="91425" marT="45700" marB="45700" anchor="c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Pts val="1500"/>
                        <a:buFont typeface="Arial"/>
                        <a:buNone/>
                      </a:pPr>
                      <a:r>
                        <a:rPr lang="es-MX" sz="1600" kern="1200" dirty="0">
                          <a:solidFill>
                            <a:schemeClr val="tx1"/>
                          </a:solidFill>
                          <a:latin typeface="+mn-lt"/>
                          <a:ea typeface="+mn-ea"/>
                          <a:cs typeface="+mn-cs"/>
                        </a:rPr>
                        <a:t>19.49%</a:t>
                      </a:r>
                    </a:p>
                  </a:txBody>
                  <a:tcPr marL="9525" marR="9525" marT="9525" marB="0" anchor="ctr">
                    <a:solidFill>
                      <a:schemeClr val="bg1"/>
                    </a:solidFill>
                  </a:tcPr>
                </a:tc>
                <a:extLst>
                  <a:ext uri="{0D108BD9-81ED-4DB2-BD59-A6C34878D82A}">
                    <a16:rowId xmlns:a16="http://schemas.microsoft.com/office/drawing/2014/main" val="10003"/>
                  </a:ext>
                </a:extLst>
              </a:tr>
              <a:tr h="597872">
                <a:tc gridSpan="2">
                  <a:txBody>
                    <a:bodyPr/>
                    <a:lstStyle/>
                    <a:p>
                      <a:pPr marL="0" marR="0" lvl="0" indent="0" algn="ctr" defTabSz="914400" rtl="0" eaLnBrk="1" fontAlgn="auto" latinLnBrk="0" hangingPunct="1">
                        <a:lnSpc>
                          <a:spcPct val="100000"/>
                        </a:lnSpc>
                        <a:spcBef>
                          <a:spcPts val="0"/>
                        </a:spcBef>
                        <a:spcAft>
                          <a:spcPts val="0"/>
                        </a:spcAft>
                        <a:buClr>
                          <a:srgbClr val="000000"/>
                        </a:buClr>
                        <a:buSzPts val="1500"/>
                        <a:buFont typeface="Arial"/>
                        <a:buNone/>
                        <a:tabLst/>
                        <a:defRPr/>
                      </a:pPr>
                      <a:r>
                        <a:rPr lang="es-MX" sz="1500" b="1" u="none" strike="noStrike" cap="none" dirty="0">
                          <a:solidFill>
                            <a:schemeClr val="bg1"/>
                          </a:solidFill>
                          <a:sym typeface="Montserrat"/>
                        </a:rPr>
                        <a:t>Mortalidad INP  + ABC</a:t>
                      </a:r>
                      <a:endParaRPr lang="es-MX" sz="1500" b="1" u="none" strike="noStrike" cap="none" dirty="0">
                        <a:solidFill>
                          <a:schemeClr val="bg1"/>
                        </a:solidFill>
                        <a:latin typeface="Montserrat" panose="00000500000000000000" pitchFamily="2" charset="0"/>
                        <a:ea typeface="Montserrat"/>
                        <a:cs typeface="Arial" panose="020B0604020202020204" pitchFamily="34" charset="0"/>
                        <a:sym typeface="Montserrat"/>
                      </a:endParaRPr>
                    </a:p>
                  </a:txBody>
                  <a:tcPr marL="91425" marR="91425" marT="45700" marB="45700" anchor="ctr">
                    <a:solidFill>
                      <a:srgbClr val="05405D"/>
                    </a:solidFill>
                  </a:tcPr>
                </a:tc>
                <a:tc hMerge="1">
                  <a:txBody>
                    <a:bodyPr/>
                    <a:lstStyle/>
                    <a:p>
                      <a:pPr marL="0" marR="0" lvl="0" indent="0" algn="ctr" rtl="0">
                        <a:lnSpc>
                          <a:spcPct val="100000"/>
                        </a:lnSpc>
                        <a:spcBef>
                          <a:spcPts val="0"/>
                        </a:spcBef>
                        <a:spcAft>
                          <a:spcPts val="0"/>
                        </a:spcAft>
                        <a:buClr>
                          <a:srgbClr val="000000"/>
                        </a:buClr>
                        <a:buSzPts val="1500"/>
                        <a:buFont typeface="Arial"/>
                        <a:buNone/>
                      </a:pPr>
                      <a:endParaRPr sz="1600" b="1" u="none" strike="noStrike" cap="none" dirty="0">
                        <a:latin typeface="Montserrat" panose="00000500000000000000" pitchFamily="2" charset="0"/>
                        <a:ea typeface="Montserrat"/>
                        <a:cs typeface="Arial" panose="020B0604020202020204" pitchFamily="34" charset="0"/>
                        <a:sym typeface="Montserrat"/>
                      </a:endParaRPr>
                    </a:p>
                  </a:txBody>
                  <a:tcPr marL="91425" marR="91425" marT="45700" marB="45700"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gridSpan="3">
                  <a:txBody>
                    <a:bodyPr/>
                    <a:lstStyle/>
                    <a:p>
                      <a:pPr marL="0" marR="0" lvl="0" indent="0" algn="ctr" defTabSz="914400" rtl="0" eaLnBrk="1" fontAlgn="auto" latinLnBrk="0" hangingPunct="1">
                        <a:lnSpc>
                          <a:spcPct val="100000"/>
                        </a:lnSpc>
                        <a:spcBef>
                          <a:spcPts val="0"/>
                        </a:spcBef>
                        <a:spcAft>
                          <a:spcPts val="0"/>
                        </a:spcAft>
                        <a:buClr>
                          <a:srgbClr val="000000"/>
                        </a:buClr>
                        <a:buSzPts val="1500"/>
                        <a:buFont typeface="Arial"/>
                        <a:buNone/>
                        <a:tabLst/>
                        <a:defRPr/>
                      </a:pPr>
                      <a:r>
                        <a:rPr lang="es-MX" sz="1500" b="1" u="none" strike="noStrike" cap="none" dirty="0">
                          <a:solidFill>
                            <a:schemeClr val="bg1"/>
                          </a:solidFill>
                          <a:sym typeface="Montserrat"/>
                        </a:rPr>
                        <a:t>7.4%</a:t>
                      </a:r>
                      <a:endParaRPr lang="es-MX" sz="1500" b="1" u="none" strike="noStrike" cap="none" dirty="0">
                        <a:solidFill>
                          <a:schemeClr val="bg1"/>
                        </a:solidFill>
                        <a:latin typeface="Montserrat" panose="00000500000000000000" pitchFamily="2" charset="0"/>
                        <a:ea typeface="Montserrat"/>
                        <a:cs typeface="Arial" panose="020B0604020202020204" pitchFamily="34" charset="0"/>
                        <a:sym typeface="Montserrat"/>
                      </a:endParaRPr>
                    </a:p>
                  </a:txBody>
                  <a:tcPr marL="91425" marR="91425" marT="45700" marB="45700" anchor="ctr">
                    <a:solidFill>
                      <a:srgbClr val="05405D"/>
                    </a:solidFill>
                  </a:tcPr>
                </a:tc>
                <a:tc hMerge="1">
                  <a:txBody>
                    <a:bodyPr/>
                    <a:lstStyle/>
                    <a:p>
                      <a:pPr marL="0" marR="0" lvl="0" indent="0" algn="ctr" rtl="0">
                        <a:lnSpc>
                          <a:spcPct val="100000"/>
                        </a:lnSpc>
                        <a:spcBef>
                          <a:spcPts val="0"/>
                        </a:spcBef>
                        <a:spcAft>
                          <a:spcPts val="0"/>
                        </a:spcAft>
                        <a:buClr>
                          <a:srgbClr val="000000"/>
                        </a:buClr>
                        <a:buSzPts val="1500"/>
                        <a:buFont typeface="Arial"/>
                        <a:buNone/>
                      </a:pPr>
                      <a:endParaRPr sz="2000" b="1" u="none" strike="noStrike" cap="none" dirty="0">
                        <a:solidFill>
                          <a:schemeClr val="tx1"/>
                        </a:solidFill>
                        <a:latin typeface="Montserrat" panose="00000500000000000000" pitchFamily="2" charset="0"/>
                        <a:ea typeface="Montserrat"/>
                        <a:cs typeface="Arial" panose="020B0604020202020204" pitchFamily="34" charset="0"/>
                        <a:sym typeface="Montserrat"/>
                      </a:endParaRPr>
                    </a:p>
                  </a:txBody>
                  <a:tcPr marL="91425" marR="91425" marT="45700" marB="45700" anchor="ctr"/>
                </a:tc>
                <a:tc hMerge="1">
                  <a:txBody>
                    <a:bodyPr/>
                    <a:lstStyle/>
                    <a:p>
                      <a:pPr marL="0" marR="0" lvl="0" indent="0" algn="ctr" rtl="0">
                        <a:lnSpc>
                          <a:spcPct val="100000"/>
                        </a:lnSpc>
                        <a:spcBef>
                          <a:spcPts val="0"/>
                        </a:spcBef>
                        <a:spcAft>
                          <a:spcPts val="0"/>
                        </a:spcAft>
                        <a:buClr>
                          <a:srgbClr val="000000"/>
                        </a:buClr>
                        <a:buSzPts val="1500"/>
                        <a:buFont typeface="Arial"/>
                        <a:buNone/>
                      </a:pPr>
                      <a:endParaRPr sz="2000" b="1" u="none" strike="noStrike" cap="none" dirty="0">
                        <a:latin typeface="Montserrat" panose="00000500000000000000" pitchFamily="2" charset="0"/>
                        <a:ea typeface="Montserrat"/>
                        <a:cs typeface="Arial" panose="020B0604020202020204" pitchFamily="34" charset="0"/>
                        <a:sym typeface="Montserrat"/>
                      </a:endParaRPr>
                    </a:p>
                  </a:txBody>
                  <a:tcPr marL="91425" marR="91425" marT="45700" marB="45700" anchor="ctr">
                    <a:lnL w="6350" cap="flat" cmpd="sng" algn="ctr">
                      <a:solidFill>
                        <a:schemeClr val="accent6"/>
                      </a:solidFill>
                      <a:prstDash val="solid"/>
                      <a:round/>
                      <a:headEnd type="none" w="med" len="med"/>
                      <a:tailEnd type="none" w="med" len="med"/>
                    </a:lnL>
                    <a:lnR w="12700" cap="flat" cmpd="sng">
                      <a:solidFill>
                        <a:schemeClr val="dk1"/>
                      </a:solidFill>
                      <a:prstDash val="solid"/>
                      <a:round/>
                      <a:headEnd type="none" w="sm" len="sm"/>
                      <a:tailEnd type="none" w="sm" len="sm"/>
                    </a:lnR>
                    <a:lnT w="6350" cap="flat" cmpd="sng" algn="ctr">
                      <a:solidFill>
                        <a:schemeClr val="accent6"/>
                      </a:solidFill>
                      <a:prstDash val="solid"/>
                      <a:round/>
                      <a:headEnd type="none" w="med" len="med"/>
                      <a:tailEnd type="none" w="med" len="med"/>
                    </a:lnT>
                    <a:lnB w="12700" cap="flat" cmpd="sng" algn="ctr">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val="367969938"/>
                  </a:ext>
                </a:extLst>
              </a:tr>
              <a:tr h="597872">
                <a:tc gridSpan="2">
                  <a:txBody>
                    <a:bodyPr/>
                    <a:lstStyle/>
                    <a:p>
                      <a:pPr marL="0" marR="0" lvl="0" indent="0" algn="ctr" defTabSz="914400" rtl="0" eaLnBrk="1" fontAlgn="auto" latinLnBrk="0" hangingPunct="1">
                        <a:lnSpc>
                          <a:spcPct val="100000"/>
                        </a:lnSpc>
                        <a:spcBef>
                          <a:spcPts val="0"/>
                        </a:spcBef>
                        <a:spcAft>
                          <a:spcPts val="0"/>
                        </a:spcAft>
                        <a:buClr>
                          <a:srgbClr val="000000"/>
                        </a:buClr>
                        <a:buSzPts val="1500"/>
                        <a:buFont typeface="Arial"/>
                        <a:buNone/>
                        <a:tabLst/>
                        <a:defRPr/>
                      </a:pPr>
                      <a:r>
                        <a:rPr lang="es-MX" sz="1500" b="1" u="none" strike="noStrike" cap="none" dirty="0">
                          <a:solidFill>
                            <a:schemeClr val="bg1"/>
                          </a:solidFill>
                          <a:latin typeface="Montserrat" panose="00000500000000000000" pitchFamily="2" charset="0"/>
                          <a:ea typeface="Montserrat"/>
                          <a:cs typeface="Arial" panose="020B0604020202020204" pitchFamily="34" charset="0"/>
                          <a:sym typeface="Montserrat"/>
                        </a:rPr>
                        <a:t>Mortalidad INP</a:t>
                      </a:r>
                    </a:p>
                  </a:txBody>
                  <a:tcPr marL="91425" marR="91425" marT="45700" marB="45700" anchor="ctr">
                    <a:solidFill>
                      <a:srgbClr val="05405D"/>
                    </a:solidFill>
                  </a:tcPr>
                </a:tc>
                <a:tc hMerge="1">
                  <a:txBody>
                    <a:bodyPr/>
                    <a:lstStyle/>
                    <a:p>
                      <a:endParaRPr lang="es-MX"/>
                    </a:p>
                  </a:txBody>
                  <a:tcPr/>
                </a:tc>
                <a:tc gridSpan="3">
                  <a:txBody>
                    <a:bodyPr/>
                    <a:lstStyle/>
                    <a:p>
                      <a:pPr marL="0" marR="0" lvl="0" indent="0" algn="ctr" defTabSz="914400" rtl="0" eaLnBrk="1" fontAlgn="auto" latinLnBrk="0" hangingPunct="1">
                        <a:lnSpc>
                          <a:spcPct val="100000"/>
                        </a:lnSpc>
                        <a:spcBef>
                          <a:spcPts val="0"/>
                        </a:spcBef>
                        <a:spcAft>
                          <a:spcPts val="0"/>
                        </a:spcAft>
                        <a:buClr>
                          <a:srgbClr val="000000"/>
                        </a:buClr>
                        <a:buSzPts val="1500"/>
                        <a:buFont typeface="Arial"/>
                        <a:buNone/>
                        <a:tabLst/>
                        <a:defRPr/>
                      </a:pPr>
                      <a:r>
                        <a:rPr lang="es-MX" sz="1500" b="1" u="none" strike="noStrike" cap="none" dirty="0">
                          <a:solidFill>
                            <a:schemeClr val="bg1"/>
                          </a:solidFill>
                          <a:latin typeface="Montserrat" panose="00000500000000000000" pitchFamily="2" charset="0"/>
                          <a:ea typeface="Montserrat"/>
                          <a:cs typeface="Arial" panose="020B0604020202020204" pitchFamily="34" charset="0"/>
                          <a:sym typeface="Montserrat"/>
                        </a:rPr>
                        <a:t>13.4%</a:t>
                      </a:r>
                    </a:p>
                  </a:txBody>
                  <a:tcPr marL="91425" marR="91425" marT="45700" marB="45700" anchor="ctr">
                    <a:solidFill>
                      <a:srgbClr val="05405D"/>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845343337"/>
                  </a:ext>
                </a:extLst>
              </a:tr>
              <a:tr h="646772">
                <a:tc gridSpan="2">
                  <a:txBody>
                    <a:bodyPr/>
                    <a:lstStyle/>
                    <a:p>
                      <a:pPr marL="0" marR="0" lvl="0" indent="0" algn="ctr" defTabSz="914400" rtl="0" eaLnBrk="1" fontAlgn="auto" latinLnBrk="0" hangingPunct="1">
                        <a:lnSpc>
                          <a:spcPct val="100000"/>
                        </a:lnSpc>
                        <a:spcBef>
                          <a:spcPts val="0"/>
                        </a:spcBef>
                        <a:spcAft>
                          <a:spcPts val="0"/>
                        </a:spcAft>
                        <a:buClr>
                          <a:srgbClr val="000000"/>
                        </a:buClr>
                        <a:buSzPts val="1500"/>
                        <a:buFont typeface="Arial"/>
                        <a:buNone/>
                        <a:tabLst/>
                        <a:defRPr/>
                      </a:pPr>
                      <a:r>
                        <a:rPr lang="es-MX" sz="1500" b="1" u="none" strike="noStrike" cap="none" dirty="0">
                          <a:solidFill>
                            <a:schemeClr val="bg1"/>
                          </a:solidFill>
                          <a:latin typeface="Montserrat" panose="00000500000000000000" pitchFamily="2" charset="0"/>
                          <a:ea typeface="Montserrat"/>
                          <a:cs typeface="Arial" panose="020B0604020202020204" pitchFamily="34" charset="0"/>
                          <a:sym typeface="Montserrat"/>
                        </a:rPr>
                        <a:t>Mortalidad ABC</a:t>
                      </a:r>
                      <a:endParaRPr lang="es-MX" sz="1500" b="1" u="none" strike="noStrike" cap="none" dirty="0">
                        <a:solidFill>
                          <a:schemeClr val="tx1"/>
                        </a:solidFill>
                        <a:highlight>
                          <a:srgbClr val="FFFF00"/>
                        </a:highlight>
                        <a:latin typeface="Montserrat" panose="00000500000000000000" pitchFamily="2" charset="0"/>
                        <a:ea typeface="Montserrat"/>
                        <a:cs typeface="Arial" panose="020B0604020202020204" pitchFamily="34" charset="0"/>
                        <a:sym typeface="Montserrat"/>
                      </a:endParaRPr>
                    </a:p>
                  </a:txBody>
                  <a:tcPr marL="91425" marR="91425" marT="45700" marB="45700" anchor="ctr">
                    <a:solidFill>
                      <a:srgbClr val="05405D"/>
                    </a:solidFill>
                  </a:tcPr>
                </a:tc>
                <a:tc hMerge="1">
                  <a:txBody>
                    <a:bodyPr/>
                    <a:lstStyle/>
                    <a:p>
                      <a:endParaRPr lang="es-MX"/>
                    </a:p>
                  </a:txBody>
                  <a:tcPr/>
                </a:tc>
                <a:tc gridSpan="3">
                  <a:txBody>
                    <a:bodyPr/>
                    <a:lstStyle/>
                    <a:p>
                      <a:pPr marL="0" marR="0" lvl="0" indent="0" algn="ctr" defTabSz="914400" rtl="0" eaLnBrk="1" fontAlgn="auto" latinLnBrk="0" hangingPunct="1">
                        <a:lnSpc>
                          <a:spcPct val="100000"/>
                        </a:lnSpc>
                        <a:spcBef>
                          <a:spcPts val="0"/>
                        </a:spcBef>
                        <a:spcAft>
                          <a:spcPts val="0"/>
                        </a:spcAft>
                        <a:buClr>
                          <a:srgbClr val="000000"/>
                        </a:buClr>
                        <a:buSzPts val="1500"/>
                        <a:buFont typeface="Arial"/>
                        <a:buNone/>
                        <a:tabLst/>
                        <a:defRPr/>
                      </a:pPr>
                      <a:r>
                        <a:rPr lang="es-MX" sz="1500" b="1" u="none" strike="noStrike" cap="none" dirty="0">
                          <a:solidFill>
                            <a:schemeClr val="bg1"/>
                          </a:solidFill>
                          <a:latin typeface="Montserrat" panose="00000500000000000000" pitchFamily="2" charset="0"/>
                          <a:ea typeface="Montserrat"/>
                          <a:cs typeface="Arial" panose="020B0604020202020204" pitchFamily="34" charset="0"/>
                          <a:sym typeface="Montserrat"/>
                        </a:rPr>
                        <a:t>2.5%</a:t>
                      </a:r>
                    </a:p>
                  </a:txBody>
                  <a:tcPr marL="91425" marR="91425" marT="45700" marB="45700" anchor="ctr">
                    <a:solidFill>
                      <a:srgbClr val="05405D"/>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155950812"/>
                  </a:ext>
                </a:extLst>
              </a:tr>
              <a:tr h="646772">
                <a:tc gridSpan="2">
                  <a:txBody>
                    <a:bodyPr/>
                    <a:lstStyle/>
                    <a:p>
                      <a:pPr marL="0" marR="0" lvl="0" indent="0" algn="ctr" defTabSz="914400" rtl="0" eaLnBrk="1" fontAlgn="auto" latinLnBrk="0" hangingPunct="1">
                        <a:lnSpc>
                          <a:spcPct val="100000"/>
                        </a:lnSpc>
                        <a:spcBef>
                          <a:spcPts val="0"/>
                        </a:spcBef>
                        <a:spcAft>
                          <a:spcPts val="0"/>
                        </a:spcAft>
                        <a:buClr>
                          <a:srgbClr val="000000"/>
                        </a:buClr>
                        <a:buSzPts val="1500"/>
                        <a:buFont typeface="Arial"/>
                        <a:buNone/>
                        <a:tabLst/>
                        <a:defRPr/>
                      </a:pPr>
                      <a:r>
                        <a:rPr lang="es-MX" sz="1500" b="1" u="none" strike="noStrike" cap="none" dirty="0">
                          <a:solidFill>
                            <a:schemeClr val="bg1"/>
                          </a:solidFill>
                          <a:sym typeface="Montserrat"/>
                        </a:rPr>
                        <a:t>Mortalidad Internacional</a:t>
                      </a:r>
                      <a:endParaRPr lang="es-MX" sz="1500" b="1" u="none" strike="noStrike" cap="none" dirty="0">
                        <a:solidFill>
                          <a:schemeClr val="bg1"/>
                        </a:solidFill>
                        <a:latin typeface="Montserrat" panose="00000500000000000000" pitchFamily="2" charset="0"/>
                        <a:ea typeface="Montserrat"/>
                        <a:cs typeface="Arial" panose="020B0604020202020204" pitchFamily="34" charset="0"/>
                        <a:sym typeface="Montserrat"/>
                      </a:endParaRPr>
                    </a:p>
                  </a:txBody>
                  <a:tcPr marL="91425" marR="91425" marT="45700" marB="45700" anchor="ctr">
                    <a:solidFill>
                      <a:srgbClr val="05405D"/>
                    </a:solidFill>
                  </a:tcPr>
                </a:tc>
                <a:tc hMerge="1">
                  <a:txBody>
                    <a:bodyPr/>
                    <a:lstStyle/>
                    <a:p>
                      <a:pPr marL="0" marR="0" lvl="0" indent="0" algn="ctr" rtl="0">
                        <a:lnSpc>
                          <a:spcPct val="100000"/>
                        </a:lnSpc>
                        <a:spcBef>
                          <a:spcPts val="0"/>
                        </a:spcBef>
                        <a:spcAft>
                          <a:spcPts val="0"/>
                        </a:spcAft>
                        <a:buClr>
                          <a:srgbClr val="000000"/>
                        </a:buClr>
                        <a:buSzPts val="1500"/>
                        <a:buFont typeface="Arial"/>
                        <a:buNone/>
                      </a:pPr>
                      <a:endParaRPr sz="1600" b="1" u="none" strike="noStrike" cap="none" dirty="0">
                        <a:latin typeface="Montserrat" panose="00000500000000000000" pitchFamily="2" charset="0"/>
                        <a:ea typeface="Montserrat"/>
                        <a:cs typeface="Arial" panose="020B0604020202020204" pitchFamily="34" charset="0"/>
                        <a:sym typeface="Montserrat"/>
                      </a:endParaRPr>
                    </a:p>
                  </a:txBody>
                  <a:tcPr marL="91425" marR="91425" marT="45700" marB="45700"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gridSpan="3">
                  <a:txBody>
                    <a:bodyPr/>
                    <a:lstStyle/>
                    <a:p>
                      <a:pPr marL="0" marR="0" lvl="0" indent="0" algn="ctr" defTabSz="914400" rtl="0" eaLnBrk="1" fontAlgn="auto" latinLnBrk="0" hangingPunct="1">
                        <a:lnSpc>
                          <a:spcPct val="100000"/>
                        </a:lnSpc>
                        <a:spcBef>
                          <a:spcPts val="0"/>
                        </a:spcBef>
                        <a:spcAft>
                          <a:spcPts val="0"/>
                        </a:spcAft>
                        <a:buClr>
                          <a:srgbClr val="000000"/>
                        </a:buClr>
                        <a:buSzPts val="1500"/>
                        <a:buFont typeface="Arial"/>
                        <a:buNone/>
                        <a:tabLst/>
                        <a:defRPr/>
                      </a:pPr>
                      <a:r>
                        <a:rPr lang="es-MX" sz="1500" b="1" u="none" strike="noStrike" cap="none" dirty="0">
                          <a:solidFill>
                            <a:schemeClr val="bg1"/>
                          </a:solidFill>
                          <a:sym typeface="Montserrat"/>
                        </a:rPr>
                        <a:t>2.8%</a:t>
                      </a:r>
                      <a:endParaRPr lang="es-MX" sz="1500" b="1" u="none" strike="noStrike" cap="none" dirty="0">
                        <a:solidFill>
                          <a:schemeClr val="bg1"/>
                        </a:solidFill>
                        <a:latin typeface="Montserrat" panose="00000500000000000000" pitchFamily="2" charset="0"/>
                        <a:ea typeface="Montserrat"/>
                        <a:cs typeface="Arial" panose="020B0604020202020204" pitchFamily="34" charset="0"/>
                        <a:sym typeface="Montserrat"/>
                      </a:endParaRPr>
                    </a:p>
                  </a:txBody>
                  <a:tcPr marL="91425" marR="91425" marT="45700" marB="45700" anchor="ctr">
                    <a:solidFill>
                      <a:srgbClr val="05405D"/>
                    </a:solidFill>
                  </a:tcPr>
                </a:tc>
                <a:tc hMerge="1">
                  <a:txBody>
                    <a:bodyPr/>
                    <a:lstStyle/>
                    <a:p>
                      <a:pPr marL="0" marR="0" lvl="0" indent="0" algn="ctr" rtl="0">
                        <a:lnSpc>
                          <a:spcPct val="100000"/>
                        </a:lnSpc>
                        <a:spcBef>
                          <a:spcPts val="0"/>
                        </a:spcBef>
                        <a:spcAft>
                          <a:spcPts val="0"/>
                        </a:spcAft>
                        <a:buClr>
                          <a:srgbClr val="000000"/>
                        </a:buClr>
                        <a:buSzPts val="1500"/>
                        <a:buFont typeface="Arial"/>
                        <a:buNone/>
                      </a:pPr>
                      <a:endParaRPr sz="2000" b="1" u="none" strike="noStrike" cap="none" dirty="0">
                        <a:solidFill>
                          <a:schemeClr val="tx1"/>
                        </a:solidFill>
                        <a:latin typeface="Montserrat" panose="00000500000000000000" pitchFamily="2" charset="0"/>
                        <a:ea typeface="Montserrat"/>
                        <a:cs typeface="Arial" panose="020B0604020202020204" pitchFamily="34" charset="0"/>
                        <a:sym typeface="Montserrat"/>
                      </a:endParaRPr>
                    </a:p>
                  </a:txBody>
                  <a:tcPr marL="91425" marR="91425" marT="45700" marB="45700" anchor="ctr"/>
                </a:tc>
                <a:tc hMerge="1">
                  <a:txBody>
                    <a:bodyPr/>
                    <a:lstStyle/>
                    <a:p>
                      <a:pPr marL="0" marR="0" lvl="0" indent="0" algn="ctr" rtl="0">
                        <a:lnSpc>
                          <a:spcPct val="100000"/>
                        </a:lnSpc>
                        <a:spcBef>
                          <a:spcPts val="0"/>
                        </a:spcBef>
                        <a:spcAft>
                          <a:spcPts val="0"/>
                        </a:spcAft>
                        <a:buClr>
                          <a:srgbClr val="000000"/>
                        </a:buClr>
                        <a:buSzPts val="1500"/>
                        <a:buFont typeface="Arial"/>
                        <a:buNone/>
                      </a:pPr>
                      <a:endParaRPr sz="2000" b="1" u="none" strike="noStrike" cap="none" dirty="0">
                        <a:latin typeface="Montserrat" panose="00000500000000000000" pitchFamily="2" charset="0"/>
                        <a:ea typeface="Montserrat"/>
                        <a:cs typeface="Arial" panose="020B0604020202020204" pitchFamily="34" charset="0"/>
                        <a:sym typeface="Montserrat"/>
                      </a:endParaRPr>
                    </a:p>
                  </a:txBody>
                  <a:tcPr marL="91425" marR="91425" marT="45700" marB="45700" anchor="ctr">
                    <a:lnL w="6350" cap="flat" cmpd="sng" algn="ctr">
                      <a:solidFill>
                        <a:schemeClr val="accent6"/>
                      </a:solidFill>
                      <a:prstDash val="solid"/>
                      <a:round/>
                      <a:headEnd type="none" w="med" len="med"/>
                      <a:tailEnd type="none" w="med" len="med"/>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val="3030267963"/>
                  </a:ext>
                </a:extLst>
              </a:tr>
            </a:tbl>
          </a:graphicData>
        </a:graphic>
      </p:graphicFrame>
      <p:sp>
        <p:nvSpPr>
          <p:cNvPr id="5" name="Rectángulo 4">
            <a:extLst>
              <a:ext uri="{FF2B5EF4-FFF2-40B4-BE49-F238E27FC236}">
                <a16:creationId xmlns:a16="http://schemas.microsoft.com/office/drawing/2014/main" id="{0A40DB4E-227E-4894-ABD6-5A9FF485A610}"/>
              </a:ext>
            </a:extLst>
          </p:cNvPr>
          <p:cNvSpPr/>
          <p:nvPr/>
        </p:nvSpPr>
        <p:spPr>
          <a:xfrm>
            <a:off x="3121891" y="876007"/>
            <a:ext cx="6096000" cy="707846"/>
          </a:xfrm>
          <a:prstGeom prst="rect">
            <a:avLst/>
          </a:prstGeom>
          <a:noFill/>
          <a:ln>
            <a:noFill/>
          </a:ln>
        </p:spPr>
        <p:txBody>
          <a:bodyPr spcFirstLastPara="1" wrap="square" lIns="91425" tIns="45700" rIns="91425" bIns="45700" anchor="t" anchorCtr="0">
            <a:spAutoFit/>
          </a:bodyPr>
          <a:lstStyle/>
          <a:p>
            <a:pPr algn="ctr">
              <a:spcBef>
                <a:spcPts val="0"/>
              </a:spcBef>
              <a:spcAft>
                <a:spcPts val="0"/>
              </a:spcAft>
              <a:buClr>
                <a:srgbClr val="000000"/>
              </a:buClr>
              <a:buSzPts val="2000"/>
            </a:pPr>
            <a:r>
              <a:rPr lang="es-MX" sz="2000" b="1" dirty="0">
                <a:solidFill>
                  <a:srgbClr val="05405D"/>
                </a:solidFill>
                <a:latin typeface="Montserrat" panose="00000500000000000000" pitchFamily="2" charset="0"/>
                <a:cs typeface="Arial" panose="020B0604020202020204" pitchFamily="34" charset="0"/>
                <a:sym typeface="Montserrat"/>
              </a:rPr>
              <a:t>Cirugía Cardiovascular</a:t>
            </a:r>
          </a:p>
          <a:p>
            <a:pPr algn="ctr">
              <a:spcBef>
                <a:spcPts val="0"/>
              </a:spcBef>
              <a:spcAft>
                <a:spcPts val="0"/>
              </a:spcAft>
              <a:buClr>
                <a:srgbClr val="000000"/>
              </a:buClr>
              <a:buSzPts val="2000"/>
            </a:pPr>
            <a:r>
              <a:rPr lang="es-MX" sz="2000" b="1" dirty="0">
                <a:solidFill>
                  <a:srgbClr val="05405D"/>
                </a:solidFill>
                <a:latin typeface="Montserrat" panose="00000500000000000000" pitchFamily="2" charset="0"/>
                <a:cs typeface="Arial" panose="020B0604020202020204" pitchFamily="34" charset="0"/>
                <a:sym typeface="Montserrat"/>
              </a:rPr>
              <a:t>2022 - 2023 </a:t>
            </a:r>
          </a:p>
        </p:txBody>
      </p:sp>
      <p:sp>
        <p:nvSpPr>
          <p:cNvPr id="6" name="Rectángulo: esquinas redondeadas 5">
            <a:extLst>
              <a:ext uri="{FF2B5EF4-FFF2-40B4-BE49-F238E27FC236}">
                <a16:creationId xmlns:a16="http://schemas.microsoft.com/office/drawing/2014/main" id="{205417E7-18D5-46E6-BEF5-2A77819E472B}"/>
              </a:ext>
            </a:extLst>
          </p:cNvPr>
          <p:cNvSpPr/>
          <p:nvPr/>
        </p:nvSpPr>
        <p:spPr>
          <a:xfrm>
            <a:off x="8797615" y="269536"/>
            <a:ext cx="3182892" cy="458252"/>
          </a:xfrm>
          <a:prstGeom prst="roundRect">
            <a:avLst/>
          </a:prstGeom>
          <a:solidFill>
            <a:srgbClr val="05405D"/>
          </a:solidFill>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Medium" panose="00000600000000000000" pitchFamily="2" charset="0"/>
              </a:rPr>
              <a:t>ATENCIÓN MÉDICA</a:t>
            </a:r>
          </a:p>
        </p:txBody>
      </p:sp>
    </p:spTree>
    <p:extLst>
      <p:ext uri="{BB962C8B-B14F-4D97-AF65-F5344CB8AC3E}">
        <p14:creationId xmlns:p14="http://schemas.microsoft.com/office/powerpoint/2010/main" val="1629346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71;p45">
            <a:extLst>
              <a:ext uri="{FF2B5EF4-FFF2-40B4-BE49-F238E27FC236}">
                <a16:creationId xmlns:a16="http://schemas.microsoft.com/office/drawing/2014/main" id="{E87B82C0-2C3E-4799-ABA4-AB1D81FA188B}"/>
              </a:ext>
            </a:extLst>
          </p:cNvPr>
          <p:cNvSpPr/>
          <p:nvPr/>
        </p:nvSpPr>
        <p:spPr>
          <a:xfrm>
            <a:off x="3534576" y="321219"/>
            <a:ext cx="5122843" cy="489059"/>
          </a:xfrm>
          <a:prstGeom prst="roundRect">
            <a:avLst>
              <a:gd name="adj" fmla="val 31556"/>
            </a:avLst>
          </a:prstGeom>
          <a:solidFill>
            <a:schemeClr val="lt1"/>
          </a:solidFill>
          <a:ln>
            <a:noFill/>
          </a:ln>
        </p:spPr>
        <p:txBody>
          <a:bodyPr spcFirstLastPara="1" wrap="square" lIns="91425" tIns="45700" rIns="91425" bIns="45700" anchor="t" anchorCtr="0">
            <a:spAutoFit/>
          </a:bodyPr>
          <a:lstStyle/>
          <a:p>
            <a:pPr marR="0" lvl="0" indent="0" algn="ctr">
              <a:lnSpc>
                <a:spcPct val="100000"/>
              </a:lnSpc>
              <a:buClr>
                <a:srgbClr val="000000"/>
              </a:buClr>
              <a:buSzPts val="2000"/>
              <a:buFont typeface="Arial"/>
              <a:buNone/>
            </a:pPr>
            <a:r>
              <a:rPr lang="es-MX" sz="2000" b="1" dirty="0">
                <a:solidFill>
                  <a:srgbClr val="05405D"/>
                </a:solidFill>
                <a:latin typeface="Montserrat" panose="00000500000000000000" pitchFamily="2" charset="0"/>
                <a:cs typeface="Arial" panose="020B0604020202020204" pitchFamily="34" charset="0"/>
                <a:sym typeface="Montserrat"/>
              </a:rPr>
              <a:t>Trasplantes 2022 - 2023</a:t>
            </a:r>
            <a:endParaRPr sz="2000" b="1" dirty="0">
              <a:solidFill>
                <a:srgbClr val="05405D"/>
              </a:solidFill>
              <a:highlight>
                <a:srgbClr val="FFFF00"/>
              </a:highlight>
              <a:latin typeface="Montserrat" panose="00000500000000000000" pitchFamily="2" charset="0"/>
              <a:cs typeface="Arial" panose="020B0604020202020204" pitchFamily="34" charset="0"/>
            </a:endParaRPr>
          </a:p>
        </p:txBody>
      </p:sp>
      <p:graphicFrame>
        <p:nvGraphicFramePr>
          <p:cNvPr id="4" name="Google Shape;475;p45">
            <a:extLst>
              <a:ext uri="{FF2B5EF4-FFF2-40B4-BE49-F238E27FC236}">
                <a16:creationId xmlns:a16="http://schemas.microsoft.com/office/drawing/2014/main" id="{305C843E-5E7E-45E8-B141-17F1498E305A}"/>
              </a:ext>
            </a:extLst>
          </p:cNvPr>
          <p:cNvGraphicFramePr/>
          <p:nvPr/>
        </p:nvGraphicFramePr>
        <p:xfrm>
          <a:off x="1552212" y="1004496"/>
          <a:ext cx="9087572" cy="5529309"/>
        </p:xfrm>
        <a:graphic>
          <a:graphicData uri="http://schemas.openxmlformats.org/drawingml/2006/table">
            <a:tbl>
              <a:tblPr>
                <a:tableStyleId>{BDBED569-4797-4DF1-A0F4-6AAB3CD982D8}</a:tableStyleId>
              </a:tblPr>
              <a:tblGrid>
                <a:gridCol w="1434842">
                  <a:extLst>
                    <a:ext uri="{9D8B030D-6E8A-4147-A177-3AD203B41FA5}">
                      <a16:colId xmlns:a16="http://schemas.microsoft.com/office/drawing/2014/main" val="20000"/>
                    </a:ext>
                  </a:extLst>
                </a:gridCol>
                <a:gridCol w="1820387">
                  <a:extLst>
                    <a:ext uri="{9D8B030D-6E8A-4147-A177-3AD203B41FA5}">
                      <a16:colId xmlns:a16="http://schemas.microsoft.com/office/drawing/2014/main" val="20001"/>
                    </a:ext>
                  </a:extLst>
                </a:gridCol>
                <a:gridCol w="1200980">
                  <a:extLst>
                    <a:ext uri="{9D8B030D-6E8A-4147-A177-3AD203B41FA5}">
                      <a16:colId xmlns:a16="http://schemas.microsoft.com/office/drawing/2014/main" val="20002"/>
                    </a:ext>
                  </a:extLst>
                </a:gridCol>
                <a:gridCol w="931794">
                  <a:extLst>
                    <a:ext uri="{9D8B030D-6E8A-4147-A177-3AD203B41FA5}">
                      <a16:colId xmlns:a16="http://schemas.microsoft.com/office/drawing/2014/main" val="2759016897"/>
                    </a:ext>
                  </a:extLst>
                </a:gridCol>
                <a:gridCol w="931794">
                  <a:extLst>
                    <a:ext uri="{9D8B030D-6E8A-4147-A177-3AD203B41FA5}">
                      <a16:colId xmlns:a16="http://schemas.microsoft.com/office/drawing/2014/main" val="1841248964"/>
                    </a:ext>
                  </a:extLst>
                </a:gridCol>
                <a:gridCol w="677613">
                  <a:extLst>
                    <a:ext uri="{9D8B030D-6E8A-4147-A177-3AD203B41FA5}">
                      <a16:colId xmlns:a16="http://schemas.microsoft.com/office/drawing/2014/main" val="3565610861"/>
                    </a:ext>
                  </a:extLst>
                </a:gridCol>
                <a:gridCol w="2090162">
                  <a:extLst>
                    <a:ext uri="{9D8B030D-6E8A-4147-A177-3AD203B41FA5}">
                      <a16:colId xmlns:a16="http://schemas.microsoft.com/office/drawing/2014/main" val="177144966"/>
                    </a:ext>
                  </a:extLst>
                </a:gridCol>
              </a:tblGrid>
              <a:tr h="37857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400" b="1" dirty="0">
                          <a:solidFill>
                            <a:schemeClr val="bg1"/>
                          </a:solidFill>
                          <a:sym typeface="Montserrat"/>
                        </a:rPr>
                        <a:t>Tipo de trasplante</a:t>
                      </a:r>
                      <a:endParaRPr lang="es-MX" sz="1400" b="1" dirty="0">
                        <a:solidFill>
                          <a:schemeClr val="bg1"/>
                        </a:solidFill>
                        <a:latin typeface="+mn-lt"/>
                        <a:ea typeface="Montserrat"/>
                        <a:cs typeface="Arial" panose="020B0604020202020204" pitchFamily="34" charset="0"/>
                        <a:sym typeface="Montserrat"/>
                      </a:endParaRPr>
                    </a:p>
                  </a:txBody>
                  <a:tcPr marL="91425" marR="91425" marT="91425" marB="91425" anchor="ctr">
                    <a:solidFill>
                      <a:srgbClr val="05405D"/>
                    </a:solidFill>
                  </a:tcPr>
                </a:tc>
                <a:tc hMerge="1">
                  <a:txBody>
                    <a:bodyPr/>
                    <a:lstStyle/>
                    <a:p>
                      <a:endParaRPr lang="es-MX"/>
                    </a:p>
                  </a:txBody>
                  <a:tcPr/>
                </a:tc>
                <a:tc>
                  <a:txBody>
                    <a:bodyPr/>
                    <a:lstStyle/>
                    <a:p>
                      <a:pPr marL="0" lvl="0" indent="0" algn="ctr" rtl="0">
                        <a:spcBef>
                          <a:spcPts val="0"/>
                        </a:spcBef>
                        <a:spcAft>
                          <a:spcPts val="0"/>
                        </a:spcAft>
                        <a:buNone/>
                      </a:pPr>
                      <a:r>
                        <a:rPr lang="es-MX" sz="1400" b="1" dirty="0">
                          <a:solidFill>
                            <a:schemeClr val="bg1"/>
                          </a:solidFill>
                          <a:latin typeface="+mn-lt"/>
                          <a:ea typeface="Montserrat"/>
                          <a:cs typeface="Arial" panose="020B0604020202020204" pitchFamily="34" charset="0"/>
                          <a:sym typeface="Montserrat"/>
                        </a:rPr>
                        <a:t>2022</a:t>
                      </a:r>
                      <a:endParaRPr sz="1400" b="1" dirty="0">
                        <a:solidFill>
                          <a:schemeClr val="bg1"/>
                        </a:solidFill>
                        <a:latin typeface="+mn-lt"/>
                        <a:ea typeface="Montserrat"/>
                        <a:cs typeface="Arial" panose="020B0604020202020204" pitchFamily="34" charset="0"/>
                        <a:sym typeface="Montserrat"/>
                      </a:endParaRPr>
                    </a:p>
                  </a:txBody>
                  <a:tcPr marL="91425" marR="91425" marT="91425" marB="91425">
                    <a:solidFill>
                      <a:srgbClr val="05405D"/>
                    </a:solidFill>
                  </a:tcPr>
                </a:tc>
                <a:tc gridSpan="3">
                  <a:txBody>
                    <a:bodyPr/>
                    <a:lstStyle/>
                    <a:p>
                      <a:pPr marL="0" lvl="0" indent="0" algn="ctr" rtl="0">
                        <a:spcBef>
                          <a:spcPts val="0"/>
                        </a:spcBef>
                        <a:spcAft>
                          <a:spcPts val="0"/>
                        </a:spcAft>
                        <a:buNone/>
                      </a:pPr>
                      <a:r>
                        <a:rPr lang="es-MX" sz="1400" b="1" dirty="0">
                          <a:solidFill>
                            <a:schemeClr val="bg1"/>
                          </a:solidFill>
                          <a:latin typeface="+mn-lt"/>
                          <a:ea typeface="Montserrat"/>
                          <a:cs typeface="Arial" panose="020B0604020202020204" pitchFamily="34" charset="0"/>
                          <a:sym typeface="Montserrat"/>
                        </a:rPr>
                        <a:t>2023</a:t>
                      </a:r>
                      <a:endParaRPr sz="1400" b="1" dirty="0">
                        <a:solidFill>
                          <a:schemeClr val="bg1"/>
                        </a:solidFill>
                        <a:latin typeface="+mn-lt"/>
                        <a:ea typeface="Montserrat"/>
                        <a:cs typeface="Arial" panose="020B0604020202020204" pitchFamily="34" charset="0"/>
                        <a:sym typeface="Montserrat"/>
                      </a:endParaRPr>
                    </a:p>
                  </a:txBody>
                  <a:tcPr marL="91425" marR="91425" marT="91425" marB="91425">
                    <a:solidFill>
                      <a:srgbClr val="05405D"/>
                    </a:solidFill>
                  </a:tcPr>
                </a:tc>
                <a:tc hMerge="1">
                  <a:txBody>
                    <a:bodyPr/>
                    <a:lstStyle/>
                    <a:p>
                      <a:endParaRPr lang="es-MX"/>
                    </a:p>
                  </a:txBody>
                  <a:tcPr/>
                </a:tc>
                <a:tc hMerge="1">
                  <a:txBody>
                    <a:bodyPr/>
                    <a:lstStyle/>
                    <a:p>
                      <a:endParaRPr lang="es-MX"/>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400" b="1" i="0" u="none" strike="noStrike" dirty="0">
                          <a:solidFill>
                            <a:schemeClr val="bg1"/>
                          </a:solidFill>
                          <a:effectLst/>
                          <a:latin typeface="+mn-lt"/>
                        </a:rPr>
                        <a:t>Variación (%)</a:t>
                      </a:r>
                    </a:p>
                  </a:txBody>
                  <a:tcPr marL="91425" marR="91425" marT="91425" marB="91425" anchor="ctr">
                    <a:solidFill>
                      <a:srgbClr val="05405D"/>
                    </a:solidFill>
                  </a:tcPr>
                </a:tc>
                <a:extLst>
                  <a:ext uri="{0D108BD9-81ED-4DB2-BD59-A6C34878D82A}">
                    <a16:rowId xmlns:a16="http://schemas.microsoft.com/office/drawing/2014/main" val="2196751157"/>
                  </a:ext>
                </a:extLst>
              </a:tr>
              <a:tr h="37857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400" b="1" dirty="0">
                          <a:solidFill>
                            <a:schemeClr val="tx1"/>
                          </a:solidFill>
                          <a:sym typeface="Montserrat"/>
                        </a:rPr>
                        <a:t>Renal*</a:t>
                      </a:r>
                      <a:endParaRPr lang="es-MX" sz="1400" b="1" dirty="0">
                        <a:solidFill>
                          <a:schemeClr val="tx1"/>
                        </a:solidFill>
                        <a:latin typeface="+mn-lt"/>
                        <a:ea typeface="Montserrat"/>
                        <a:cs typeface="Arial" panose="020B0604020202020204" pitchFamily="34" charset="0"/>
                        <a:sym typeface="Montserrat"/>
                      </a:endParaRPr>
                    </a:p>
                  </a:txBody>
                  <a:tcPr marL="91425" marR="91425" marT="91425" marB="91425" anchor="ctr">
                    <a:noFill/>
                  </a:tcPr>
                </a:tc>
                <a:tc hMerge="1">
                  <a:txBody>
                    <a:bodyPr/>
                    <a:lstStyle/>
                    <a:p>
                      <a:endParaRPr lang="es-MX"/>
                    </a:p>
                  </a:txBody>
                  <a:tcPr/>
                </a:tc>
                <a:tc>
                  <a:txBody>
                    <a:bodyPr/>
                    <a:lstStyle/>
                    <a:p>
                      <a:pPr marL="0" lvl="0" indent="0" algn="ctr" rtl="0">
                        <a:spcBef>
                          <a:spcPts val="0"/>
                        </a:spcBef>
                        <a:spcAft>
                          <a:spcPts val="0"/>
                        </a:spcAft>
                        <a:buNone/>
                      </a:pPr>
                      <a:r>
                        <a:rPr lang="es-MX" sz="1400" b="1" dirty="0">
                          <a:solidFill>
                            <a:schemeClr val="tx1"/>
                          </a:solidFill>
                          <a:sym typeface="Montserrat"/>
                        </a:rPr>
                        <a:t>13</a:t>
                      </a:r>
                      <a:endParaRPr sz="1400" b="1" dirty="0">
                        <a:solidFill>
                          <a:schemeClr val="tx1"/>
                        </a:solidFill>
                        <a:latin typeface="+mn-lt"/>
                        <a:ea typeface="Montserrat"/>
                        <a:cs typeface="Arial" panose="020B0604020202020204" pitchFamily="34" charset="0"/>
                        <a:sym typeface="Montserrat"/>
                      </a:endParaRPr>
                    </a:p>
                  </a:txBody>
                  <a:tcPr marL="91425" marR="91425" marT="91425" marB="91425" anchor="ctr">
                    <a:noFill/>
                  </a:tcPr>
                </a:tc>
                <a:tc gridSpan="3">
                  <a:txBody>
                    <a:bodyPr/>
                    <a:lstStyle/>
                    <a:p>
                      <a:pPr marL="0" lvl="0" indent="0" algn="ctr" rtl="0">
                        <a:spcBef>
                          <a:spcPts val="0"/>
                        </a:spcBef>
                        <a:spcAft>
                          <a:spcPts val="0"/>
                        </a:spcAft>
                        <a:buNone/>
                      </a:pPr>
                      <a:r>
                        <a:rPr lang="es-MX" sz="1400" b="1" dirty="0">
                          <a:solidFill>
                            <a:schemeClr val="tx1"/>
                          </a:solidFill>
                          <a:latin typeface="+mn-lt"/>
                          <a:ea typeface="Montserrat"/>
                          <a:cs typeface="Arial" panose="020B0604020202020204" pitchFamily="34" charset="0"/>
                          <a:sym typeface="Montserrat"/>
                        </a:rPr>
                        <a:t>15</a:t>
                      </a:r>
                      <a:endParaRPr sz="1400" b="1" dirty="0">
                        <a:solidFill>
                          <a:schemeClr val="tx1"/>
                        </a:solidFill>
                        <a:latin typeface="+mn-lt"/>
                        <a:ea typeface="Montserrat"/>
                        <a:cs typeface="Arial" panose="020B0604020202020204" pitchFamily="34" charset="0"/>
                        <a:sym typeface="Montserrat"/>
                      </a:endParaRPr>
                    </a:p>
                  </a:txBody>
                  <a:tcPr marL="91425" marR="91425" marT="91425" marB="91425" anchor="ctr">
                    <a:noFill/>
                  </a:tcPr>
                </a:tc>
                <a:tc hMerge="1">
                  <a:txBody>
                    <a:bodyPr/>
                    <a:lstStyle/>
                    <a:p>
                      <a:endParaRPr lang="es-MX"/>
                    </a:p>
                  </a:txBody>
                  <a:tcPr/>
                </a:tc>
                <a:tc hMerge="1">
                  <a:txBody>
                    <a:bodyPr/>
                    <a:lstStyle/>
                    <a:p>
                      <a:endParaRPr lang="es-MX"/>
                    </a:p>
                  </a:txBody>
                  <a:tcPr/>
                </a:tc>
                <a:tc>
                  <a:txBody>
                    <a:bodyPr/>
                    <a:lstStyle/>
                    <a:p>
                      <a:pPr marL="0" lvl="0" indent="0" algn="ctr" rtl="0">
                        <a:spcBef>
                          <a:spcPts val="0"/>
                        </a:spcBef>
                        <a:spcAft>
                          <a:spcPts val="0"/>
                        </a:spcAft>
                        <a:buNone/>
                      </a:pPr>
                      <a:r>
                        <a:rPr lang="es-MX" sz="1400" b="1" dirty="0">
                          <a:solidFill>
                            <a:schemeClr val="tx1"/>
                          </a:solidFill>
                          <a:latin typeface="+mn-lt"/>
                          <a:ea typeface="Montserrat"/>
                          <a:cs typeface="Arial" panose="020B0604020202020204" pitchFamily="34" charset="0"/>
                          <a:sym typeface="Montserrat"/>
                        </a:rPr>
                        <a:t>15.4</a:t>
                      </a:r>
                      <a:endParaRPr sz="1400" b="1" dirty="0">
                        <a:solidFill>
                          <a:schemeClr val="tx1"/>
                        </a:solidFill>
                        <a:latin typeface="+mn-lt"/>
                        <a:ea typeface="Montserrat"/>
                        <a:cs typeface="Arial" panose="020B0604020202020204" pitchFamily="34" charset="0"/>
                        <a:sym typeface="Montserrat"/>
                      </a:endParaRPr>
                    </a:p>
                  </a:txBody>
                  <a:tcPr marL="91425" marR="91425" marT="91425" marB="91425" anchor="ctr">
                    <a:noFill/>
                  </a:tcPr>
                </a:tc>
                <a:extLst>
                  <a:ext uri="{0D108BD9-81ED-4DB2-BD59-A6C34878D82A}">
                    <a16:rowId xmlns:a16="http://schemas.microsoft.com/office/drawing/2014/main" val="10543449"/>
                  </a:ext>
                </a:extLst>
              </a:tr>
              <a:tr h="378579">
                <a:tc gridSpan="2">
                  <a:txBody>
                    <a:bodyPr/>
                    <a:lstStyle/>
                    <a:p>
                      <a:pPr marL="0" lvl="0" indent="0" algn="ctr" rtl="0">
                        <a:spcBef>
                          <a:spcPts val="0"/>
                        </a:spcBef>
                        <a:spcAft>
                          <a:spcPts val="0"/>
                        </a:spcAft>
                        <a:buNone/>
                      </a:pPr>
                      <a:r>
                        <a:rPr lang="es-MX" sz="1400" b="1" dirty="0">
                          <a:solidFill>
                            <a:schemeClr val="tx1"/>
                          </a:solidFill>
                          <a:latin typeface="+mn-lt"/>
                          <a:ea typeface="Montserrat"/>
                          <a:cs typeface="Arial" panose="020B0604020202020204" pitchFamily="34" charset="0"/>
                          <a:sym typeface="Montserrat"/>
                        </a:rPr>
                        <a:t>Hígado</a:t>
                      </a:r>
                      <a:endParaRPr sz="1400" b="1" dirty="0">
                        <a:solidFill>
                          <a:schemeClr val="tx1"/>
                        </a:solidFill>
                        <a:latin typeface="+mn-lt"/>
                        <a:ea typeface="Montserrat"/>
                        <a:cs typeface="Arial" panose="020B0604020202020204" pitchFamily="34" charset="0"/>
                        <a:sym typeface="Montserrat"/>
                      </a:endParaRPr>
                    </a:p>
                  </a:txBody>
                  <a:tcPr marL="91425" marR="91425" marT="91425" marB="91425" anchor="ctr">
                    <a:noFill/>
                  </a:tcPr>
                </a:tc>
                <a:tc hMerge="1">
                  <a:txBody>
                    <a:bodyPr/>
                    <a:lstStyle/>
                    <a:p>
                      <a:endParaRPr lang="es-MX"/>
                    </a:p>
                  </a:txBody>
                  <a:tcPr/>
                </a:tc>
                <a:tc>
                  <a:txBody>
                    <a:bodyPr/>
                    <a:lstStyle/>
                    <a:p>
                      <a:pPr marL="0" lvl="0" indent="0" algn="ctr" rtl="0">
                        <a:spcBef>
                          <a:spcPts val="0"/>
                        </a:spcBef>
                        <a:spcAft>
                          <a:spcPts val="0"/>
                        </a:spcAft>
                        <a:buNone/>
                      </a:pPr>
                      <a:r>
                        <a:rPr lang="es-MX" sz="1400" b="1" dirty="0">
                          <a:solidFill>
                            <a:schemeClr val="tx1"/>
                          </a:solidFill>
                          <a:latin typeface="+mn-lt"/>
                          <a:ea typeface="Montserrat"/>
                          <a:cs typeface="Arial" panose="020B0604020202020204" pitchFamily="34" charset="0"/>
                          <a:sym typeface="Montserrat"/>
                        </a:rPr>
                        <a:t>3</a:t>
                      </a:r>
                      <a:endParaRPr sz="1400" b="1" dirty="0">
                        <a:solidFill>
                          <a:schemeClr val="tx1"/>
                        </a:solidFill>
                        <a:latin typeface="+mn-lt"/>
                        <a:ea typeface="Montserrat"/>
                        <a:cs typeface="Arial" panose="020B0604020202020204" pitchFamily="34" charset="0"/>
                        <a:sym typeface="Montserrat"/>
                      </a:endParaRPr>
                    </a:p>
                  </a:txBody>
                  <a:tcPr marL="91425" marR="91425" marT="91425" marB="91425" anchor="ctr">
                    <a:noFill/>
                  </a:tcPr>
                </a:tc>
                <a:tc gridSpan="3">
                  <a:txBody>
                    <a:bodyPr/>
                    <a:lstStyle/>
                    <a:p>
                      <a:pPr marL="0" lvl="0" indent="0" algn="ctr" rtl="0">
                        <a:spcBef>
                          <a:spcPts val="0"/>
                        </a:spcBef>
                        <a:spcAft>
                          <a:spcPts val="0"/>
                        </a:spcAft>
                        <a:buNone/>
                      </a:pPr>
                      <a:r>
                        <a:rPr lang="es-MX" sz="1400" b="1" dirty="0">
                          <a:solidFill>
                            <a:schemeClr val="tx1"/>
                          </a:solidFill>
                          <a:latin typeface="+mn-lt"/>
                          <a:ea typeface="Montserrat"/>
                          <a:cs typeface="Arial" panose="020B0604020202020204" pitchFamily="34" charset="0"/>
                          <a:sym typeface="Montserrat"/>
                        </a:rPr>
                        <a:t>4</a:t>
                      </a:r>
                      <a:endParaRPr sz="1400" b="1" dirty="0">
                        <a:solidFill>
                          <a:schemeClr val="tx1"/>
                        </a:solidFill>
                        <a:latin typeface="+mn-lt"/>
                        <a:ea typeface="Montserrat"/>
                        <a:cs typeface="Arial" panose="020B0604020202020204" pitchFamily="34" charset="0"/>
                        <a:sym typeface="Montserrat"/>
                      </a:endParaRPr>
                    </a:p>
                  </a:txBody>
                  <a:tcPr marL="91425" marR="91425" marT="91425" marB="91425" anchor="ctr">
                    <a:noFill/>
                  </a:tcPr>
                </a:tc>
                <a:tc hMerge="1">
                  <a:txBody>
                    <a:bodyPr/>
                    <a:lstStyle/>
                    <a:p>
                      <a:endParaRPr lang="es-MX"/>
                    </a:p>
                  </a:txBody>
                  <a:tcPr/>
                </a:tc>
                <a:tc hMerge="1">
                  <a:txBody>
                    <a:bodyPr/>
                    <a:lstStyle/>
                    <a:p>
                      <a:endParaRPr lang="es-MX"/>
                    </a:p>
                  </a:txBody>
                  <a:tcPr/>
                </a:tc>
                <a:tc>
                  <a:txBody>
                    <a:bodyPr/>
                    <a:lstStyle/>
                    <a:p>
                      <a:pPr marL="0" lvl="0" indent="0" algn="ctr" rtl="0">
                        <a:spcBef>
                          <a:spcPts val="0"/>
                        </a:spcBef>
                        <a:spcAft>
                          <a:spcPts val="0"/>
                        </a:spcAft>
                        <a:buNone/>
                      </a:pPr>
                      <a:r>
                        <a:rPr lang="es-MX" sz="1400" b="1" dirty="0">
                          <a:solidFill>
                            <a:schemeClr val="tx1"/>
                          </a:solidFill>
                          <a:latin typeface="+mn-lt"/>
                          <a:ea typeface="Montserrat"/>
                          <a:cs typeface="Arial" panose="020B0604020202020204" pitchFamily="34" charset="0"/>
                          <a:sym typeface="Montserrat"/>
                        </a:rPr>
                        <a:t>33.3</a:t>
                      </a:r>
                      <a:endParaRPr sz="1400" b="1" dirty="0">
                        <a:solidFill>
                          <a:schemeClr val="tx1"/>
                        </a:solidFill>
                        <a:latin typeface="+mn-lt"/>
                        <a:ea typeface="Montserrat"/>
                        <a:cs typeface="Arial" panose="020B0604020202020204" pitchFamily="34" charset="0"/>
                        <a:sym typeface="Montserrat"/>
                      </a:endParaRPr>
                    </a:p>
                  </a:txBody>
                  <a:tcPr marL="91425" marR="91425" marT="91425" marB="91425" anchor="ctr">
                    <a:noFill/>
                  </a:tcPr>
                </a:tc>
                <a:extLst>
                  <a:ext uri="{0D108BD9-81ED-4DB2-BD59-A6C34878D82A}">
                    <a16:rowId xmlns:a16="http://schemas.microsoft.com/office/drawing/2014/main" val="2751231799"/>
                  </a:ext>
                </a:extLst>
              </a:tr>
              <a:tr h="378579">
                <a:tc gridSpan="2">
                  <a:txBody>
                    <a:bodyPr/>
                    <a:lstStyle/>
                    <a:p>
                      <a:pPr marL="0" lvl="0" indent="0" algn="ctr" rtl="0">
                        <a:spcBef>
                          <a:spcPts val="0"/>
                        </a:spcBef>
                        <a:spcAft>
                          <a:spcPts val="0"/>
                        </a:spcAft>
                        <a:buNone/>
                      </a:pPr>
                      <a:r>
                        <a:rPr lang="es-MX" sz="1400" b="1" dirty="0">
                          <a:solidFill>
                            <a:schemeClr val="tx1"/>
                          </a:solidFill>
                          <a:latin typeface="+mn-lt"/>
                          <a:ea typeface="Montserrat"/>
                          <a:cs typeface="Arial" panose="020B0604020202020204" pitchFamily="34" charset="0"/>
                          <a:sym typeface="Montserrat"/>
                        </a:rPr>
                        <a:t>Córnea</a:t>
                      </a:r>
                      <a:endParaRPr sz="1400" b="1" dirty="0">
                        <a:solidFill>
                          <a:schemeClr val="tx1"/>
                        </a:solidFill>
                        <a:latin typeface="+mn-lt"/>
                        <a:ea typeface="Montserrat"/>
                        <a:cs typeface="Arial" panose="020B0604020202020204" pitchFamily="34" charset="0"/>
                        <a:sym typeface="Montserrat"/>
                      </a:endParaRPr>
                    </a:p>
                  </a:txBody>
                  <a:tcPr marL="91425" marR="91425" marT="91425" marB="91425" anchor="ctr">
                    <a:noFill/>
                  </a:tcPr>
                </a:tc>
                <a:tc hMerge="1">
                  <a:txBody>
                    <a:bodyPr/>
                    <a:lstStyle/>
                    <a:p>
                      <a:endParaRPr lang="es-MX"/>
                    </a:p>
                  </a:txBody>
                  <a:tcPr/>
                </a:tc>
                <a:tc>
                  <a:txBody>
                    <a:bodyPr/>
                    <a:lstStyle/>
                    <a:p>
                      <a:pPr marL="0" lvl="0" indent="0" algn="ctr" rtl="0">
                        <a:spcBef>
                          <a:spcPts val="0"/>
                        </a:spcBef>
                        <a:spcAft>
                          <a:spcPts val="0"/>
                        </a:spcAft>
                        <a:buNone/>
                      </a:pPr>
                      <a:r>
                        <a:rPr lang="es-MX" sz="1400" b="1" dirty="0">
                          <a:solidFill>
                            <a:schemeClr val="tx1"/>
                          </a:solidFill>
                          <a:latin typeface="+mn-lt"/>
                          <a:ea typeface="Montserrat"/>
                          <a:cs typeface="Arial" panose="020B0604020202020204" pitchFamily="34" charset="0"/>
                          <a:sym typeface="Montserrat"/>
                        </a:rPr>
                        <a:t>9</a:t>
                      </a:r>
                      <a:endParaRPr sz="1400" b="1" dirty="0">
                        <a:solidFill>
                          <a:schemeClr val="tx1"/>
                        </a:solidFill>
                        <a:latin typeface="+mn-lt"/>
                        <a:ea typeface="Montserrat"/>
                        <a:cs typeface="Arial" panose="020B0604020202020204" pitchFamily="34" charset="0"/>
                        <a:sym typeface="Montserrat"/>
                      </a:endParaRPr>
                    </a:p>
                  </a:txBody>
                  <a:tcPr marL="91425" marR="91425" marT="91425" marB="91425" anchor="ctr">
                    <a:noFill/>
                  </a:tcPr>
                </a:tc>
                <a:tc gridSpan="3">
                  <a:txBody>
                    <a:bodyPr/>
                    <a:lstStyle/>
                    <a:p>
                      <a:pPr marL="0" lvl="0" indent="0" algn="ctr" rtl="0">
                        <a:spcBef>
                          <a:spcPts val="0"/>
                        </a:spcBef>
                        <a:spcAft>
                          <a:spcPts val="0"/>
                        </a:spcAft>
                        <a:buNone/>
                      </a:pPr>
                      <a:r>
                        <a:rPr lang="es-MX" sz="1400" b="1" dirty="0">
                          <a:solidFill>
                            <a:schemeClr val="tx1"/>
                          </a:solidFill>
                          <a:latin typeface="+mn-lt"/>
                          <a:ea typeface="Montserrat"/>
                          <a:cs typeface="Arial" panose="020B0604020202020204" pitchFamily="34" charset="0"/>
                          <a:sym typeface="Montserrat"/>
                        </a:rPr>
                        <a:t>5</a:t>
                      </a:r>
                      <a:endParaRPr sz="1400" b="1" dirty="0">
                        <a:solidFill>
                          <a:schemeClr val="tx1"/>
                        </a:solidFill>
                        <a:latin typeface="+mn-lt"/>
                        <a:ea typeface="Montserrat"/>
                        <a:cs typeface="Arial" panose="020B0604020202020204" pitchFamily="34" charset="0"/>
                        <a:sym typeface="Montserrat"/>
                      </a:endParaRPr>
                    </a:p>
                  </a:txBody>
                  <a:tcPr marL="91425" marR="91425" marT="91425" marB="91425" anchor="ctr">
                    <a:noFill/>
                  </a:tcPr>
                </a:tc>
                <a:tc hMerge="1">
                  <a:txBody>
                    <a:bodyPr/>
                    <a:lstStyle/>
                    <a:p>
                      <a:endParaRPr lang="es-MX"/>
                    </a:p>
                  </a:txBody>
                  <a:tcPr/>
                </a:tc>
                <a:tc hMerge="1">
                  <a:txBody>
                    <a:bodyPr/>
                    <a:lstStyle/>
                    <a:p>
                      <a:endParaRPr lang="es-MX"/>
                    </a:p>
                  </a:txBody>
                  <a:tcPr/>
                </a:tc>
                <a:tc>
                  <a:txBody>
                    <a:bodyPr/>
                    <a:lstStyle/>
                    <a:p>
                      <a:pPr marL="0" lvl="0" indent="0" algn="ctr" rtl="0">
                        <a:spcBef>
                          <a:spcPts val="0"/>
                        </a:spcBef>
                        <a:spcAft>
                          <a:spcPts val="0"/>
                        </a:spcAft>
                        <a:buNone/>
                      </a:pPr>
                      <a:r>
                        <a:rPr lang="es-MX" sz="1400" b="1" dirty="0">
                          <a:solidFill>
                            <a:schemeClr val="tx1"/>
                          </a:solidFill>
                          <a:latin typeface="+mn-lt"/>
                          <a:ea typeface="Montserrat"/>
                          <a:cs typeface="Arial" panose="020B0604020202020204" pitchFamily="34" charset="0"/>
                          <a:sym typeface="Montserrat"/>
                        </a:rPr>
                        <a:t>-44.4</a:t>
                      </a:r>
                      <a:endParaRPr sz="1400" b="1" dirty="0">
                        <a:solidFill>
                          <a:schemeClr val="tx1"/>
                        </a:solidFill>
                        <a:latin typeface="+mn-lt"/>
                        <a:ea typeface="Montserrat"/>
                        <a:cs typeface="Arial" panose="020B0604020202020204" pitchFamily="34" charset="0"/>
                        <a:sym typeface="Montserrat"/>
                      </a:endParaRPr>
                    </a:p>
                  </a:txBody>
                  <a:tcPr marL="91425" marR="91425" marT="91425" marB="91425" anchor="ctr">
                    <a:noFill/>
                  </a:tcPr>
                </a:tc>
                <a:extLst>
                  <a:ext uri="{0D108BD9-81ED-4DB2-BD59-A6C34878D82A}">
                    <a16:rowId xmlns:a16="http://schemas.microsoft.com/office/drawing/2014/main" val="4038871610"/>
                  </a:ext>
                </a:extLst>
              </a:tr>
              <a:tr h="378579">
                <a:tc gridSpan="2">
                  <a:txBody>
                    <a:bodyPr/>
                    <a:lstStyle/>
                    <a:p>
                      <a:pPr marL="0" lvl="0" indent="0" algn="ctr" defTabSz="914400" rtl="0" eaLnBrk="1" latinLnBrk="0" hangingPunct="1">
                        <a:spcBef>
                          <a:spcPts val="0"/>
                        </a:spcBef>
                        <a:spcAft>
                          <a:spcPts val="0"/>
                        </a:spcAft>
                        <a:buNone/>
                      </a:pPr>
                      <a:r>
                        <a:rPr lang="es-MX" sz="1400" b="1" kern="1200" dirty="0">
                          <a:solidFill>
                            <a:schemeClr val="tx1"/>
                          </a:solidFill>
                          <a:latin typeface="+mn-lt"/>
                          <a:ea typeface="+mn-ea"/>
                          <a:cs typeface="+mn-cs"/>
                          <a:sym typeface="Montserrat"/>
                        </a:rPr>
                        <a:t>Subtotal</a:t>
                      </a:r>
                      <a:endParaRPr sz="1400" b="1" kern="1200" dirty="0">
                        <a:solidFill>
                          <a:schemeClr val="tx1"/>
                        </a:solidFill>
                        <a:latin typeface="+mn-lt"/>
                        <a:ea typeface="+mn-ea"/>
                        <a:cs typeface="+mn-cs"/>
                        <a:sym typeface="Montserrat"/>
                      </a:endParaRPr>
                    </a:p>
                  </a:txBody>
                  <a:tcPr marL="91425" marR="91425" marT="91425" marB="91425" anchor="ctr">
                    <a:solidFill>
                      <a:schemeClr val="accent1">
                        <a:lumMod val="40000"/>
                        <a:lumOff val="60000"/>
                      </a:schemeClr>
                    </a:solidFill>
                  </a:tcPr>
                </a:tc>
                <a:tc hMerge="1">
                  <a:txBody>
                    <a:bodyPr/>
                    <a:lstStyle/>
                    <a:p>
                      <a:endParaRPr lang="es-MX" dirty="0"/>
                    </a:p>
                  </a:txBody>
                  <a:tcPr/>
                </a:tc>
                <a:tc>
                  <a:txBody>
                    <a:bodyPr/>
                    <a:lstStyle/>
                    <a:p>
                      <a:pPr marL="0" lvl="0" indent="0" algn="ctr" defTabSz="914400" rtl="0" eaLnBrk="1" latinLnBrk="0" hangingPunct="1">
                        <a:spcBef>
                          <a:spcPts val="0"/>
                        </a:spcBef>
                        <a:spcAft>
                          <a:spcPts val="0"/>
                        </a:spcAft>
                        <a:buNone/>
                      </a:pPr>
                      <a:r>
                        <a:rPr lang="es-MX" sz="1400" b="1" kern="1200" dirty="0">
                          <a:solidFill>
                            <a:schemeClr val="tx1"/>
                          </a:solidFill>
                          <a:latin typeface="+mn-lt"/>
                          <a:ea typeface="+mn-ea"/>
                          <a:cs typeface="+mn-cs"/>
                          <a:sym typeface="Montserrat"/>
                        </a:rPr>
                        <a:t>25</a:t>
                      </a:r>
                      <a:endParaRPr sz="1400" b="1" kern="1200" dirty="0">
                        <a:solidFill>
                          <a:schemeClr val="tx1"/>
                        </a:solidFill>
                        <a:latin typeface="+mn-lt"/>
                        <a:ea typeface="+mn-ea"/>
                        <a:cs typeface="+mn-cs"/>
                        <a:sym typeface="Montserrat"/>
                      </a:endParaRPr>
                    </a:p>
                  </a:txBody>
                  <a:tcPr marL="91425" marR="91425" marT="91425" marB="91425" anchor="ctr">
                    <a:solidFill>
                      <a:schemeClr val="accent1">
                        <a:lumMod val="40000"/>
                        <a:lumOff val="60000"/>
                      </a:schemeClr>
                    </a:solidFill>
                  </a:tcPr>
                </a:tc>
                <a:tc gridSpan="3">
                  <a:txBody>
                    <a:bodyPr/>
                    <a:lstStyle/>
                    <a:p>
                      <a:pPr marL="0" lvl="0" indent="0" algn="ctr" defTabSz="914400" rtl="0" eaLnBrk="1" latinLnBrk="0" hangingPunct="1">
                        <a:spcBef>
                          <a:spcPts val="0"/>
                        </a:spcBef>
                        <a:spcAft>
                          <a:spcPts val="0"/>
                        </a:spcAft>
                        <a:buNone/>
                      </a:pPr>
                      <a:r>
                        <a:rPr lang="es-MX" sz="1400" b="1" kern="1200" dirty="0">
                          <a:solidFill>
                            <a:schemeClr val="tx1"/>
                          </a:solidFill>
                          <a:latin typeface="+mn-lt"/>
                          <a:ea typeface="+mn-ea"/>
                          <a:cs typeface="+mn-cs"/>
                          <a:sym typeface="Montserrat"/>
                        </a:rPr>
                        <a:t>24</a:t>
                      </a:r>
                      <a:endParaRPr sz="1400" b="1" kern="1200" dirty="0">
                        <a:solidFill>
                          <a:schemeClr val="tx1"/>
                        </a:solidFill>
                        <a:latin typeface="+mn-lt"/>
                        <a:ea typeface="+mn-ea"/>
                        <a:cs typeface="+mn-cs"/>
                        <a:sym typeface="Montserrat"/>
                      </a:endParaRPr>
                    </a:p>
                  </a:txBody>
                  <a:tcPr marL="91425" marR="91425" marT="91425" marB="91425" anchor="ctr">
                    <a:solidFill>
                      <a:schemeClr val="accent1">
                        <a:lumMod val="40000"/>
                        <a:lumOff val="60000"/>
                      </a:schemeClr>
                    </a:solidFill>
                  </a:tcPr>
                </a:tc>
                <a:tc hMerge="1">
                  <a:txBody>
                    <a:bodyPr/>
                    <a:lstStyle/>
                    <a:p>
                      <a:endParaRPr lang="es-MX"/>
                    </a:p>
                  </a:txBody>
                  <a:tcPr/>
                </a:tc>
                <a:tc hMerge="1">
                  <a:txBody>
                    <a:bodyPr/>
                    <a:lstStyle/>
                    <a:p>
                      <a:endParaRPr lang="es-MX"/>
                    </a:p>
                  </a:txBody>
                  <a:tcPr/>
                </a:tc>
                <a:tc>
                  <a:txBody>
                    <a:bodyPr/>
                    <a:lstStyle/>
                    <a:p>
                      <a:pPr marL="0" lvl="0" indent="0" algn="ctr" defTabSz="914400" rtl="0" eaLnBrk="1" latinLnBrk="0" hangingPunct="1">
                        <a:spcBef>
                          <a:spcPts val="0"/>
                        </a:spcBef>
                        <a:spcAft>
                          <a:spcPts val="0"/>
                        </a:spcAft>
                        <a:buNone/>
                      </a:pPr>
                      <a:r>
                        <a:rPr lang="es-MX" sz="1400" b="1" kern="1200" dirty="0">
                          <a:solidFill>
                            <a:schemeClr val="tx1"/>
                          </a:solidFill>
                          <a:latin typeface="+mn-lt"/>
                          <a:ea typeface="+mn-ea"/>
                          <a:cs typeface="+mn-cs"/>
                          <a:sym typeface="Montserrat"/>
                        </a:rPr>
                        <a:t>-4.0</a:t>
                      </a:r>
                      <a:endParaRPr sz="1400" b="1" kern="1200" dirty="0">
                        <a:solidFill>
                          <a:schemeClr val="tx1"/>
                        </a:solidFill>
                        <a:latin typeface="+mn-lt"/>
                        <a:ea typeface="+mn-ea"/>
                        <a:cs typeface="+mn-cs"/>
                        <a:sym typeface="Montserrat"/>
                      </a:endParaRPr>
                    </a:p>
                  </a:txBody>
                  <a:tcPr marL="91425" marR="91425" marT="91425" marB="91425" anchor="ctr">
                    <a:solidFill>
                      <a:schemeClr val="accent1">
                        <a:lumMod val="40000"/>
                        <a:lumOff val="60000"/>
                      </a:schemeClr>
                    </a:solidFill>
                  </a:tcPr>
                </a:tc>
                <a:extLst>
                  <a:ext uri="{0D108BD9-81ED-4DB2-BD59-A6C34878D82A}">
                    <a16:rowId xmlns:a16="http://schemas.microsoft.com/office/drawing/2014/main" val="1894073897"/>
                  </a:ext>
                </a:extLst>
              </a:tr>
              <a:tr h="378579">
                <a:tc gridSpan="7">
                  <a:txBody>
                    <a:bodyPr/>
                    <a:lstStyle/>
                    <a:p>
                      <a:pPr marL="0" lvl="0" indent="0" algn="l" defTabSz="914400" rtl="0" eaLnBrk="1" latinLnBrk="0" hangingPunct="1">
                        <a:spcBef>
                          <a:spcPts val="0"/>
                        </a:spcBef>
                        <a:spcAft>
                          <a:spcPts val="0"/>
                        </a:spcAft>
                        <a:buNone/>
                      </a:pPr>
                      <a:r>
                        <a:rPr lang="es-MX" sz="1400" b="1" i="1" dirty="0">
                          <a:solidFill>
                            <a:schemeClr val="tx1"/>
                          </a:solidFill>
                          <a:latin typeface="Montserrat Medium" panose="00000600000000000000" pitchFamily="2" charset="0"/>
                          <a:cs typeface="Arial" panose="020B0604020202020204" pitchFamily="34" charset="0"/>
                          <a:sym typeface="Montserrat"/>
                        </a:rPr>
                        <a:t>* De los últimos 5 años la sobrevida del receptor es del 96% y del injerto del 94%. </a:t>
                      </a:r>
                      <a:endParaRPr sz="1400" b="1" kern="1200" dirty="0">
                        <a:solidFill>
                          <a:schemeClr val="tx1"/>
                        </a:solidFill>
                        <a:latin typeface="+mn-lt"/>
                        <a:ea typeface="+mn-ea"/>
                        <a:cs typeface="+mn-cs"/>
                        <a:sym typeface="Montserrat"/>
                      </a:endParaRPr>
                    </a:p>
                  </a:txBody>
                  <a:tcPr marL="91425" marR="91425" marT="91425" marB="91425" anchor="ctr">
                    <a:noFill/>
                  </a:tcPr>
                </a:tc>
                <a:tc hMerge="1">
                  <a:txBody>
                    <a:bodyPr/>
                    <a:lstStyle/>
                    <a:p>
                      <a:endParaRPr lang="es-MX"/>
                    </a:p>
                  </a:txBody>
                  <a:tcPr/>
                </a:tc>
                <a:tc hMerge="1">
                  <a:txBody>
                    <a:bodyPr/>
                    <a:lstStyle/>
                    <a:p>
                      <a:pPr marL="0" lvl="0" indent="0" algn="ctr" defTabSz="914400" rtl="0" eaLnBrk="1" latinLnBrk="0" hangingPunct="1">
                        <a:spcBef>
                          <a:spcPts val="0"/>
                        </a:spcBef>
                        <a:spcAft>
                          <a:spcPts val="0"/>
                        </a:spcAft>
                        <a:buNone/>
                      </a:pPr>
                      <a:endParaRPr sz="1400" b="1" kern="1200" dirty="0">
                        <a:solidFill>
                          <a:schemeClr val="tx1"/>
                        </a:solidFill>
                        <a:latin typeface="+mn-lt"/>
                        <a:ea typeface="+mn-ea"/>
                        <a:cs typeface="+mn-cs"/>
                        <a:sym typeface="Montserrat"/>
                      </a:endParaRPr>
                    </a:p>
                  </a:txBody>
                  <a:tcPr marL="91425" marR="91425" marT="91425" marB="91425" anchor="ctr">
                    <a:solidFill>
                      <a:schemeClr val="accent1">
                        <a:lumMod val="40000"/>
                        <a:lumOff val="60000"/>
                      </a:schemeClr>
                    </a:solidFill>
                  </a:tcPr>
                </a:tc>
                <a:tc hMerge="1">
                  <a:txBody>
                    <a:bodyPr/>
                    <a:lstStyle/>
                    <a:p>
                      <a:pPr marL="0" lvl="0" indent="0" algn="ctr" defTabSz="914400" rtl="0" eaLnBrk="1" latinLnBrk="0" hangingPunct="1">
                        <a:spcBef>
                          <a:spcPts val="0"/>
                        </a:spcBef>
                        <a:spcAft>
                          <a:spcPts val="0"/>
                        </a:spcAft>
                        <a:buNone/>
                      </a:pPr>
                      <a:endParaRPr sz="1400" b="1" kern="1200" dirty="0">
                        <a:solidFill>
                          <a:schemeClr val="tx1"/>
                        </a:solidFill>
                        <a:latin typeface="+mn-lt"/>
                        <a:ea typeface="+mn-ea"/>
                        <a:cs typeface="+mn-cs"/>
                        <a:sym typeface="Montserrat"/>
                      </a:endParaRPr>
                    </a:p>
                  </a:txBody>
                  <a:tcPr marL="91425" marR="91425" marT="91425" marB="91425" anchor="ctr">
                    <a:solidFill>
                      <a:schemeClr val="accent1">
                        <a:lumMod val="40000"/>
                        <a:lumOff val="60000"/>
                      </a:schemeClr>
                    </a:solidFill>
                  </a:tcPr>
                </a:tc>
                <a:tc hMerge="1">
                  <a:txBody>
                    <a:bodyPr/>
                    <a:lstStyle/>
                    <a:p>
                      <a:endParaRPr lang="es-MX"/>
                    </a:p>
                  </a:txBody>
                  <a:tcPr/>
                </a:tc>
                <a:tc hMerge="1">
                  <a:txBody>
                    <a:bodyPr/>
                    <a:lstStyle/>
                    <a:p>
                      <a:endParaRPr lang="es-MX"/>
                    </a:p>
                  </a:txBody>
                  <a:tcPr/>
                </a:tc>
                <a:tc hMerge="1">
                  <a:txBody>
                    <a:bodyPr/>
                    <a:lstStyle/>
                    <a:p>
                      <a:pPr marL="0" lvl="0" indent="0" algn="ctr" defTabSz="914400" rtl="0" eaLnBrk="1" latinLnBrk="0" hangingPunct="1">
                        <a:spcBef>
                          <a:spcPts val="0"/>
                        </a:spcBef>
                        <a:spcAft>
                          <a:spcPts val="0"/>
                        </a:spcAft>
                        <a:buNone/>
                      </a:pPr>
                      <a:endParaRPr sz="1400" b="1" kern="1200" dirty="0">
                        <a:solidFill>
                          <a:schemeClr val="tx1"/>
                        </a:solidFill>
                        <a:latin typeface="+mn-lt"/>
                        <a:ea typeface="+mn-ea"/>
                        <a:cs typeface="+mn-cs"/>
                        <a:sym typeface="Montserrat"/>
                      </a:endParaRPr>
                    </a:p>
                  </a:txBody>
                  <a:tcPr marL="91425" marR="91425" marT="91425" marB="91425" anchor="ctr">
                    <a:solidFill>
                      <a:schemeClr val="accent1">
                        <a:lumMod val="40000"/>
                        <a:lumOff val="60000"/>
                      </a:schemeClr>
                    </a:solidFill>
                  </a:tcPr>
                </a:tc>
                <a:extLst>
                  <a:ext uri="{0D108BD9-81ED-4DB2-BD59-A6C34878D82A}">
                    <a16:rowId xmlns:a16="http://schemas.microsoft.com/office/drawing/2014/main" val="2114108476"/>
                  </a:ext>
                </a:extLst>
              </a:tr>
              <a:tr h="378579">
                <a:tc rowSpan="2" gridSpan="2">
                  <a:txBody>
                    <a:bodyPr/>
                    <a:lstStyle/>
                    <a:p>
                      <a:pPr marL="0" lvl="0" indent="0" algn="ctr" rtl="0">
                        <a:spcBef>
                          <a:spcPts val="0"/>
                        </a:spcBef>
                        <a:spcAft>
                          <a:spcPts val="0"/>
                        </a:spcAft>
                        <a:buNone/>
                      </a:pPr>
                      <a:r>
                        <a:rPr lang="es-MX" sz="1400" b="1" dirty="0">
                          <a:solidFill>
                            <a:schemeClr val="bg1"/>
                          </a:solidFill>
                          <a:sym typeface="Montserrat"/>
                        </a:rPr>
                        <a:t>Tipo de trasplante</a:t>
                      </a:r>
                      <a:endParaRPr sz="1400" b="1" dirty="0">
                        <a:solidFill>
                          <a:schemeClr val="bg1"/>
                        </a:solidFill>
                        <a:latin typeface="+mn-lt"/>
                        <a:ea typeface="Montserrat"/>
                        <a:cs typeface="Arial" panose="020B0604020202020204" pitchFamily="34" charset="0"/>
                        <a:sym typeface="Montserrat"/>
                      </a:endParaRPr>
                    </a:p>
                  </a:txBody>
                  <a:tcPr marL="91425" marR="91425" marT="91425" marB="91425" anchor="ctr">
                    <a:solidFill>
                      <a:srgbClr val="05405D"/>
                    </a:solidFill>
                  </a:tcPr>
                </a:tc>
                <a:tc rowSpan="2" hMerge="1">
                  <a:txBody>
                    <a:bodyPr/>
                    <a:lstStyle/>
                    <a:p>
                      <a:endParaRPr lang="es-MX"/>
                    </a:p>
                  </a:txBody>
                  <a:tcPr/>
                </a:tc>
                <a:tc rowSpan="2">
                  <a:txBody>
                    <a:bodyPr/>
                    <a:lstStyle/>
                    <a:p>
                      <a:pPr marL="0" lvl="0" indent="0" algn="ctr" rtl="0">
                        <a:spcBef>
                          <a:spcPts val="0"/>
                        </a:spcBef>
                        <a:spcAft>
                          <a:spcPts val="0"/>
                        </a:spcAft>
                        <a:buNone/>
                      </a:pPr>
                      <a:r>
                        <a:rPr lang="es-MX" sz="1400" b="1" dirty="0">
                          <a:solidFill>
                            <a:schemeClr val="bg1"/>
                          </a:solidFill>
                          <a:sym typeface="Montserrat"/>
                        </a:rPr>
                        <a:t>2022</a:t>
                      </a:r>
                      <a:endParaRPr lang="es-MX" sz="1400" b="1" dirty="0">
                        <a:solidFill>
                          <a:schemeClr val="tx1"/>
                        </a:solidFill>
                        <a:latin typeface="+mn-lt"/>
                        <a:ea typeface="Montserrat"/>
                        <a:cs typeface="Arial" panose="020B0604020202020204" pitchFamily="34" charset="0"/>
                        <a:sym typeface="Montserrat"/>
                      </a:endParaRPr>
                    </a:p>
                  </a:txBody>
                  <a:tcPr marL="91425" marR="91425" marT="91425" marB="91425" anchor="ctr">
                    <a:solidFill>
                      <a:srgbClr val="05405D"/>
                    </a:solidFill>
                  </a:tcPr>
                </a:tc>
                <a:tc gridSpan="3">
                  <a:txBody>
                    <a:bodyPr/>
                    <a:lstStyle/>
                    <a:p>
                      <a:pPr marL="0" lvl="0" indent="0" algn="ctr" rtl="0">
                        <a:spcBef>
                          <a:spcPts val="0"/>
                        </a:spcBef>
                        <a:spcAft>
                          <a:spcPts val="0"/>
                        </a:spcAft>
                        <a:buNone/>
                      </a:pPr>
                      <a:r>
                        <a:rPr lang="es-MX" sz="1400" b="1" dirty="0">
                          <a:solidFill>
                            <a:schemeClr val="bg1"/>
                          </a:solidFill>
                          <a:latin typeface="+mn-lt"/>
                          <a:ea typeface="Montserrat"/>
                          <a:cs typeface="Arial" panose="020B0604020202020204" pitchFamily="34" charset="0"/>
                          <a:sym typeface="Montserrat"/>
                        </a:rPr>
                        <a:t>2023</a:t>
                      </a:r>
                      <a:endParaRPr sz="1400" b="1" dirty="0">
                        <a:solidFill>
                          <a:schemeClr val="bg1"/>
                        </a:solidFill>
                        <a:latin typeface="+mn-lt"/>
                        <a:ea typeface="Montserrat"/>
                        <a:cs typeface="Arial" panose="020B0604020202020204" pitchFamily="34" charset="0"/>
                        <a:sym typeface="Montserrat"/>
                      </a:endParaRPr>
                    </a:p>
                  </a:txBody>
                  <a:tcPr marL="91425" marR="91425" marT="91425" marB="91425" anchor="ctr">
                    <a:solidFill>
                      <a:srgbClr val="05405D"/>
                    </a:solidFill>
                  </a:tcPr>
                </a:tc>
                <a:tc hMerge="1">
                  <a:txBody>
                    <a:bodyPr/>
                    <a:lstStyle/>
                    <a:p>
                      <a:pPr marL="0" lvl="0" indent="0" algn="ctr" rtl="0">
                        <a:spcBef>
                          <a:spcPts val="0"/>
                        </a:spcBef>
                        <a:spcAft>
                          <a:spcPts val="0"/>
                        </a:spcAft>
                        <a:buNone/>
                      </a:pPr>
                      <a:endParaRPr sz="1600" b="1" dirty="0">
                        <a:solidFill>
                          <a:schemeClr val="bg1"/>
                        </a:solidFill>
                        <a:latin typeface="+mn-lt"/>
                        <a:ea typeface="Montserrat"/>
                        <a:cs typeface="Arial" panose="020B0604020202020204" pitchFamily="34" charset="0"/>
                        <a:sym typeface="Montserrat"/>
                      </a:endParaRPr>
                    </a:p>
                  </a:txBody>
                  <a:tcPr marL="91425" marR="91425" marT="91425" marB="91425">
                    <a:solidFill>
                      <a:srgbClr val="05405D"/>
                    </a:solidFill>
                  </a:tcPr>
                </a:tc>
                <a:tc hMerge="1">
                  <a:txBody>
                    <a:bodyPr/>
                    <a:lstStyle/>
                    <a:p>
                      <a:pPr marL="0" lvl="0" indent="0" algn="ctr" rtl="0">
                        <a:spcBef>
                          <a:spcPts val="0"/>
                        </a:spcBef>
                        <a:spcAft>
                          <a:spcPts val="0"/>
                        </a:spcAft>
                        <a:buNone/>
                      </a:pPr>
                      <a:endParaRPr sz="1600" b="1" dirty="0">
                        <a:solidFill>
                          <a:schemeClr val="bg1"/>
                        </a:solidFill>
                        <a:latin typeface="+mn-lt"/>
                        <a:ea typeface="Montserrat"/>
                        <a:cs typeface="Arial" panose="020B0604020202020204" pitchFamily="34" charset="0"/>
                        <a:sym typeface="Montserrat"/>
                      </a:endParaRPr>
                    </a:p>
                  </a:txBody>
                  <a:tcPr marL="91425" marR="91425" marT="91425" marB="91425">
                    <a:solidFill>
                      <a:srgbClr val="05405D"/>
                    </a:solidFill>
                  </a:tcPr>
                </a:tc>
                <a:tc rowSpan="2">
                  <a:txBody>
                    <a:bodyPr/>
                    <a:lstStyle/>
                    <a:p>
                      <a:pPr marL="0" lvl="0" indent="0" algn="ctr" rtl="0">
                        <a:spcBef>
                          <a:spcPts val="0"/>
                        </a:spcBef>
                        <a:spcAft>
                          <a:spcPts val="0"/>
                        </a:spcAft>
                        <a:buNone/>
                      </a:pPr>
                      <a:r>
                        <a:rPr lang="es-MX" sz="1400" b="1" dirty="0">
                          <a:solidFill>
                            <a:schemeClr val="bg1"/>
                          </a:solidFill>
                          <a:latin typeface="+mn-lt"/>
                          <a:ea typeface="Montserrat"/>
                          <a:cs typeface="Arial" panose="020B0604020202020204" pitchFamily="34" charset="0"/>
                          <a:sym typeface="Montserrat"/>
                        </a:rPr>
                        <a:t>Variación (%)</a:t>
                      </a:r>
                      <a:endParaRPr sz="1400" b="1" dirty="0">
                        <a:solidFill>
                          <a:schemeClr val="bg1"/>
                        </a:solidFill>
                        <a:latin typeface="+mn-lt"/>
                        <a:ea typeface="Montserrat"/>
                        <a:cs typeface="Arial" panose="020B0604020202020204" pitchFamily="34" charset="0"/>
                        <a:sym typeface="Montserrat"/>
                      </a:endParaRPr>
                    </a:p>
                  </a:txBody>
                  <a:tcPr marL="91425" marR="91425" marT="91425" marB="91425" anchor="ctr">
                    <a:solidFill>
                      <a:srgbClr val="05405D"/>
                    </a:solidFill>
                  </a:tcPr>
                </a:tc>
                <a:extLst>
                  <a:ext uri="{0D108BD9-81ED-4DB2-BD59-A6C34878D82A}">
                    <a16:rowId xmlns:a16="http://schemas.microsoft.com/office/drawing/2014/main" val="10000"/>
                  </a:ext>
                </a:extLst>
              </a:tr>
              <a:tr h="378579">
                <a:tc gridSpan="2" vMerge="1">
                  <a:txBody>
                    <a:bodyPr/>
                    <a:lstStyle/>
                    <a:p>
                      <a:pPr marL="0" lvl="0" indent="0" algn="ctr" rtl="0">
                        <a:spcBef>
                          <a:spcPts val="0"/>
                        </a:spcBef>
                        <a:spcAft>
                          <a:spcPts val="0"/>
                        </a:spcAft>
                        <a:buNone/>
                      </a:pPr>
                      <a:endParaRPr sz="1600" b="1" dirty="0">
                        <a:latin typeface="+mn-lt"/>
                        <a:ea typeface="Montserrat"/>
                        <a:cs typeface="Arial" panose="020B0604020202020204" pitchFamily="34" charset="0"/>
                        <a:sym typeface="Montserrat"/>
                      </a:endParaRPr>
                    </a:p>
                  </a:txBody>
                  <a:tcPr marL="91425" marR="91425" marT="91425" marB="91425" anchor="ctr"/>
                </a:tc>
                <a:tc hMerge="1" vMerge="1">
                  <a:txBody>
                    <a:bodyPr/>
                    <a:lstStyle/>
                    <a:p>
                      <a:pPr marL="0" lvl="0" indent="0" algn="l" rtl="0">
                        <a:spcBef>
                          <a:spcPts val="0"/>
                        </a:spcBef>
                        <a:spcAft>
                          <a:spcPts val="0"/>
                        </a:spcAft>
                        <a:buNone/>
                      </a:pPr>
                      <a:endParaRPr sz="1600" b="1" dirty="0">
                        <a:latin typeface="+mn-lt"/>
                        <a:ea typeface="Montserrat"/>
                        <a:cs typeface="Arial" panose="020B0604020202020204" pitchFamily="34" charset="0"/>
                        <a:sym typeface="Montserrat"/>
                      </a:endParaRPr>
                    </a:p>
                  </a:txBody>
                  <a:tcPr marL="91425" marR="91425" marT="91425" marB="91425"/>
                </a:tc>
                <a:tc vMerge="1">
                  <a:txBody>
                    <a:bodyPr/>
                    <a:lstStyle/>
                    <a:p>
                      <a:pPr marL="0" lvl="0" indent="0" algn="ctr" rtl="0">
                        <a:spcBef>
                          <a:spcPts val="0"/>
                        </a:spcBef>
                        <a:spcAft>
                          <a:spcPts val="0"/>
                        </a:spcAft>
                        <a:buNone/>
                      </a:pPr>
                      <a:endParaRPr sz="1400" b="1" dirty="0">
                        <a:solidFill>
                          <a:schemeClr val="tx1"/>
                        </a:solidFill>
                        <a:latin typeface="+mn-lt"/>
                        <a:ea typeface="Montserrat"/>
                        <a:cs typeface="Arial" panose="020B0604020202020204" pitchFamily="34" charset="0"/>
                        <a:sym typeface="Montserrat"/>
                      </a:endParaRPr>
                    </a:p>
                  </a:txBody>
                  <a:tcPr marL="91425" marR="91425" marT="91425" marB="91425" anchor="ctr">
                    <a:solidFill>
                      <a:schemeClr val="accent1">
                        <a:lumMod val="40000"/>
                        <a:lumOff val="60000"/>
                      </a:schemeClr>
                    </a:solidFill>
                  </a:tcPr>
                </a:tc>
                <a:tc>
                  <a:txBody>
                    <a:bodyPr/>
                    <a:lstStyle/>
                    <a:p>
                      <a:pPr algn="ctr" rtl="0" fontAlgn="ctr"/>
                      <a:r>
                        <a:rPr lang="es-MX" sz="1400" b="1" i="0" u="none" strike="noStrike">
                          <a:solidFill>
                            <a:srgbClr val="000000"/>
                          </a:solidFill>
                          <a:effectLst/>
                          <a:latin typeface="Montserrat" panose="00000500000000000000"/>
                        </a:rPr>
                        <a:t>INP</a:t>
                      </a:r>
                    </a:p>
                  </a:txBody>
                  <a:tcPr marL="9525" marR="9525" marT="9525" marB="0" anchor="ctr">
                    <a:solidFill>
                      <a:schemeClr val="accent1">
                        <a:lumMod val="40000"/>
                        <a:lumOff val="60000"/>
                      </a:schemeClr>
                    </a:solidFill>
                  </a:tcPr>
                </a:tc>
                <a:tc>
                  <a:txBody>
                    <a:bodyPr/>
                    <a:lstStyle/>
                    <a:p>
                      <a:pPr algn="ctr" rtl="0" fontAlgn="ctr"/>
                      <a:r>
                        <a:rPr lang="es-MX" sz="1400" b="1" i="0" u="none" strike="noStrike" dirty="0">
                          <a:solidFill>
                            <a:srgbClr val="000000"/>
                          </a:solidFill>
                          <a:effectLst/>
                          <a:latin typeface="Montserrat" panose="00000500000000000000"/>
                        </a:rPr>
                        <a:t>ABC</a:t>
                      </a:r>
                    </a:p>
                  </a:txBody>
                  <a:tcPr marL="9525" marR="9525" marT="9525" marB="0" anchor="ctr">
                    <a:solidFill>
                      <a:schemeClr val="accent1">
                        <a:lumMod val="40000"/>
                        <a:lumOff val="60000"/>
                      </a:schemeClr>
                    </a:solidFill>
                  </a:tcPr>
                </a:tc>
                <a:tc>
                  <a:txBody>
                    <a:bodyPr/>
                    <a:lstStyle/>
                    <a:p>
                      <a:pPr algn="ctr" rtl="0" fontAlgn="ctr"/>
                      <a:r>
                        <a:rPr lang="es-MX" sz="1400" b="1" i="0" u="none" strike="noStrike" dirty="0">
                          <a:solidFill>
                            <a:srgbClr val="000000"/>
                          </a:solidFill>
                          <a:effectLst/>
                          <a:latin typeface="Montserrat" panose="00000500000000000000"/>
                        </a:rPr>
                        <a:t>Total</a:t>
                      </a:r>
                    </a:p>
                  </a:txBody>
                  <a:tcPr marL="9525" marR="9525" marT="9525" marB="0" anchor="ctr">
                    <a:solidFill>
                      <a:schemeClr val="accent1">
                        <a:lumMod val="40000"/>
                        <a:lumOff val="60000"/>
                      </a:schemeClr>
                    </a:solidFill>
                  </a:tcPr>
                </a:tc>
                <a:tc vMerge="1">
                  <a:txBody>
                    <a:bodyPr/>
                    <a:lstStyle/>
                    <a:p>
                      <a:pPr marL="0" lvl="0" indent="0" algn="ctr" defTabSz="914400" rtl="0" eaLnBrk="1" fontAlgn="ctr" latinLnBrk="0" hangingPunct="1">
                        <a:spcBef>
                          <a:spcPts val="0"/>
                        </a:spcBef>
                        <a:spcAft>
                          <a:spcPts val="0"/>
                        </a:spcAft>
                        <a:buNone/>
                      </a:pPr>
                      <a:endParaRPr lang="es-MX" sz="1600" kern="1200" dirty="0">
                        <a:solidFill>
                          <a:schemeClr val="tx1"/>
                        </a:solidFill>
                        <a:latin typeface="+mn-lt"/>
                        <a:ea typeface="+mn-ea"/>
                        <a:cs typeface="+mn-cs"/>
                      </a:endParaRPr>
                    </a:p>
                  </a:txBody>
                  <a:tcPr marL="9525" marR="9525" marT="9525" marB="0" anchor="ctr"/>
                </a:tc>
                <a:extLst>
                  <a:ext uri="{0D108BD9-81ED-4DB2-BD59-A6C34878D82A}">
                    <a16:rowId xmlns:a16="http://schemas.microsoft.com/office/drawing/2014/main" val="3980419077"/>
                  </a:ext>
                </a:extLst>
              </a:tr>
              <a:tr h="378579">
                <a:tc rowSpan="4">
                  <a:txBody>
                    <a:bodyPr/>
                    <a:lstStyle/>
                    <a:p>
                      <a:pPr marL="0" lvl="0" indent="0" algn="ctr" rtl="0">
                        <a:spcBef>
                          <a:spcPts val="0"/>
                        </a:spcBef>
                        <a:spcAft>
                          <a:spcPts val="0"/>
                        </a:spcAft>
                        <a:buNone/>
                      </a:pPr>
                      <a:r>
                        <a:rPr lang="es-MX" sz="1400" b="1" dirty="0">
                          <a:latin typeface="+mn-lt"/>
                          <a:ea typeface="Montserrat"/>
                          <a:cs typeface="Arial" panose="020B0604020202020204" pitchFamily="34" charset="0"/>
                          <a:sym typeface="Montserrat"/>
                        </a:rPr>
                        <a:t>Médula </a:t>
                      </a:r>
                    </a:p>
                    <a:p>
                      <a:pPr marL="0" lvl="0" indent="0" algn="ctr" rtl="0">
                        <a:spcBef>
                          <a:spcPts val="0"/>
                        </a:spcBef>
                        <a:spcAft>
                          <a:spcPts val="0"/>
                        </a:spcAft>
                        <a:buNone/>
                      </a:pPr>
                      <a:r>
                        <a:rPr lang="es-MX" sz="1400" b="1" dirty="0">
                          <a:latin typeface="+mn-lt"/>
                          <a:ea typeface="Montserrat"/>
                          <a:cs typeface="Arial" panose="020B0604020202020204" pitchFamily="34" charset="0"/>
                          <a:sym typeface="Montserrat"/>
                        </a:rPr>
                        <a:t>Ósea</a:t>
                      </a:r>
                      <a:endParaRPr sz="1400" b="1" dirty="0">
                        <a:latin typeface="+mn-lt"/>
                        <a:ea typeface="Montserrat"/>
                        <a:cs typeface="Arial" panose="020B0604020202020204" pitchFamily="34" charset="0"/>
                        <a:sym typeface="Montserrat"/>
                      </a:endParaRPr>
                    </a:p>
                  </a:txBody>
                  <a:tcPr marL="91425" marR="91425" marT="91425" marB="91425" anchor="ctr"/>
                </a:tc>
                <a:tc>
                  <a:txBody>
                    <a:bodyPr/>
                    <a:lstStyle/>
                    <a:p>
                      <a:pPr marL="0" lvl="0" indent="0" algn="l" rtl="0">
                        <a:spcBef>
                          <a:spcPts val="0"/>
                        </a:spcBef>
                        <a:spcAft>
                          <a:spcPts val="0"/>
                        </a:spcAft>
                        <a:buNone/>
                      </a:pPr>
                      <a:r>
                        <a:rPr lang="es-MX" sz="1400" b="1" dirty="0">
                          <a:sym typeface="Montserrat"/>
                        </a:rPr>
                        <a:t>Autólogo</a:t>
                      </a:r>
                      <a:endParaRPr lang="es-MX" sz="1400" b="1" dirty="0">
                        <a:latin typeface="+mn-lt"/>
                        <a:ea typeface="Montserrat"/>
                        <a:cs typeface="Arial" panose="020B0604020202020204" pitchFamily="34" charset="0"/>
                        <a:sym typeface="Montserrat"/>
                      </a:endParaRPr>
                    </a:p>
                  </a:txBody>
                  <a:tcPr marL="91425" marR="91425" marT="91425" marB="91425" anchor="ctr"/>
                </a:tc>
                <a:tc>
                  <a:txBody>
                    <a:bodyPr/>
                    <a:lstStyle/>
                    <a:p>
                      <a:pPr marL="0" lvl="0" indent="0" algn="ctr" rtl="0">
                        <a:spcBef>
                          <a:spcPts val="0"/>
                        </a:spcBef>
                        <a:spcAft>
                          <a:spcPts val="0"/>
                        </a:spcAft>
                        <a:buNone/>
                      </a:pPr>
                      <a:r>
                        <a:rPr lang="es-MX" sz="1400" b="1" dirty="0">
                          <a:sym typeface="Montserrat"/>
                        </a:rPr>
                        <a:t>4</a:t>
                      </a:r>
                      <a:endParaRPr lang="es-MX" sz="1400" b="1" dirty="0">
                        <a:latin typeface="+mn-lt"/>
                        <a:ea typeface="Montserrat"/>
                        <a:cs typeface="Arial" panose="020B0604020202020204" pitchFamily="34" charset="0"/>
                        <a:sym typeface="Montserrat"/>
                      </a:endParaRPr>
                    </a:p>
                  </a:txBody>
                  <a:tcPr marL="91425" marR="91425" marT="91425" marB="91425" anchor="ctr"/>
                </a:tc>
                <a:tc>
                  <a:txBody>
                    <a:bodyPr/>
                    <a:lstStyle/>
                    <a:p>
                      <a:pPr algn="ctr" rtl="0" fontAlgn="ctr"/>
                      <a:r>
                        <a:rPr lang="es-MX" sz="1400" b="0" i="0" u="none" strike="noStrike">
                          <a:solidFill>
                            <a:srgbClr val="000000"/>
                          </a:solidFill>
                          <a:effectLst/>
                          <a:latin typeface="Montserrat" panose="00000500000000000000"/>
                        </a:rPr>
                        <a:t>1</a:t>
                      </a:r>
                    </a:p>
                  </a:txBody>
                  <a:tcPr marL="9525" marR="9525" marT="9525" marB="0" anchor="ctr"/>
                </a:tc>
                <a:tc>
                  <a:txBody>
                    <a:bodyPr/>
                    <a:lstStyle/>
                    <a:p>
                      <a:pPr algn="ctr" rtl="0" fontAlgn="ctr"/>
                      <a:r>
                        <a:rPr lang="es-MX" sz="1400" b="0" i="0" u="none" strike="noStrike" dirty="0">
                          <a:solidFill>
                            <a:srgbClr val="000000"/>
                          </a:solidFill>
                          <a:effectLst/>
                          <a:latin typeface="Montserrat" panose="00000500000000000000"/>
                        </a:rPr>
                        <a:t>4</a:t>
                      </a:r>
                    </a:p>
                  </a:txBody>
                  <a:tcPr marL="9525" marR="9525" marT="9525" marB="0" anchor="ctr"/>
                </a:tc>
                <a:tc>
                  <a:txBody>
                    <a:bodyPr/>
                    <a:lstStyle/>
                    <a:p>
                      <a:pPr algn="ctr" rtl="0" fontAlgn="ctr"/>
                      <a:r>
                        <a:rPr lang="es-MX" sz="1400" b="1" i="0" u="none" strike="noStrike" dirty="0">
                          <a:solidFill>
                            <a:srgbClr val="000000"/>
                          </a:solidFill>
                          <a:effectLst/>
                          <a:latin typeface="Montserrat" panose="00000500000000000000"/>
                        </a:rPr>
                        <a:t>5</a:t>
                      </a:r>
                    </a:p>
                  </a:txBody>
                  <a:tcPr marL="9525" marR="9525" marT="9525" marB="0" anchor="ctr"/>
                </a:tc>
                <a:tc>
                  <a:txBody>
                    <a:bodyPr/>
                    <a:lstStyle/>
                    <a:p>
                      <a:pPr marL="0" lvl="0" indent="0" algn="ctr" defTabSz="914400" rtl="0" eaLnBrk="1" fontAlgn="b" latinLnBrk="0" hangingPunct="1">
                        <a:spcBef>
                          <a:spcPts val="0"/>
                        </a:spcBef>
                        <a:spcAft>
                          <a:spcPts val="0"/>
                        </a:spcAft>
                        <a:buNone/>
                      </a:pPr>
                      <a:r>
                        <a:rPr lang="es-MX" sz="1400" b="1" kern="1200" dirty="0">
                          <a:solidFill>
                            <a:schemeClr val="tx1"/>
                          </a:solidFill>
                          <a:latin typeface="+mn-lt"/>
                          <a:ea typeface="+mn-ea"/>
                          <a:cs typeface="Arial" panose="020B0604020202020204" pitchFamily="34" charset="0"/>
                        </a:rPr>
                        <a:t>25.0</a:t>
                      </a:r>
                    </a:p>
                  </a:txBody>
                  <a:tcPr marL="9525" marR="9525" marT="9525" marB="0" anchor="ctr"/>
                </a:tc>
                <a:extLst>
                  <a:ext uri="{0D108BD9-81ED-4DB2-BD59-A6C34878D82A}">
                    <a16:rowId xmlns:a16="http://schemas.microsoft.com/office/drawing/2014/main" val="10001"/>
                  </a:ext>
                </a:extLst>
              </a:tr>
              <a:tr h="378579">
                <a:tc vMerge="1">
                  <a:txBody>
                    <a:bodyPr/>
                    <a:lstStyle/>
                    <a:p>
                      <a:endParaRPr lang="es-MX"/>
                    </a:p>
                  </a:txBody>
                  <a:tcPr/>
                </a:tc>
                <a:tc>
                  <a:txBody>
                    <a:bodyPr/>
                    <a:lstStyle/>
                    <a:p>
                      <a:pPr marL="0" lvl="0" indent="0" algn="l" rtl="0">
                        <a:spcBef>
                          <a:spcPts val="0"/>
                        </a:spcBef>
                        <a:spcAft>
                          <a:spcPts val="0"/>
                        </a:spcAft>
                        <a:buNone/>
                      </a:pPr>
                      <a:r>
                        <a:rPr lang="es-MX" sz="1400" b="1" dirty="0">
                          <a:sym typeface="Montserrat"/>
                        </a:rPr>
                        <a:t>Haploidéntico</a:t>
                      </a:r>
                      <a:endParaRPr sz="1400" b="1" dirty="0">
                        <a:latin typeface="+mn-lt"/>
                        <a:ea typeface="Montserrat"/>
                        <a:cs typeface="Arial" panose="020B0604020202020204" pitchFamily="34" charset="0"/>
                        <a:sym typeface="Montserrat"/>
                      </a:endParaRPr>
                    </a:p>
                  </a:txBody>
                  <a:tcPr marL="91425" marR="91425" marT="91425" marB="91425" anchor="ctr"/>
                </a:tc>
                <a:tc>
                  <a:txBody>
                    <a:bodyPr/>
                    <a:lstStyle/>
                    <a:p>
                      <a:pPr marL="0" lvl="0" indent="0" algn="ctr" rtl="0">
                        <a:spcBef>
                          <a:spcPts val="0"/>
                        </a:spcBef>
                        <a:spcAft>
                          <a:spcPts val="0"/>
                        </a:spcAft>
                        <a:buNone/>
                      </a:pPr>
                      <a:r>
                        <a:rPr lang="es-MX" sz="1400" b="1" dirty="0">
                          <a:sym typeface="Montserrat"/>
                        </a:rPr>
                        <a:t>17</a:t>
                      </a:r>
                      <a:endParaRPr sz="1400" b="1" dirty="0">
                        <a:latin typeface="+mn-lt"/>
                        <a:ea typeface="Montserrat"/>
                        <a:cs typeface="Arial" panose="020B0604020202020204" pitchFamily="34" charset="0"/>
                        <a:sym typeface="Montserrat"/>
                      </a:endParaRPr>
                    </a:p>
                  </a:txBody>
                  <a:tcPr marL="91425" marR="91425" marT="91425" marB="91425" anchor="ctr"/>
                </a:tc>
                <a:tc>
                  <a:txBody>
                    <a:bodyPr/>
                    <a:lstStyle/>
                    <a:p>
                      <a:pPr algn="ctr" rtl="0" fontAlgn="ctr"/>
                      <a:r>
                        <a:rPr lang="es-MX" sz="1400" b="0" i="0" u="none" strike="noStrike" dirty="0">
                          <a:solidFill>
                            <a:srgbClr val="000000"/>
                          </a:solidFill>
                          <a:effectLst/>
                          <a:latin typeface="Montserrat" panose="00000500000000000000"/>
                        </a:rPr>
                        <a:t>21</a:t>
                      </a:r>
                    </a:p>
                  </a:txBody>
                  <a:tcPr marL="9525" marR="9525" marT="9525" marB="0" anchor="ctr"/>
                </a:tc>
                <a:tc>
                  <a:txBody>
                    <a:bodyPr/>
                    <a:lstStyle/>
                    <a:p>
                      <a:pPr algn="ctr" rtl="0" fontAlgn="ctr"/>
                      <a:r>
                        <a:rPr lang="es-MX" sz="1400" b="0" i="0" u="none" strike="noStrike">
                          <a:solidFill>
                            <a:srgbClr val="000000"/>
                          </a:solidFill>
                          <a:effectLst/>
                          <a:latin typeface="Montserrat" panose="00000500000000000000"/>
                        </a:rPr>
                        <a:t>8</a:t>
                      </a:r>
                    </a:p>
                  </a:txBody>
                  <a:tcPr marL="9525" marR="9525" marT="9525" marB="0" anchor="ctr"/>
                </a:tc>
                <a:tc>
                  <a:txBody>
                    <a:bodyPr/>
                    <a:lstStyle/>
                    <a:p>
                      <a:pPr algn="ctr" rtl="0" fontAlgn="ctr"/>
                      <a:r>
                        <a:rPr lang="es-MX" sz="1400" b="1" i="0" u="none" strike="noStrike" dirty="0">
                          <a:solidFill>
                            <a:srgbClr val="000000"/>
                          </a:solidFill>
                          <a:effectLst/>
                          <a:latin typeface="Montserrat" panose="00000500000000000000"/>
                        </a:rPr>
                        <a:t>29</a:t>
                      </a:r>
                    </a:p>
                  </a:txBody>
                  <a:tcPr marL="9525" marR="9525" marT="9525" marB="0" anchor="ctr"/>
                </a:tc>
                <a:tc>
                  <a:txBody>
                    <a:bodyPr/>
                    <a:lstStyle/>
                    <a:p>
                      <a:pPr marL="0" lvl="0" indent="0" algn="ctr" defTabSz="914400" rtl="0" eaLnBrk="1" fontAlgn="b" latinLnBrk="0" hangingPunct="1">
                        <a:spcBef>
                          <a:spcPts val="0"/>
                        </a:spcBef>
                        <a:spcAft>
                          <a:spcPts val="0"/>
                        </a:spcAft>
                        <a:buNone/>
                      </a:pPr>
                      <a:r>
                        <a:rPr lang="es-MX" sz="1400" b="1" kern="1200" dirty="0">
                          <a:solidFill>
                            <a:schemeClr val="tx1"/>
                          </a:solidFill>
                          <a:latin typeface="+mn-lt"/>
                          <a:ea typeface="+mn-ea"/>
                          <a:cs typeface="Arial" panose="020B0604020202020204" pitchFamily="34" charset="0"/>
                        </a:rPr>
                        <a:t>70.6</a:t>
                      </a:r>
                    </a:p>
                  </a:txBody>
                  <a:tcPr marL="9525" marR="9525" marT="9525" marB="0" anchor="ctr">
                    <a:noFill/>
                  </a:tcPr>
                </a:tc>
                <a:extLst>
                  <a:ext uri="{0D108BD9-81ED-4DB2-BD59-A6C34878D82A}">
                    <a16:rowId xmlns:a16="http://schemas.microsoft.com/office/drawing/2014/main" val="10002"/>
                  </a:ext>
                </a:extLst>
              </a:tr>
              <a:tr h="378579">
                <a:tc vMerge="1">
                  <a:txBody>
                    <a:bodyPr/>
                    <a:lstStyle/>
                    <a:p>
                      <a:endParaRPr lang="es-MX"/>
                    </a:p>
                  </a:txBody>
                  <a:tcPr/>
                </a:tc>
                <a:tc>
                  <a:txBody>
                    <a:bodyPr/>
                    <a:lstStyle/>
                    <a:p>
                      <a:pPr marL="0" lvl="0" indent="0" algn="l" rtl="0">
                        <a:spcBef>
                          <a:spcPts val="0"/>
                        </a:spcBef>
                        <a:spcAft>
                          <a:spcPts val="0"/>
                        </a:spcAft>
                        <a:buNone/>
                      </a:pPr>
                      <a:r>
                        <a:rPr lang="es-MX" sz="1400" b="1" dirty="0">
                          <a:sym typeface="Montserrat"/>
                        </a:rPr>
                        <a:t>Alogénico</a:t>
                      </a:r>
                      <a:endParaRPr sz="1400" b="1" dirty="0">
                        <a:latin typeface="+mn-lt"/>
                        <a:ea typeface="Montserrat"/>
                        <a:cs typeface="Arial" panose="020B0604020202020204" pitchFamily="34" charset="0"/>
                        <a:sym typeface="Montserrat"/>
                      </a:endParaRPr>
                    </a:p>
                  </a:txBody>
                  <a:tcPr marL="91425" marR="91425" marT="91425" marB="91425" anchor="ctr"/>
                </a:tc>
                <a:tc>
                  <a:txBody>
                    <a:bodyPr/>
                    <a:lstStyle/>
                    <a:p>
                      <a:pPr marL="0" lvl="0" indent="0" algn="ctr" rtl="0">
                        <a:spcBef>
                          <a:spcPts val="0"/>
                        </a:spcBef>
                        <a:spcAft>
                          <a:spcPts val="0"/>
                        </a:spcAft>
                        <a:buNone/>
                      </a:pPr>
                      <a:r>
                        <a:rPr lang="es-MX" sz="1400" b="1" dirty="0">
                          <a:sym typeface="Montserrat"/>
                        </a:rPr>
                        <a:t>16</a:t>
                      </a:r>
                      <a:endParaRPr sz="1400" b="1" dirty="0">
                        <a:latin typeface="+mn-lt"/>
                        <a:ea typeface="Montserrat"/>
                        <a:cs typeface="Arial" panose="020B0604020202020204" pitchFamily="34" charset="0"/>
                        <a:sym typeface="Montserrat"/>
                      </a:endParaRPr>
                    </a:p>
                  </a:txBody>
                  <a:tcPr marL="91425" marR="91425" marT="91425" marB="91425" anchor="ctr"/>
                </a:tc>
                <a:tc>
                  <a:txBody>
                    <a:bodyPr/>
                    <a:lstStyle/>
                    <a:p>
                      <a:pPr algn="ctr" rtl="0" fontAlgn="ctr"/>
                      <a:r>
                        <a:rPr lang="es-MX" sz="1400" b="0" i="0" u="none" strike="noStrike" dirty="0">
                          <a:solidFill>
                            <a:srgbClr val="000000"/>
                          </a:solidFill>
                          <a:effectLst/>
                          <a:latin typeface="Montserrat" panose="00000500000000000000"/>
                        </a:rPr>
                        <a:t>6</a:t>
                      </a:r>
                    </a:p>
                  </a:txBody>
                  <a:tcPr marL="9525" marR="9525" marT="9525" marB="0" anchor="ctr"/>
                </a:tc>
                <a:tc>
                  <a:txBody>
                    <a:bodyPr/>
                    <a:lstStyle/>
                    <a:p>
                      <a:pPr algn="ctr" rtl="0" fontAlgn="ctr"/>
                      <a:r>
                        <a:rPr lang="es-MX" sz="1400" b="0" i="0" u="none" strike="noStrike" dirty="0">
                          <a:solidFill>
                            <a:srgbClr val="000000"/>
                          </a:solidFill>
                          <a:effectLst/>
                          <a:latin typeface="Montserrat" panose="00000500000000000000"/>
                        </a:rPr>
                        <a:t>3</a:t>
                      </a:r>
                    </a:p>
                  </a:txBody>
                  <a:tcPr marL="9525" marR="9525" marT="9525" marB="0" anchor="ctr"/>
                </a:tc>
                <a:tc>
                  <a:txBody>
                    <a:bodyPr/>
                    <a:lstStyle/>
                    <a:p>
                      <a:pPr algn="ctr" rtl="0" fontAlgn="ctr"/>
                      <a:r>
                        <a:rPr lang="es-MX" sz="1400" b="1" i="0" u="none" strike="noStrike" dirty="0">
                          <a:solidFill>
                            <a:srgbClr val="000000"/>
                          </a:solidFill>
                          <a:effectLst/>
                          <a:latin typeface="Montserrat" panose="00000500000000000000"/>
                        </a:rPr>
                        <a:t>9</a:t>
                      </a:r>
                    </a:p>
                  </a:txBody>
                  <a:tcPr marL="9525" marR="9525" marT="9525" marB="0" anchor="ctr"/>
                </a:tc>
                <a:tc>
                  <a:txBody>
                    <a:bodyPr/>
                    <a:lstStyle/>
                    <a:p>
                      <a:pPr marL="0" lvl="0" indent="0" algn="ctr" defTabSz="914400" rtl="0" eaLnBrk="1" fontAlgn="b" latinLnBrk="0" hangingPunct="1">
                        <a:spcBef>
                          <a:spcPts val="0"/>
                        </a:spcBef>
                        <a:spcAft>
                          <a:spcPts val="0"/>
                        </a:spcAft>
                        <a:buNone/>
                      </a:pPr>
                      <a:r>
                        <a:rPr lang="es-MX" sz="1400" b="1" kern="1200" dirty="0">
                          <a:solidFill>
                            <a:schemeClr val="tx1"/>
                          </a:solidFill>
                          <a:latin typeface="+mn-lt"/>
                          <a:ea typeface="+mn-ea"/>
                          <a:cs typeface="Arial" panose="020B0604020202020204" pitchFamily="34" charset="0"/>
                        </a:rPr>
                        <a:t>-43.8</a:t>
                      </a:r>
                    </a:p>
                  </a:txBody>
                  <a:tcPr marL="9525" marR="9525" marT="9525" marB="0" anchor="ctr">
                    <a:noFill/>
                  </a:tcPr>
                </a:tc>
                <a:extLst>
                  <a:ext uri="{0D108BD9-81ED-4DB2-BD59-A6C34878D82A}">
                    <a16:rowId xmlns:a16="http://schemas.microsoft.com/office/drawing/2014/main" val="10003"/>
                  </a:ext>
                </a:extLst>
              </a:tr>
              <a:tr h="378579">
                <a:tc vMerge="1">
                  <a:txBody>
                    <a:bodyPr/>
                    <a:lstStyle/>
                    <a:p>
                      <a:pPr marL="0" lvl="0" indent="0" algn="ctr" rtl="0">
                        <a:spcBef>
                          <a:spcPts val="0"/>
                        </a:spcBef>
                        <a:spcAft>
                          <a:spcPts val="0"/>
                        </a:spcAft>
                        <a:buNone/>
                      </a:pPr>
                      <a:endParaRPr sz="1600" b="1" dirty="0">
                        <a:latin typeface="+mn-lt"/>
                        <a:ea typeface="Montserrat"/>
                        <a:cs typeface="Arial" panose="020B0604020202020204" pitchFamily="34" charset="0"/>
                        <a:sym typeface="Montserrat"/>
                      </a:endParaRPr>
                    </a:p>
                  </a:txBody>
                  <a:tcPr marL="91425" marR="91425" marT="91425" marB="91425" anchor="ctr">
                    <a:lnL w="9525" cap="flat" cmpd="sng">
                      <a:solidFill>
                        <a:srgbClr val="53C820"/>
                      </a:solidFill>
                      <a:prstDash val="solid"/>
                      <a:round/>
                      <a:headEnd type="none" w="sm" len="sm"/>
                      <a:tailEnd type="none" w="sm" len="sm"/>
                    </a:lnL>
                    <a:lnR w="9525" cap="flat" cmpd="sng" algn="ctr">
                      <a:solidFill>
                        <a:srgbClr val="53C820"/>
                      </a:solidFill>
                      <a:prstDash val="solid"/>
                      <a:round/>
                      <a:headEnd type="none" w="sm" len="sm"/>
                      <a:tailEnd type="none" w="sm" len="sm"/>
                    </a:lnR>
                    <a:lnB w="9525" cap="flat" cmpd="sng">
                      <a:solidFill>
                        <a:srgbClr val="53C820"/>
                      </a:solidFill>
                      <a:prstDash val="solid"/>
                      <a:round/>
                      <a:headEnd type="none" w="sm" len="sm"/>
                      <a:tailEnd type="none" w="sm" len="sm"/>
                    </a:lnB>
                    <a:noFill/>
                  </a:tcPr>
                </a:tc>
                <a:tc>
                  <a:txBody>
                    <a:bodyPr/>
                    <a:lstStyle/>
                    <a:p>
                      <a:pPr marL="0" lvl="0" indent="0" algn="l" rtl="0">
                        <a:spcBef>
                          <a:spcPts val="0"/>
                        </a:spcBef>
                        <a:spcAft>
                          <a:spcPts val="0"/>
                        </a:spcAft>
                        <a:buNone/>
                      </a:pPr>
                      <a:r>
                        <a:rPr lang="es-MX" sz="1400" b="1" dirty="0">
                          <a:latin typeface="+mn-lt"/>
                          <a:ea typeface="Montserrat"/>
                          <a:cs typeface="Arial" panose="020B0604020202020204" pitchFamily="34" charset="0"/>
                          <a:sym typeface="Montserrat"/>
                        </a:rPr>
                        <a:t>Subtotales</a:t>
                      </a:r>
                    </a:p>
                  </a:txBody>
                  <a:tcPr marL="91425" marR="91425" marT="91425" marB="91425" anchor="ctr">
                    <a:lnL w="9525" cap="flat" cmpd="sng" algn="ctr">
                      <a:solidFill>
                        <a:srgbClr val="53C820"/>
                      </a:solidFill>
                      <a:prstDash val="solid"/>
                      <a:round/>
                      <a:headEnd type="none" w="sm" len="sm"/>
                      <a:tailEnd type="none" w="sm" len="sm"/>
                    </a:lnL>
                    <a:solidFill>
                      <a:schemeClr val="accent1">
                        <a:lumMod val="40000"/>
                        <a:lumOff val="60000"/>
                      </a:schemeClr>
                    </a:solidFill>
                  </a:tcPr>
                </a:tc>
                <a:tc>
                  <a:txBody>
                    <a:bodyPr/>
                    <a:lstStyle/>
                    <a:p>
                      <a:pPr marL="0" lvl="0" indent="0" algn="ctr" rtl="0">
                        <a:spcBef>
                          <a:spcPts val="0"/>
                        </a:spcBef>
                        <a:spcAft>
                          <a:spcPts val="0"/>
                        </a:spcAft>
                        <a:buNone/>
                      </a:pPr>
                      <a:r>
                        <a:rPr lang="es-MX" sz="1400" b="1" dirty="0">
                          <a:latin typeface="+mn-lt"/>
                          <a:ea typeface="Montserrat"/>
                          <a:cs typeface="Arial" panose="020B0604020202020204" pitchFamily="34" charset="0"/>
                          <a:sym typeface="Montserrat"/>
                        </a:rPr>
                        <a:t>37</a:t>
                      </a:r>
                    </a:p>
                  </a:txBody>
                  <a:tcPr marL="91425" marR="91425" marT="91425" marB="91425" anchor="ctr">
                    <a:solidFill>
                      <a:schemeClr val="accent1">
                        <a:lumMod val="40000"/>
                        <a:lumOff val="60000"/>
                      </a:schemeClr>
                    </a:solidFill>
                  </a:tcPr>
                </a:tc>
                <a:tc>
                  <a:txBody>
                    <a:bodyPr/>
                    <a:lstStyle/>
                    <a:p>
                      <a:pPr algn="ctr" rtl="0" fontAlgn="ctr"/>
                      <a:r>
                        <a:rPr lang="es-MX" sz="1400" b="0" i="0" u="none" strike="noStrike" dirty="0">
                          <a:solidFill>
                            <a:srgbClr val="000000"/>
                          </a:solidFill>
                          <a:effectLst/>
                          <a:latin typeface="Montserrat" panose="00000500000000000000"/>
                        </a:rPr>
                        <a:t>28</a:t>
                      </a:r>
                    </a:p>
                  </a:txBody>
                  <a:tcPr marL="9525" marR="9525" marT="9525" marB="0" anchor="ctr">
                    <a:solidFill>
                      <a:schemeClr val="accent1">
                        <a:lumMod val="40000"/>
                        <a:lumOff val="60000"/>
                      </a:schemeClr>
                    </a:solidFill>
                  </a:tcPr>
                </a:tc>
                <a:tc>
                  <a:txBody>
                    <a:bodyPr/>
                    <a:lstStyle/>
                    <a:p>
                      <a:pPr algn="ctr" rtl="0" fontAlgn="ctr"/>
                      <a:r>
                        <a:rPr lang="es-MX" sz="1400" b="0" i="0" u="none" strike="noStrike" dirty="0">
                          <a:solidFill>
                            <a:srgbClr val="000000"/>
                          </a:solidFill>
                          <a:effectLst/>
                          <a:latin typeface="Montserrat" panose="00000500000000000000"/>
                        </a:rPr>
                        <a:t>15</a:t>
                      </a:r>
                    </a:p>
                  </a:txBody>
                  <a:tcPr marL="9525" marR="9525" marT="9525" marB="0" anchor="ctr">
                    <a:solidFill>
                      <a:schemeClr val="accent1">
                        <a:lumMod val="40000"/>
                        <a:lumOff val="60000"/>
                      </a:schemeClr>
                    </a:solidFill>
                  </a:tcPr>
                </a:tc>
                <a:tc>
                  <a:txBody>
                    <a:bodyPr/>
                    <a:lstStyle/>
                    <a:p>
                      <a:pPr algn="ctr" rtl="0" fontAlgn="ctr"/>
                      <a:r>
                        <a:rPr lang="es-MX" sz="1400" b="1" i="0" u="none" strike="noStrike" dirty="0">
                          <a:solidFill>
                            <a:srgbClr val="000000"/>
                          </a:solidFill>
                          <a:effectLst/>
                          <a:latin typeface="Montserrat" panose="00000500000000000000"/>
                        </a:rPr>
                        <a:t>43</a:t>
                      </a:r>
                    </a:p>
                  </a:txBody>
                  <a:tcPr marL="9525" marR="9525" marT="9525" marB="0" anchor="ctr">
                    <a:solidFill>
                      <a:schemeClr val="accent1">
                        <a:lumMod val="40000"/>
                        <a:lumOff val="60000"/>
                      </a:schemeClr>
                    </a:solidFill>
                  </a:tcPr>
                </a:tc>
                <a:tc>
                  <a:txBody>
                    <a:bodyPr/>
                    <a:lstStyle/>
                    <a:p>
                      <a:pPr marL="0" lvl="0" indent="0" algn="ctr" defTabSz="914400" rtl="0" eaLnBrk="1" fontAlgn="b" latinLnBrk="0" hangingPunct="1">
                        <a:spcBef>
                          <a:spcPts val="0"/>
                        </a:spcBef>
                        <a:spcAft>
                          <a:spcPts val="0"/>
                        </a:spcAft>
                        <a:buNone/>
                      </a:pPr>
                      <a:r>
                        <a:rPr lang="es-MX" sz="1400" b="1" kern="1200" dirty="0">
                          <a:solidFill>
                            <a:schemeClr val="tx1"/>
                          </a:solidFill>
                          <a:latin typeface="+mn-lt"/>
                          <a:ea typeface="+mn-ea"/>
                          <a:cs typeface="Arial" panose="020B0604020202020204" pitchFamily="34" charset="0"/>
                        </a:rPr>
                        <a:t>16.2</a:t>
                      </a:r>
                    </a:p>
                  </a:txBody>
                  <a:tcPr marL="9525" marR="9525" marT="9525" marB="0" anchor="ctr">
                    <a:solidFill>
                      <a:schemeClr val="accent1">
                        <a:lumMod val="40000"/>
                        <a:lumOff val="60000"/>
                      </a:schemeClr>
                    </a:solidFill>
                  </a:tcPr>
                </a:tc>
                <a:extLst>
                  <a:ext uri="{0D108BD9-81ED-4DB2-BD59-A6C34878D82A}">
                    <a16:rowId xmlns:a16="http://schemas.microsoft.com/office/drawing/2014/main" val="1588673757"/>
                  </a:ext>
                </a:extLst>
              </a:tr>
              <a:tr h="378579">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1" i="1" kern="1200" dirty="0">
                          <a:solidFill>
                            <a:schemeClr val="tx1"/>
                          </a:solidFill>
                          <a:latin typeface="+mn-lt"/>
                          <a:ea typeface="+mn-ea"/>
                          <a:cs typeface="+mn-cs"/>
                          <a:sym typeface="Montserrat"/>
                        </a:rPr>
                        <a:t>Sobre vida INP: 77.8, Global Mundial: 60/80, Nacional: 60.</a:t>
                      </a:r>
                    </a:p>
                  </a:txBody>
                  <a:tcPr marL="91425" marR="91425" marT="91425" marB="91425" anchor="ctr">
                    <a:noFill/>
                  </a:tcPr>
                </a:tc>
                <a:tc hMerge="1">
                  <a:txBody>
                    <a:bodyPr/>
                    <a:lstStyle/>
                    <a:p>
                      <a:endParaRPr lang="es-MX"/>
                    </a:p>
                  </a:txBody>
                  <a:tcPr/>
                </a:tc>
                <a:tc hMerge="1">
                  <a:txBody>
                    <a:bodyPr/>
                    <a:lstStyle/>
                    <a:p>
                      <a:pPr marL="0" lvl="0" indent="0" algn="ctr" rtl="0">
                        <a:spcBef>
                          <a:spcPts val="0"/>
                        </a:spcBef>
                        <a:spcAft>
                          <a:spcPts val="0"/>
                        </a:spcAft>
                        <a:buNone/>
                      </a:pPr>
                      <a:endParaRPr sz="1400" b="1" dirty="0">
                        <a:solidFill>
                          <a:schemeClr val="bg1"/>
                        </a:solidFill>
                        <a:latin typeface="+mn-lt"/>
                        <a:ea typeface="Montserrat"/>
                        <a:cs typeface="Arial" panose="020B0604020202020204" pitchFamily="34" charset="0"/>
                        <a:sym typeface="Montserrat"/>
                      </a:endParaRPr>
                    </a:p>
                  </a:txBody>
                  <a:tcPr marL="91425" marR="91425" marT="91425" marB="91425" anchor="ctr">
                    <a:solidFill>
                      <a:srgbClr val="05405D"/>
                    </a:solidFill>
                  </a:tcPr>
                </a:tc>
                <a:tc hMerge="1">
                  <a:txBody>
                    <a:bodyPr/>
                    <a:lstStyle/>
                    <a:p>
                      <a:pPr marL="0" lvl="0" indent="0" algn="ctr" rtl="0">
                        <a:spcBef>
                          <a:spcPts val="0"/>
                        </a:spcBef>
                        <a:spcAft>
                          <a:spcPts val="0"/>
                        </a:spcAft>
                        <a:buNone/>
                      </a:pPr>
                      <a:endParaRPr sz="1400" b="1" dirty="0">
                        <a:solidFill>
                          <a:schemeClr val="bg1"/>
                        </a:solidFill>
                        <a:latin typeface="+mn-lt"/>
                        <a:ea typeface="Montserrat"/>
                        <a:cs typeface="Arial" panose="020B0604020202020204" pitchFamily="34" charset="0"/>
                        <a:sym typeface="Montserrat"/>
                      </a:endParaRPr>
                    </a:p>
                  </a:txBody>
                  <a:tcPr marL="91425" marR="91425" marT="91425" marB="91425" anchor="ctr">
                    <a:solidFill>
                      <a:srgbClr val="05405D"/>
                    </a:solidFill>
                  </a:tcPr>
                </a:tc>
                <a:tc hMerge="1">
                  <a:txBody>
                    <a:bodyPr/>
                    <a:lstStyle/>
                    <a:p>
                      <a:endParaRPr lang="es-MX"/>
                    </a:p>
                  </a:txBody>
                  <a:tcPr/>
                </a:tc>
                <a:tc hMerge="1">
                  <a:txBody>
                    <a:bodyPr/>
                    <a:lstStyle/>
                    <a:p>
                      <a:endParaRPr lang="es-MX"/>
                    </a:p>
                  </a:txBody>
                  <a:tcPr/>
                </a:tc>
                <a:tc hMerge="1">
                  <a:txBody>
                    <a:bodyPr/>
                    <a:lstStyle/>
                    <a:p>
                      <a:pPr marL="0" lvl="0" indent="0" algn="ctr" defTabSz="914400" rtl="0" eaLnBrk="1" fontAlgn="b" latinLnBrk="0" hangingPunct="1">
                        <a:spcBef>
                          <a:spcPts val="0"/>
                        </a:spcBef>
                        <a:spcAft>
                          <a:spcPts val="0"/>
                        </a:spcAft>
                        <a:buNone/>
                      </a:pPr>
                      <a:endParaRPr lang="es-MX" sz="1400" b="1" kern="1200" dirty="0">
                        <a:solidFill>
                          <a:schemeClr val="bg1"/>
                        </a:solidFill>
                        <a:latin typeface="+mn-lt"/>
                        <a:cs typeface="Arial" panose="020B0604020202020204" pitchFamily="34" charset="0"/>
                      </a:endParaRPr>
                    </a:p>
                  </a:txBody>
                  <a:tcPr marL="9525" marR="9525" marT="9525" marB="0" anchor="ctr">
                    <a:solidFill>
                      <a:srgbClr val="05405D"/>
                    </a:solidFill>
                  </a:tcPr>
                </a:tc>
                <a:extLst>
                  <a:ext uri="{0D108BD9-81ED-4DB2-BD59-A6C34878D82A}">
                    <a16:rowId xmlns:a16="http://schemas.microsoft.com/office/drawing/2014/main" val="2122959753"/>
                  </a:ext>
                </a:extLst>
              </a:tr>
              <a:tr h="378579">
                <a:tc gridSpan="2">
                  <a:txBody>
                    <a:bodyPr/>
                    <a:lstStyle/>
                    <a:p>
                      <a:pPr marL="0" lvl="0" indent="0" algn="ctr" rtl="0">
                        <a:spcBef>
                          <a:spcPts val="0"/>
                        </a:spcBef>
                        <a:spcAft>
                          <a:spcPts val="0"/>
                        </a:spcAft>
                        <a:buNone/>
                      </a:pPr>
                      <a:r>
                        <a:rPr lang="es-MX" sz="1400" b="1" dirty="0">
                          <a:solidFill>
                            <a:schemeClr val="bg1"/>
                          </a:solidFill>
                          <a:latin typeface="+mn-lt"/>
                          <a:ea typeface="Montserrat"/>
                          <a:cs typeface="Arial" panose="020B0604020202020204" pitchFamily="34" charset="0"/>
                          <a:sym typeface="Montserrat"/>
                        </a:rPr>
                        <a:t>Gran Total</a:t>
                      </a:r>
                      <a:endParaRPr sz="1400" b="1" dirty="0">
                        <a:solidFill>
                          <a:schemeClr val="bg1"/>
                        </a:solidFill>
                        <a:latin typeface="+mn-lt"/>
                        <a:ea typeface="Montserrat"/>
                        <a:cs typeface="Arial" panose="020B0604020202020204" pitchFamily="34" charset="0"/>
                        <a:sym typeface="Montserrat"/>
                      </a:endParaRPr>
                    </a:p>
                  </a:txBody>
                  <a:tcPr marL="91425" marR="91425" marT="91425" marB="91425" anchor="ctr">
                    <a:solidFill>
                      <a:srgbClr val="05405D"/>
                    </a:solidFill>
                  </a:tcPr>
                </a:tc>
                <a:tc hMerge="1">
                  <a:txBody>
                    <a:bodyPr/>
                    <a:lstStyle/>
                    <a:p>
                      <a:pPr marL="0" lvl="0" indent="0" algn="ctr" rtl="0">
                        <a:spcBef>
                          <a:spcPts val="0"/>
                        </a:spcBef>
                        <a:spcAft>
                          <a:spcPts val="0"/>
                        </a:spcAft>
                        <a:buNone/>
                      </a:pPr>
                      <a:endParaRPr sz="1600" b="1" dirty="0">
                        <a:solidFill>
                          <a:schemeClr val="bg1"/>
                        </a:solidFill>
                        <a:latin typeface="+mn-lt"/>
                        <a:ea typeface="Montserrat"/>
                        <a:cs typeface="Arial" panose="020B0604020202020204" pitchFamily="34" charset="0"/>
                        <a:sym typeface="Montserrat"/>
                      </a:endParaRPr>
                    </a:p>
                  </a:txBody>
                  <a:tcPr marL="91425" marR="91425" marT="91425" marB="91425">
                    <a:solidFill>
                      <a:srgbClr val="05405D"/>
                    </a:solidFill>
                  </a:tcPr>
                </a:tc>
                <a:tc>
                  <a:txBody>
                    <a:bodyPr/>
                    <a:lstStyle/>
                    <a:p>
                      <a:pPr marL="0" lvl="0" indent="0" algn="ctr" rtl="0">
                        <a:spcBef>
                          <a:spcPts val="0"/>
                        </a:spcBef>
                        <a:spcAft>
                          <a:spcPts val="0"/>
                        </a:spcAft>
                        <a:buNone/>
                      </a:pPr>
                      <a:r>
                        <a:rPr lang="es-MX" sz="1400" b="1" dirty="0">
                          <a:solidFill>
                            <a:schemeClr val="bg1"/>
                          </a:solidFill>
                          <a:latin typeface="+mn-lt"/>
                          <a:ea typeface="Montserrat"/>
                          <a:cs typeface="Arial" panose="020B0604020202020204" pitchFamily="34" charset="0"/>
                          <a:sym typeface="Montserrat"/>
                        </a:rPr>
                        <a:t>62</a:t>
                      </a:r>
                      <a:endParaRPr sz="1400" b="1" dirty="0">
                        <a:solidFill>
                          <a:schemeClr val="bg1"/>
                        </a:solidFill>
                        <a:latin typeface="+mn-lt"/>
                        <a:ea typeface="Montserrat"/>
                        <a:cs typeface="Arial" panose="020B0604020202020204" pitchFamily="34" charset="0"/>
                        <a:sym typeface="Montserrat"/>
                      </a:endParaRPr>
                    </a:p>
                  </a:txBody>
                  <a:tcPr marL="91425" marR="91425" marT="91425" marB="91425" anchor="ctr">
                    <a:solidFill>
                      <a:srgbClr val="05405D"/>
                    </a:solidFill>
                  </a:tcPr>
                </a:tc>
                <a:tc gridSpan="3">
                  <a:txBody>
                    <a:bodyPr/>
                    <a:lstStyle/>
                    <a:p>
                      <a:pPr marL="0" lvl="0" indent="0" algn="ctr" rtl="0">
                        <a:spcBef>
                          <a:spcPts val="0"/>
                        </a:spcBef>
                        <a:spcAft>
                          <a:spcPts val="0"/>
                        </a:spcAft>
                        <a:buNone/>
                      </a:pPr>
                      <a:r>
                        <a:rPr lang="es-MX" sz="1400" b="1" dirty="0">
                          <a:solidFill>
                            <a:schemeClr val="bg1"/>
                          </a:solidFill>
                          <a:latin typeface="+mn-lt"/>
                          <a:ea typeface="Montserrat"/>
                          <a:cs typeface="Arial" panose="020B0604020202020204" pitchFamily="34" charset="0"/>
                          <a:sym typeface="Montserrat"/>
                        </a:rPr>
                        <a:t>67</a:t>
                      </a:r>
                      <a:endParaRPr sz="1400" b="1" dirty="0">
                        <a:solidFill>
                          <a:schemeClr val="bg1"/>
                        </a:solidFill>
                        <a:latin typeface="+mn-lt"/>
                        <a:ea typeface="Montserrat"/>
                        <a:cs typeface="Arial" panose="020B0604020202020204" pitchFamily="34" charset="0"/>
                        <a:sym typeface="Montserrat"/>
                      </a:endParaRPr>
                    </a:p>
                  </a:txBody>
                  <a:tcPr marL="91425" marR="91425" marT="91425" marB="91425" anchor="ctr">
                    <a:solidFill>
                      <a:srgbClr val="05405D"/>
                    </a:solidFill>
                  </a:tcPr>
                </a:tc>
                <a:tc hMerge="1">
                  <a:txBody>
                    <a:bodyPr/>
                    <a:lstStyle/>
                    <a:p>
                      <a:pPr marL="0" lvl="0" indent="0" algn="ctr" rtl="0">
                        <a:spcBef>
                          <a:spcPts val="0"/>
                        </a:spcBef>
                        <a:spcAft>
                          <a:spcPts val="0"/>
                        </a:spcAft>
                        <a:buNone/>
                      </a:pPr>
                      <a:endParaRPr sz="1600" b="1" dirty="0">
                        <a:solidFill>
                          <a:schemeClr val="bg1"/>
                        </a:solidFill>
                        <a:latin typeface="+mn-lt"/>
                        <a:ea typeface="Montserrat"/>
                        <a:cs typeface="Arial" panose="020B0604020202020204" pitchFamily="34" charset="0"/>
                        <a:sym typeface="Montserrat"/>
                      </a:endParaRPr>
                    </a:p>
                  </a:txBody>
                  <a:tcPr marL="91425" marR="91425" marT="91425" marB="91425">
                    <a:solidFill>
                      <a:srgbClr val="05405D"/>
                    </a:solidFill>
                  </a:tcPr>
                </a:tc>
                <a:tc hMerge="1">
                  <a:txBody>
                    <a:bodyPr/>
                    <a:lstStyle/>
                    <a:p>
                      <a:pPr marL="0" lvl="0" indent="0" algn="ctr" rtl="0">
                        <a:spcBef>
                          <a:spcPts val="0"/>
                        </a:spcBef>
                        <a:spcAft>
                          <a:spcPts val="0"/>
                        </a:spcAft>
                        <a:buNone/>
                      </a:pPr>
                      <a:endParaRPr sz="1600" b="1" dirty="0">
                        <a:solidFill>
                          <a:schemeClr val="bg1"/>
                        </a:solidFill>
                        <a:latin typeface="+mn-lt"/>
                        <a:ea typeface="Montserrat"/>
                        <a:cs typeface="Arial" panose="020B0604020202020204" pitchFamily="34" charset="0"/>
                        <a:sym typeface="Montserrat"/>
                      </a:endParaRPr>
                    </a:p>
                  </a:txBody>
                  <a:tcPr marL="91425" marR="91425" marT="91425" marB="91425">
                    <a:solidFill>
                      <a:srgbClr val="05405D"/>
                    </a:solidFill>
                  </a:tcPr>
                </a:tc>
                <a:tc>
                  <a:txBody>
                    <a:bodyPr/>
                    <a:lstStyle/>
                    <a:p>
                      <a:pPr marL="0" lvl="0" indent="0" algn="ctr" defTabSz="914400" rtl="0" eaLnBrk="1" fontAlgn="b" latinLnBrk="0" hangingPunct="1">
                        <a:spcBef>
                          <a:spcPts val="0"/>
                        </a:spcBef>
                        <a:spcAft>
                          <a:spcPts val="0"/>
                        </a:spcAft>
                        <a:buNone/>
                      </a:pPr>
                      <a:r>
                        <a:rPr lang="es-MX" sz="1400" b="1" kern="1200" dirty="0">
                          <a:solidFill>
                            <a:schemeClr val="bg1"/>
                          </a:solidFill>
                          <a:latin typeface="+mn-lt"/>
                          <a:cs typeface="Arial" panose="020B0604020202020204" pitchFamily="34" charset="0"/>
                        </a:rPr>
                        <a:t>8.1</a:t>
                      </a:r>
                    </a:p>
                  </a:txBody>
                  <a:tcPr marL="9525" marR="9525" marT="9525" marB="0" anchor="ctr">
                    <a:solidFill>
                      <a:srgbClr val="05405D"/>
                    </a:solidFill>
                  </a:tcPr>
                </a:tc>
                <a:extLst>
                  <a:ext uri="{0D108BD9-81ED-4DB2-BD59-A6C34878D82A}">
                    <a16:rowId xmlns:a16="http://schemas.microsoft.com/office/drawing/2014/main" val="2517881987"/>
                  </a:ext>
                </a:extLst>
              </a:tr>
            </a:tbl>
          </a:graphicData>
        </a:graphic>
      </p:graphicFrame>
      <p:sp>
        <p:nvSpPr>
          <p:cNvPr id="5" name="Rectángulo: esquinas redondeadas 4">
            <a:extLst>
              <a:ext uri="{FF2B5EF4-FFF2-40B4-BE49-F238E27FC236}">
                <a16:creationId xmlns:a16="http://schemas.microsoft.com/office/drawing/2014/main" id="{EE6111CE-FD14-49B0-99BE-4EE6077EBD00}"/>
              </a:ext>
            </a:extLst>
          </p:cNvPr>
          <p:cNvSpPr/>
          <p:nvPr/>
        </p:nvSpPr>
        <p:spPr>
          <a:xfrm>
            <a:off x="8797615" y="269536"/>
            <a:ext cx="3182892" cy="458252"/>
          </a:xfrm>
          <a:prstGeom prst="roundRect">
            <a:avLst/>
          </a:prstGeom>
          <a:solidFill>
            <a:srgbClr val="05405D"/>
          </a:solidFill>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Medium" panose="00000600000000000000" pitchFamily="2" charset="0"/>
              </a:rPr>
              <a:t>ATENCIÓN MÉDICA</a:t>
            </a:r>
          </a:p>
        </p:txBody>
      </p:sp>
    </p:spTree>
    <p:extLst>
      <p:ext uri="{BB962C8B-B14F-4D97-AF65-F5344CB8AC3E}">
        <p14:creationId xmlns:p14="http://schemas.microsoft.com/office/powerpoint/2010/main" val="3378012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80;p17">
            <a:extLst>
              <a:ext uri="{FF2B5EF4-FFF2-40B4-BE49-F238E27FC236}">
                <a16:creationId xmlns:a16="http://schemas.microsoft.com/office/drawing/2014/main" id="{461FB7BD-EA9E-4539-AB81-568ECCF589E7}"/>
              </a:ext>
            </a:extLst>
          </p:cNvPr>
          <p:cNvSpPr/>
          <p:nvPr/>
        </p:nvSpPr>
        <p:spPr>
          <a:xfrm>
            <a:off x="2534273" y="537183"/>
            <a:ext cx="7378200" cy="759600"/>
          </a:xfrm>
          <a:prstGeom prst="roundRect">
            <a:avLst>
              <a:gd name="adj" fmla="val 43688"/>
            </a:avLst>
          </a:prstGeom>
          <a:noFill/>
          <a:ln>
            <a:noFill/>
          </a:ln>
        </p:spPr>
        <p:txBody>
          <a:bodyPr spcFirstLastPara="1" wrap="square" lIns="91425" tIns="45700" rIns="91425" bIns="45700" anchor="ctr" anchorCtr="0">
            <a:noAutofit/>
          </a:bodyPr>
          <a:lstStyle/>
          <a:p>
            <a:pPr algn="ctr">
              <a:buClr>
                <a:srgbClr val="000000"/>
              </a:buClr>
              <a:buSzPts val="2000"/>
            </a:pPr>
            <a:r>
              <a:rPr lang="es-MX" sz="2400" b="1" dirty="0">
                <a:solidFill>
                  <a:srgbClr val="1F3864"/>
                </a:solidFill>
                <a:latin typeface="Montserrat"/>
                <a:sym typeface="Calibri"/>
              </a:rPr>
              <a:t> </a:t>
            </a:r>
            <a:r>
              <a:rPr lang="es-MX" sz="2400" b="1" dirty="0">
                <a:solidFill>
                  <a:srgbClr val="05405D"/>
                </a:solidFill>
                <a:latin typeface="Montserrat" panose="00000500000000000000" pitchFamily="2" charset="0"/>
                <a:cs typeface="Arial" panose="020B0604020202020204" pitchFamily="34" charset="0"/>
                <a:sym typeface="Montserrat"/>
              </a:rPr>
              <a:t>Banco de Sangre</a:t>
            </a:r>
            <a:endParaRPr sz="2400" b="1" dirty="0">
              <a:solidFill>
                <a:srgbClr val="05405D"/>
              </a:solidFill>
              <a:latin typeface="Montserrat" panose="00000500000000000000" pitchFamily="2" charset="0"/>
              <a:cs typeface="Arial" panose="020B0604020202020204" pitchFamily="34" charset="0"/>
            </a:endParaRPr>
          </a:p>
          <a:p>
            <a:pPr algn="ctr">
              <a:buClr>
                <a:srgbClr val="000000"/>
              </a:buClr>
              <a:buSzPts val="2000"/>
            </a:pPr>
            <a:r>
              <a:rPr lang="es-MX" sz="2000" b="1" dirty="0">
                <a:solidFill>
                  <a:srgbClr val="05405D"/>
                </a:solidFill>
                <a:latin typeface="Montserrat" panose="00000500000000000000" pitchFamily="2" charset="0"/>
                <a:cs typeface="Arial" panose="020B0604020202020204" pitchFamily="34" charset="0"/>
                <a:sym typeface="Montserrat"/>
              </a:rPr>
              <a:t> 2022 - 2023 </a:t>
            </a:r>
            <a:endParaRPr sz="2000" b="1" dirty="0">
              <a:solidFill>
                <a:srgbClr val="05405D"/>
              </a:solidFill>
              <a:latin typeface="Montserrat" panose="00000500000000000000" pitchFamily="2" charset="0"/>
              <a:cs typeface="Arial" panose="020B0604020202020204" pitchFamily="34" charset="0"/>
              <a:sym typeface="Montserrat"/>
            </a:endParaRPr>
          </a:p>
        </p:txBody>
      </p:sp>
      <p:sp>
        <p:nvSpPr>
          <p:cNvPr id="3" name="Google Shape;481;p17">
            <a:extLst>
              <a:ext uri="{FF2B5EF4-FFF2-40B4-BE49-F238E27FC236}">
                <a16:creationId xmlns:a16="http://schemas.microsoft.com/office/drawing/2014/main" id="{19E21649-5DF6-438F-A6E0-8EC19ACBD71D}"/>
              </a:ext>
            </a:extLst>
          </p:cNvPr>
          <p:cNvSpPr/>
          <p:nvPr/>
        </p:nvSpPr>
        <p:spPr>
          <a:xfrm>
            <a:off x="7405822" y="1975779"/>
            <a:ext cx="4472990" cy="3739445"/>
          </a:xfrm>
          <a:prstGeom prst="rect">
            <a:avLst/>
          </a:prstGeom>
          <a:noFill/>
          <a:ln>
            <a:noFill/>
          </a:ln>
        </p:spPr>
        <p:txBody>
          <a:bodyPr spcFirstLastPara="1" wrap="square" lIns="91425" tIns="45700" rIns="91425" bIns="45700" anchor="t" anchorCtr="0">
            <a:spAutoFit/>
          </a:bodyPr>
          <a:lstStyle/>
          <a:p>
            <a:pPr marL="342900" marR="12700" lvl="0" indent="-342900" algn="just">
              <a:lnSpc>
                <a:spcPct val="115000"/>
              </a:lnSpc>
              <a:spcAft>
                <a:spcPts val="1200"/>
              </a:spcAft>
              <a:buClr>
                <a:srgbClr val="05405D"/>
              </a:buClr>
              <a:buSzPct val="110000"/>
              <a:buFont typeface="Arial" panose="020B0604020202020204" pitchFamily="34" charset="0"/>
              <a:buChar char="•"/>
            </a:pPr>
            <a:r>
              <a:rPr lang="es-MX" sz="2000" b="1" dirty="0"/>
              <a:t>Se recibieron 10,004 candidatos a donación</a:t>
            </a:r>
            <a:r>
              <a:rPr lang="es-MX" sz="2000" dirty="0"/>
              <a:t>, de los cuales el 9.01% corresponde a donaciones voluntarias.</a:t>
            </a:r>
            <a:endParaRPr lang="es-MX" dirty="0">
              <a:solidFill>
                <a:schemeClr val="dk1"/>
              </a:solidFill>
              <a:ea typeface="Montserrat"/>
              <a:cs typeface="Arial" panose="020B0604020202020204" pitchFamily="34" charset="0"/>
              <a:sym typeface="Montserrat"/>
            </a:endParaRPr>
          </a:p>
          <a:p>
            <a:pPr marL="342900" marR="12700" lvl="0" indent="-342900" algn="just">
              <a:lnSpc>
                <a:spcPct val="115000"/>
              </a:lnSpc>
              <a:spcBef>
                <a:spcPts val="1200"/>
              </a:spcBef>
              <a:spcAft>
                <a:spcPts val="1200"/>
              </a:spcAft>
              <a:buClr>
                <a:srgbClr val="05405D"/>
              </a:buClr>
              <a:buSzPct val="110000"/>
              <a:buFont typeface="Arial" panose="020B0604020202020204" pitchFamily="34" charset="0"/>
              <a:buChar char="•"/>
            </a:pPr>
            <a:r>
              <a:rPr lang="es-MX" sz="2000" b="1" dirty="0"/>
              <a:t>Se realizaron 182,614 estudios a donadores y pacientes</a:t>
            </a:r>
            <a:r>
              <a:rPr lang="es-MX" sz="2000" dirty="0"/>
              <a:t>, con un aumento del 7.80% respecto al año previo (169,395 estudios)</a:t>
            </a:r>
            <a:endParaRPr lang="es-MX" sz="2400" dirty="0">
              <a:solidFill>
                <a:schemeClr val="dk1"/>
              </a:solidFill>
              <a:latin typeface="Monserrat"/>
              <a:ea typeface="Montserrat"/>
              <a:cs typeface="Arial" panose="020B0604020202020204" pitchFamily="34" charset="0"/>
              <a:sym typeface="Montserrat"/>
            </a:endParaRPr>
          </a:p>
        </p:txBody>
      </p:sp>
      <p:graphicFrame>
        <p:nvGraphicFramePr>
          <p:cNvPr id="5" name="Google Shape;486;p17">
            <a:extLst>
              <a:ext uri="{FF2B5EF4-FFF2-40B4-BE49-F238E27FC236}">
                <a16:creationId xmlns:a16="http://schemas.microsoft.com/office/drawing/2014/main" id="{49141D3E-6858-46EA-946E-B2DD64011307}"/>
              </a:ext>
            </a:extLst>
          </p:cNvPr>
          <p:cNvGraphicFramePr/>
          <p:nvPr>
            <p:extLst>
              <p:ext uri="{D42A27DB-BD31-4B8C-83A1-F6EECF244321}">
                <p14:modId xmlns:p14="http://schemas.microsoft.com/office/powerpoint/2010/main" val="2050269554"/>
              </p:ext>
            </p:extLst>
          </p:nvPr>
        </p:nvGraphicFramePr>
        <p:xfrm>
          <a:off x="817566" y="1370184"/>
          <a:ext cx="6120000" cy="4950633"/>
        </p:xfrm>
        <a:graphic>
          <a:graphicData uri="http://schemas.openxmlformats.org/drawingml/2006/table">
            <a:tbl>
              <a:tblPr>
                <a:tableStyleId>{BDBED569-4797-4DF1-A0F4-6AAB3CD982D8}</a:tableStyleId>
              </a:tblPr>
              <a:tblGrid>
                <a:gridCol w="2340000">
                  <a:extLst>
                    <a:ext uri="{9D8B030D-6E8A-4147-A177-3AD203B41FA5}">
                      <a16:colId xmlns:a16="http://schemas.microsoft.com/office/drawing/2014/main" val="20000"/>
                    </a:ext>
                  </a:extLst>
                </a:gridCol>
                <a:gridCol w="1260000">
                  <a:extLst>
                    <a:ext uri="{9D8B030D-6E8A-4147-A177-3AD203B41FA5}">
                      <a16:colId xmlns:a16="http://schemas.microsoft.com/office/drawing/2014/main" val="20001"/>
                    </a:ext>
                  </a:extLst>
                </a:gridCol>
                <a:gridCol w="1260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tblGrid>
              <a:tr h="756000">
                <a:tc>
                  <a:txBody>
                    <a:bodyPr/>
                    <a:lstStyle/>
                    <a:p>
                      <a:pPr marL="0" lvl="0" indent="0" algn="ctr" rtl="0">
                        <a:spcBef>
                          <a:spcPts val="0"/>
                        </a:spcBef>
                        <a:spcAft>
                          <a:spcPts val="0"/>
                        </a:spcAft>
                        <a:buNone/>
                      </a:pPr>
                      <a:r>
                        <a:rPr lang="es-MX" sz="1300" b="1" dirty="0">
                          <a:solidFill>
                            <a:schemeClr val="bg1"/>
                          </a:solidFill>
                          <a:sym typeface="Montserrat"/>
                        </a:rPr>
                        <a:t>Productos Transfundidos </a:t>
                      </a:r>
                      <a:r>
                        <a:rPr lang="es-MX" sz="1300" b="1" dirty="0" err="1">
                          <a:solidFill>
                            <a:schemeClr val="bg1"/>
                          </a:solidFill>
                          <a:sym typeface="Montserrat"/>
                        </a:rPr>
                        <a:t>Hemocomponentes</a:t>
                      </a:r>
                      <a:endParaRPr sz="1300" b="1" dirty="0">
                        <a:solidFill>
                          <a:schemeClr val="bg1"/>
                        </a:solidFill>
                        <a:latin typeface="+mn-lt"/>
                        <a:ea typeface="Montserrat"/>
                        <a:cs typeface="Arial" panose="020B0604020202020204" pitchFamily="34" charset="0"/>
                        <a:sym typeface="Montserrat"/>
                      </a:endParaRPr>
                    </a:p>
                  </a:txBody>
                  <a:tcPr marL="91425" marR="91425" marT="91425" marB="91425" anchor="ctr">
                    <a:solidFill>
                      <a:srgbClr val="05405D"/>
                    </a:solidFill>
                  </a:tcPr>
                </a:tc>
                <a:tc>
                  <a:txBody>
                    <a:bodyPr/>
                    <a:lstStyle/>
                    <a:p>
                      <a:pPr marL="0" lvl="0" indent="0" algn="ctr" rtl="0">
                        <a:spcBef>
                          <a:spcPts val="0"/>
                        </a:spcBef>
                        <a:spcAft>
                          <a:spcPts val="0"/>
                        </a:spcAft>
                        <a:buNone/>
                      </a:pPr>
                      <a:r>
                        <a:rPr lang="es-MX" sz="1300" b="1" dirty="0">
                          <a:solidFill>
                            <a:schemeClr val="bg1"/>
                          </a:solidFill>
                          <a:sym typeface="Montserrat"/>
                        </a:rPr>
                        <a:t>2022</a:t>
                      </a:r>
                      <a:endParaRPr sz="1300" b="1" dirty="0">
                        <a:solidFill>
                          <a:schemeClr val="bg1"/>
                        </a:solidFill>
                        <a:latin typeface="+mn-lt"/>
                        <a:ea typeface="Montserrat"/>
                        <a:cs typeface="Arial" panose="020B0604020202020204" pitchFamily="34" charset="0"/>
                        <a:sym typeface="Montserrat"/>
                      </a:endParaRPr>
                    </a:p>
                  </a:txBody>
                  <a:tcPr marL="91425" marR="91425" marT="91425" marB="91425" anchor="ctr">
                    <a:solidFill>
                      <a:srgbClr val="05405D"/>
                    </a:solidFill>
                  </a:tcPr>
                </a:tc>
                <a:tc>
                  <a:txBody>
                    <a:bodyPr/>
                    <a:lstStyle/>
                    <a:p>
                      <a:pPr marL="0" lvl="0" indent="0" algn="ctr" rtl="0">
                        <a:spcBef>
                          <a:spcPts val="0"/>
                        </a:spcBef>
                        <a:spcAft>
                          <a:spcPts val="0"/>
                        </a:spcAft>
                        <a:buNone/>
                      </a:pPr>
                      <a:r>
                        <a:rPr lang="es-MX" sz="1300" b="1" dirty="0">
                          <a:solidFill>
                            <a:schemeClr val="bg1"/>
                          </a:solidFill>
                          <a:sym typeface="Montserrat"/>
                        </a:rPr>
                        <a:t>2023</a:t>
                      </a:r>
                      <a:endParaRPr sz="1300" b="1" dirty="0">
                        <a:solidFill>
                          <a:schemeClr val="bg1"/>
                        </a:solidFill>
                        <a:latin typeface="+mn-lt"/>
                        <a:ea typeface="Montserrat"/>
                        <a:cs typeface="Arial" panose="020B0604020202020204" pitchFamily="34" charset="0"/>
                        <a:sym typeface="Montserrat"/>
                      </a:endParaRPr>
                    </a:p>
                  </a:txBody>
                  <a:tcPr marL="91425" marR="91425" marT="91425" marB="91425" anchor="ctr">
                    <a:solidFill>
                      <a:srgbClr val="05405D"/>
                    </a:solidFill>
                  </a:tcPr>
                </a:tc>
                <a:tc>
                  <a:txBody>
                    <a:bodyPr/>
                    <a:lstStyle/>
                    <a:p>
                      <a:pPr marL="0" lvl="0" indent="0" algn="ctr" rtl="0">
                        <a:spcBef>
                          <a:spcPts val="0"/>
                        </a:spcBef>
                        <a:spcAft>
                          <a:spcPts val="0"/>
                        </a:spcAft>
                        <a:buNone/>
                      </a:pPr>
                      <a:r>
                        <a:rPr lang="es-MX" sz="1300" b="1" dirty="0">
                          <a:solidFill>
                            <a:schemeClr val="bg1"/>
                          </a:solidFill>
                          <a:sym typeface="Montserrat"/>
                        </a:rPr>
                        <a:t>Var %</a:t>
                      </a:r>
                      <a:endParaRPr sz="1300" b="1" dirty="0">
                        <a:solidFill>
                          <a:schemeClr val="bg1"/>
                        </a:solidFill>
                        <a:latin typeface="+mn-lt"/>
                        <a:ea typeface="Montserrat"/>
                        <a:cs typeface="Arial" panose="020B0604020202020204" pitchFamily="34" charset="0"/>
                        <a:sym typeface="Montserrat"/>
                      </a:endParaRPr>
                    </a:p>
                  </a:txBody>
                  <a:tcPr marL="91425" marR="91425" marT="91425" marB="91425" anchor="ctr">
                    <a:solidFill>
                      <a:srgbClr val="05405D"/>
                    </a:solidFill>
                  </a:tcPr>
                </a:tc>
                <a:extLst>
                  <a:ext uri="{0D108BD9-81ED-4DB2-BD59-A6C34878D82A}">
                    <a16:rowId xmlns:a16="http://schemas.microsoft.com/office/drawing/2014/main" val="10000"/>
                  </a:ext>
                </a:extLst>
              </a:tr>
              <a:tr h="430749">
                <a:tc>
                  <a:txBody>
                    <a:bodyPr/>
                    <a:lstStyle/>
                    <a:p>
                      <a:pPr marL="0" lvl="0" indent="0" algn="l" rtl="0">
                        <a:spcBef>
                          <a:spcPts val="0"/>
                        </a:spcBef>
                        <a:spcAft>
                          <a:spcPts val="0"/>
                        </a:spcAft>
                        <a:buNone/>
                      </a:pPr>
                      <a:r>
                        <a:rPr lang="es-MX" sz="1300" b="1" dirty="0">
                          <a:sym typeface="Montserrat"/>
                        </a:rPr>
                        <a:t>Concentrado Eritrocitario </a:t>
                      </a:r>
                      <a:endParaRPr sz="1300" b="1" dirty="0">
                        <a:latin typeface="+mn-lt"/>
                        <a:ea typeface="Montserrat"/>
                        <a:cs typeface="Arial" panose="020B0604020202020204" pitchFamily="34" charset="0"/>
                        <a:sym typeface="Montserrat"/>
                      </a:endParaRPr>
                    </a:p>
                  </a:txBody>
                  <a:tcPr marL="91425" marR="91425" marT="91425" marB="91425" anchor="ctr"/>
                </a:tc>
                <a:tc>
                  <a:txBody>
                    <a:bodyPr/>
                    <a:lstStyle/>
                    <a:p>
                      <a:pPr marL="0" lvl="0" indent="12700" algn="ctr" rtl="0">
                        <a:lnSpc>
                          <a:spcPct val="115000"/>
                        </a:lnSpc>
                        <a:spcBef>
                          <a:spcPts val="1200"/>
                        </a:spcBef>
                        <a:spcAft>
                          <a:spcPts val="1200"/>
                        </a:spcAft>
                        <a:buNone/>
                      </a:pPr>
                      <a:r>
                        <a:rPr lang="es-MX" sz="1300" dirty="0">
                          <a:sym typeface="Montserrat"/>
                        </a:rPr>
                        <a:t>4,486</a:t>
                      </a:r>
                      <a:endParaRPr sz="1300" dirty="0">
                        <a:latin typeface="+mn-lt"/>
                        <a:ea typeface="Montserrat"/>
                        <a:cs typeface="Arial" panose="020B0604020202020204" pitchFamily="34" charset="0"/>
                        <a:sym typeface="Montserrat"/>
                      </a:endParaRPr>
                    </a:p>
                  </a:txBody>
                  <a:tcPr marL="68575" marR="68575" marT="91425" marB="91425" anchor="ctr"/>
                </a:tc>
                <a:tc>
                  <a:txBody>
                    <a:bodyPr/>
                    <a:lstStyle/>
                    <a:p>
                      <a:pPr marL="0" lvl="0" indent="12700" algn="ctr" rtl="0">
                        <a:lnSpc>
                          <a:spcPct val="115000"/>
                        </a:lnSpc>
                        <a:spcBef>
                          <a:spcPts val="1200"/>
                        </a:spcBef>
                        <a:spcAft>
                          <a:spcPts val="1200"/>
                        </a:spcAft>
                        <a:buNone/>
                      </a:pPr>
                      <a:r>
                        <a:rPr lang="es-MX" sz="1300" dirty="0">
                          <a:sym typeface="Montserrat"/>
                        </a:rPr>
                        <a:t>4,603</a:t>
                      </a:r>
                      <a:endParaRPr sz="1300" dirty="0">
                        <a:latin typeface="+mn-lt"/>
                        <a:ea typeface="Montserrat"/>
                        <a:cs typeface="Arial" panose="020B0604020202020204" pitchFamily="34" charset="0"/>
                        <a:sym typeface="Montserrat"/>
                      </a:endParaRPr>
                    </a:p>
                  </a:txBody>
                  <a:tcPr marL="68575" marR="68575" marT="91425" marB="91425" anchor="ctr"/>
                </a:tc>
                <a:tc>
                  <a:txBody>
                    <a:bodyPr/>
                    <a:lstStyle/>
                    <a:p>
                      <a:pPr marL="0" lvl="0" indent="0" algn="ctr" rtl="0">
                        <a:lnSpc>
                          <a:spcPct val="115000"/>
                        </a:lnSpc>
                        <a:spcBef>
                          <a:spcPts val="1200"/>
                        </a:spcBef>
                        <a:spcAft>
                          <a:spcPts val="1200"/>
                        </a:spcAft>
                        <a:buNone/>
                      </a:pPr>
                      <a:r>
                        <a:rPr lang="es-MX" sz="1300" b="0" dirty="0">
                          <a:latin typeface="+mn-lt"/>
                          <a:ea typeface="Montserrat"/>
                          <a:cs typeface="Arial" panose="020B0604020202020204" pitchFamily="34" charset="0"/>
                          <a:sym typeface="Montserrat"/>
                        </a:rPr>
                        <a:t>-2.61</a:t>
                      </a:r>
                      <a:endParaRPr sz="1300" b="0" dirty="0">
                        <a:latin typeface="+mn-lt"/>
                        <a:ea typeface="Montserrat"/>
                        <a:cs typeface="Arial" panose="020B0604020202020204" pitchFamily="34" charset="0"/>
                        <a:sym typeface="Montserrat"/>
                      </a:endParaRPr>
                    </a:p>
                  </a:txBody>
                  <a:tcPr marL="68575" marR="68575" marT="91425" marB="91425" anchor="ctr"/>
                </a:tc>
                <a:extLst>
                  <a:ext uri="{0D108BD9-81ED-4DB2-BD59-A6C34878D82A}">
                    <a16:rowId xmlns:a16="http://schemas.microsoft.com/office/drawing/2014/main" val="10001"/>
                  </a:ext>
                </a:extLst>
              </a:tr>
              <a:tr h="430749">
                <a:tc>
                  <a:txBody>
                    <a:bodyPr/>
                    <a:lstStyle/>
                    <a:p>
                      <a:pPr marL="0" lvl="0" indent="0" algn="l" rtl="0">
                        <a:spcBef>
                          <a:spcPts val="0"/>
                        </a:spcBef>
                        <a:spcAft>
                          <a:spcPts val="0"/>
                        </a:spcAft>
                        <a:buNone/>
                      </a:pPr>
                      <a:r>
                        <a:rPr lang="es-MX" sz="1300" b="1" dirty="0">
                          <a:sym typeface="Montserrat"/>
                        </a:rPr>
                        <a:t>Plasma fresco</a:t>
                      </a:r>
                      <a:endParaRPr sz="1300" b="1" dirty="0">
                        <a:latin typeface="+mn-lt"/>
                        <a:ea typeface="Montserrat"/>
                        <a:cs typeface="Arial" panose="020B0604020202020204" pitchFamily="34" charset="0"/>
                        <a:sym typeface="Montserrat"/>
                      </a:endParaRPr>
                    </a:p>
                  </a:txBody>
                  <a:tcPr marL="91425" marR="91425" marT="91425" marB="91425" anchor="ctr"/>
                </a:tc>
                <a:tc>
                  <a:txBody>
                    <a:bodyPr/>
                    <a:lstStyle/>
                    <a:p>
                      <a:pPr marL="0" lvl="0" indent="12700" algn="ctr" rtl="0">
                        <a:lnSpc>
                          <a:spcPct val="115000"/>
                        </a:lnSpc>
                        <a:spcBef>
                          <a:spcPts val="1200"/>
                        </a:spcBef>
                        <a:spcAft>
                          <a:spcPts val="1200"/>
                        </a:spcAft>
                        <a:buNone/>
                      </a:pPr>
                      <a:r>
                        <a:rPr lang="es-MX" sz="1300" dirty="0">
                          <a:sym typeface="Montserrat"/>
                        </a:rPr>
                        <a:t>865</a:t>
                      </a:r>
                      <a:endParaRPr sz="1300" dirty="0">
                        <a:latin typeface="+mn-lt"/>
                        <a:ea typeface="Montserrat"/>
                        <a:cs typeface="Arial" panose="020B0604020202020204" pitchFamily="34" charset="0"/>
                        <a:sym typeface="Montserrat"/>
                      </a:endParaRPr>
                    </a:p>
                  </a:txBody>
                  <a:tcPr marL="68575" marR="68575" marT="91425" marB="91425" anchor="ctr"/>
                </a:tc>
                <a:tc>
                  <a:txBody>
                    <a:bodyPr/>
                    <a:lstStyle/>
                    <a:p>
                      <a:pPr marL="0" lvl="0" indent="12700" algn="ctr" rtl="0">
                        <a:lnSpc>
                          <a:spcPct val="115000"/>
                        </a:lnSpc>
                        <a:spcBef>
                          <a:spcPts val="1200"/>
                        </a:spcBef>
                        <a:spcAft>
                          <a:spcPts val="1200"/>
                        </a:spcAft>
                        <a:buNone/>
                      </a:pPr>
                      <a:r>
                        <a:rPr lang="es-MX" sz="1300" dirty="0">
                          <a:latin typeface="+mn-lt"/>
                          <a:ea typeface="Montserrat"/>
                          <a:cs typeface="Arial" panose="020B0604020202020204" pitchFamily="34" charset="0"/>
                          <a:sym typeface="Montserrat"/>
                        </a:rPr>
                        <a:t>798</a:t>
                      </a:r>
                      <a:endParaRPr sz="1300" dirty="0">
                        <a:latin typeface="+mn-lt"/>
                        <a:ea typeface="Montserrat"/>
                        <a:cs typeface="Arial" panose="020B0604020202020204" pitchFamily="34" charset="0"/>
                        <a:sym typeface="Montserrat"/>
                      </a:endParaRPr>
                    </a:p>
                  </a:txBody>
                  <a:tcPr marL="68575" marR="68575" marT="91425" marB="91425" anchor="ctr"/>
                </a:tc>
                <a:tc>
                  <a:txBody>
                    <a:bodyPr/>
                    <a:lstStyle/>
                    <a:p>
                      <a:pPr marL="0" lvl="0" indent="0" algn="ctr" rtl="0">
                        <a:lnSpc>
                          <a:spcPct val="115000"/>
                        </a:lnSpc>
                        <a:spcBef>
                          <a:spcPts val="1200"/>
                        </a:spcBef>
                        <a:spcAft>
                          <a:spcPts val="1200"/>
                        </a:spcAft>
                        <a:buNone/>
                      </a:pPr>
                      <a:r>
                        <a:rPr lang="es-MX" sz="1300" b="0" dirty="0">
                          <a:latin typeface="+mn-lt"/>
                          <a:ea typeface="Montserrat"/>
                          <a:cs typeface="Arial" panose="020B0604020202020204" pitchFamily="34" charset="0"/>
                          <a:sym typeface="Montserrat"/>
                        </a:rPr>
                        <a:t>-7.75</a:t>
                      </a:r>
                      <a:endParaRPr sz="1300" b="0" dirty="0">
                        <a:latin typeface="+mn-lt"/>
                        <a:ea typeface="Montserrat"/>
                        <a:cs typeface="Arial" panose="020B0604020202020204" pitchFamily="34" charset="0"/>
                        <a:sym typeface="Montserrat"/>
                      </a:endParaRPr>
                    </a:p>
                  </a:txBody>
                  <a:tcPr marL="68575" marR="68575" marT="91425" marB="91425" anchor="ctr"/>
                </a:tc>
                <a:extLst>
                  <a:ext uri="{0D108BD9-81ED-4DB2-BD59-A6C34878D82A}">
                    <a16:rowId xmlns:a16="http://schemas.microsoft.com/office/drawing/2014/main" val="10003"/>
                  </a:ext>
                </a:extLst>
              </a:tr>
              <a:tr h="430749">
                <a:tc>
                  <a:txBody>
                    <a:bodyPr/>
                    <a:lstStyle/>
                    <a:p>
                      <a:pPr marL="0" lvl="0" indent="0" algn="l" rtl="0">
                        <a:spcBef>
                          <a:spcPts val="0"/>
                        </a:spcBef>
                        <a:spcAft>
                          <a:spcPts val="0"/>
                        </a:spcAft>
                        <a:buNone/>
                      </a:pPr>
                      <a:r>
                        <a:rPr lang="es-MX" sz="1300" b="1" dirty="0">
                          <a:sym typeface="Montserrat"/>
                        </a:rPr>
                        <a:t>Concentrado plaquetario</a:t>
                      </a:r>
                      <a:endParaRPr sz="1300" b="1" dirty="0">
                        <a:latin typeface="+mn-lt"/>
                        <a:ea typeface="Montserrat"/>
                        <a:cs typeface="Arial" panose="020B0604020202020204" pitchFamily="34" charset="0"/>
                        <a:sym typeface="Montserrat"/>
                      </a:endParaRPr>
                    </a:p>
                  </a:txBody>
                  <a:tcPr marL="91425" marR="91425" marT="91425" marB="91425" anchor="ctr"/>
                </a:tc>
                <a:tc>
                  <a:txBody>
                    <a:bodyPr/>
                    <a:lstStyle/>
                    <a:p>
                      <a:pPr marL="0" lvl="0" indent="12700" algn="ctr" rtl="0">
                        <a:lnSpc>
                          <a:spcPct val="115000"/>
                        </a:lnSpc>
                        <a:spcBef>
                          <a:spcPts val="1200"/>
                        </a:spcBef>
                        <a:spcAft>
                          <a:spcPts val="1200"/>
                        </a:spcAft>
                        <a:buNone/>
                      </a:pPr>
                      <a:r>
                        <a:rPr lang="es-MX" sz="1300" dirty="0">
                          <a:sym typeface="Montserrat"/>
                        </a:rPr>
                        <a:t>2,662</a:t>
                      </a:r>
                      <a:endParaRPr sz="1300" dirty="0">
                        <a:latin typeface="+mn-lt"/>
                        <a:ea typeface="Montserrat"/>
                        <a:cs typeface="Arial" panose="020B0604020202020204" pitchFamily="34" charset="0"/>
                        <a:sym typeface="Montserrat"/>
                      </a:endParaRPr>
                    </a:p>
                  </a:txBody>
                  <a:tcPr marL="68575" marR="68575" marT="91425" marB="91425" anchor="ctr"/>
                </a:tc>
                <a:tc>
                  <a:txBody>
                    <a:bodyPr/>
                    <a:lstStyle/>
                    <a:p>
                      <a:pPr marL="0" lvl="0" indent="12700" algn="ctr" rtl="0">
                        <a:lnSpc>
                          <a:spcPct val="115000"/>
                        </a:lnSpc>
                        <a:spcBef>
                          <a:spcPts val="1200"/>
                        </a:spcBef>
                        <a:spcAft>
                          <a:spcPts val="1200"/>
                        </a:spcAft>
                        <a:buNone/>
                      </a:pPr>
                      <a:r>
                        <a:rPr lang="es-MX" sz="1300" dirty="0">
                          <a:latin typeface="+mn-lt"/>
                          <a:ea typeface="Montserrat"/>
                          <a:cs typeface="Arial" panose="020B0604020202020204" pitchFamily="34" charset="0"/>
                          <a:sym typeface="Montserrat"/>
                        </a:rPr>
                        <a:t>2,382</a:t>
                      </a:r>
                      <a:endParaRPr sz="1300" dirty="0">
                        <a:latin typeface="+mn-lt"/>
                        <a:ea typeface="Montserrat"/>
                        <a:cs typeface="Arial" panose="020B0604020202020204" pitchFamily="34" charset="0"/>
                        <a:sym typeface="Montserrat"/>
                      </a:endParaRPr>
                    </a:p>
                  </a:txBody>
                  <a:tcPr marL="68575" marR="68575" marT="91425" marB="91425" anchor="ctr"/>
                </a:tc>
                <a:tc>
                  <a:txBody>
                    <a:bodyPr/>
                    <a:lstStyle/>
                    <a:p>
                      <a:pPr marL="0" lvl="0" indent="0" algn="ctr" rtl="0">
                        <a:lnSpc>
                          <a:spcPct val="115000"/>
                        </a:lnSpc>
                        <a:spcBef>
                          <a:spcPts val="1200"/>
                        </a:spcBef>
                        <a:spcAft>
                          <a:spcPts val="1200"/>
                        </a:spcAft>
                        <a:buNone/>
                      </a:pPr>
                      <a:r>
                        <a:rPr lang="es-MX" sz="1300" b="0" dirty="0">
                          <a:latin typeface="+mn-lt"/>
                          <a:ea typeface="Montserrat"/>
                          <a:cs typeface="Arial" panose="020B0604020202020204" pitchFamily="34" charset="0"/>
                          <a:sym typeface="Montserrat"/>
                        </a:rPr>
                        <a:t>-10.52</a:t>
                      </a:r>
                      <a:endParaRPr sz="1300" b="0" dirty="0">
                        <a:latin typeface="+mn-lt"/>
                        <a:ea typeface="Montserrat"/>
                        <a:cs typeface="Arial" panose="020B0604020202020204" pitchFamily="34" charset="0"/>
                        <a:sym typeface="Montserrat"/>
                      </a:endParaRPr>
                    </a:p>
                  </a:txBody>
                  <a:tcPr marL="68575" marR="68575" marT="91425" marB="91425" anchor="ctr"/>
                </a:tc>
                <a:extLst>
                  <a:ext uri="{0D108BD9-81ED-4DB2-BD59-A6C34878D82A}">
                    <a16:rowId xmlns:a16="http://schemas.microsoft.com/office/drawing/2014/main" val="10004"/>
                  </a:ext>
                </a:extLst>
              </a:tr>
              <a:tr h="430749">
                <a:tc>
                  <a:txBody>
                    <a:bodyPr/>
                    <a:lstStyle/>
                    <a:p>
                      <a:pPr marL="0" lvl="0" indent="0" algn="l" rtl="0">
                        <a:spcBef>
                          <a:spcPts val="0"/>
                        </a:spcBef>
                        <a:spcAft>
                          <a:spcPts val="0"/>
                        </a:spcAft>
                        <a:buNone/>
                      </a:pPr>
                      <a:r>
                        <a:rPr lang="es-MX" sz="1300" b="1" dirty="0">
                          <a:sym typeface="Montserrat"/>
                        </a:rPr>
                        <a:t>Crioprecipitado</a:t>
                      </a:r>
                      <a:endParaRPr sz="1300" b="1" dirty="0">
                        <a:latin typeface="+mn-lt"/>
                        <a:ea typeface="Montserrat"/>
                        <a:cs typeface="Arial" panose="020B0604020202020204" pitchFamily="34" charset="0"/>
                        <a:sym typeface="Montserrat"/>
                      </a:endParaRPr>
                    </a:p>
                  </a:txBody>
                  <a:tcPr marL="91425" marR="91425" marT="91425" marB="91425" anchor="ctr"/>
                </a:tc>
                <a:tc>
                  <a:txBody>
                    <a:bodyPr/>
                    <a:lstStyle/>
                    <a:p>
                      <a:pPr marL="0" lvl="0" indent="12700" algn="ctr" rtl="0">
                        <a:lnSpc>
                          <a:spcPct val="115000"/>
                        </a:lnSpc>
                        <a:spcBef>
                          <a:spcPts val="1200"/>
                        </a:spcBef>
                        <a:spcAft>
                          <a:spcPts val="1200"/>
                        </a:spcAft>
                        <a:buNone/>
                      </a:pPr>
                      <a:r>
                        <a:rPr lang="es-MX" sz="1300" dirty="0">
                          <a:sym typeface="Montserrat"/>
                        </a:rPr>
                        <a:t>347</a:t>
                      </a:r>
                      <a:endParaRPr sz="1300" dirty="0">
                        <a:latin typeface="+mn-lt"/>
                        <a:ea typeface="Montserrat"/>
                        <a:cs typeface="Arial" panose="020B0604020202020204" pitchFamily="34" charset="0"/>
                        <a:sym typeface="Montserrat"/>
                      </a:endParaRPr>
                    </a:p>
                  </a:txBody>
                  <a:tcPr marL="68575" marR="68575" marT="91425" marB="91425" anchor="ctr"/>
                </a:tc>
                <a:tc>
                  <a:txBody>
                    <a:bodyPr/>
                    <a:lstStyle/>
                    <a:p>
                      <a:pPr marL="0" lvl="0" indent="12700" algn="ctr" rtl="0">
                        <a:lnSpc>
                          <a:spcPct val="115000"/>
                        </a:lnSpc>
                        <a:spcBef>
                          <a:spcPts val="1200"/>
                        </a:spcBef>
                        <a:spcAft>
                          <a:spcPts val="1200"/>
                        </a:spcAft>
                        <a:buNone/>
                      </a:pPr>
                      <a:r>
                        <a:rPr lang="es-MX" sz="1300" dirty="0">
                          <a:latin typeface="+mn-lt"/>
                          <a:ea typeface="Montserrat"/>
                          <a:cs typeface="Arial" panose="020B0604020202020204" pitchFamily="34" charset="0"/>
                          <a:sym typeface="Montserrat"/>
                        </a:rPr>
                        <a:t>421</a:t>
                      </a:r>
                      <a:endParaRPr sz="1300" dirty="0">
                        <a:latin typeface="+mn-lt"/>
                        <a:ea typeface="Montserrat"/>
                        <a:cs typeface="Arial" panose="020B0604020202020204" pitchFamily="34" charset="0"/>
                        <a:sym typeface="Montserrat"/>
                      </a:endParaRPr>
                    </a:p>
                  </a:txBody>
                  <a:tcPr marL="68575" marR="68575" marT="91425" marB="91425" anchor="ctr"/>
                </a:tc>
                <a:tc>
                  <a:txBody>
                    <a:bodyPr/>
                    <a:lstStyle/>
                    <a:p>
                      <a:pPr marL="0" lvl="0" indent="0" algn="ctr" rtl="0">
                        <a:lnSpc>
                          <a:spcPct val="115000"/>
                        </a:lnSpc>
                        <a:spcBef>
                          <a:spcPts val="1200"/>
                        </a:spcBef>
                        <a:spcAft>
                          <a:spcPts val="1200"/>
                        </a:spcAft>
                        <a:buNone/>
                      </a:pPr>
                      <a:r>
                        <a:rPr lang="es-MX" sz="1300" b="0" dirty="0">
                          <a:latin typeface="+mn-lt"/>
                          <a:ea typeface="Montserrat"/>
                          <a:cs typeface="Arial" panose="020B0604020202020204" pitchFamily="34" charset="0"/>
                          <a:sym typeface="Montserrat"/>
                        </a:rPr>
                        <a:t>21.33</a:t>
                      </a:r>
                      <a:endParaRPr sz="1300" b="0" dirty="0">
                        <a:latin typeface="+mn-lt"/>
                        <a:ea typeface="Montserrat"/>
                        <a:cs typeface="Arial" panose="020B0604020202020204" pitchFamily="34" charset="0"/>
                        <a:sym typeface="Montserrat"/>
                      </a:endParaRPr>
                    </a:p>
                  </a:txBody>
                  <a:tcPr marL="68575" marR="68575" marT="91425" marB="91425" anchor="ctr"/>
                </a:tc>
                <a:extLst>
                  <a:ext uri="{0D108BD9-81ED-4DB2-BD59-A6C34878D82A}">
                    <a16:rowId xmlns:a16="http://schemas.microsoft.com/office/drawing/2014/main" val="10005"/>
                  </a:ext>
                </a:extLst>
              </a:tr>
              <a:tr h="430749">
                <a:tc>
                  <a:txBody>
                    <a:bodyPr/>
                    <a:lstStyle/>
                    <a:p>
                      <a:pPr marL="0" lvl="0" indent="0" algn="l" rtl="0">
                        <a:spcBef>
                          <a:spcPts val="0"/>
                        </a:spcBef>
                        <a:spcAft>
                          <a:spcPts val="0"/>
                        </a:spcAft>
                        <a:buNone/>
                      </a:pPr>
                      <a:r>
                        <a:rPr lang="es-MX" sz="1300" b="1" dirty="0">
                          <a:sym typeface="Montserrat"/>
                        </a:rPr>
                        <a:t>Linfocitos/granulocitos</a:t>
                      </a:r>
                      <a:endParaRPr sz="1300" b="1" dirty="0">
                        <a:latin typeface="+mn-lt"/>
                        <a:ea typeface="Montserrat"/>
                        <a:cs typeface="Arial" panose="020B0604020202020204" pitchFamily="34" charset="0"/>
                        <a:sym typeface="Montserrat"/>
                      </a:endParaRPr>
                    </a:p>
                  </a:txBody>
                  <a:tcPr marL="91425" marR="91425" marT="91425" marB="91425" anchor="ctr"/>
                </a:tc>
                <a:tc>
                  <a:txBody>
                    <a:bodyPr/>
                    <a:lstStyle/>
                    <a:p>
                      <a:pPr marL="0" lvl="0" indent="12700" algn="ctr" rtl="0">
                        <a:lnSpc>
                          <a:spcPct val="115000"/>
                        </a:lnSpc>
                        <a:spcBef>
                          <a:spcPts val="1200"/>
                        </a:spcBef>
                        <a:spcAft>
                          <a:spcPts val="1200"/>
                        </a:spcAft>
                        <a:buNone/>
                      </a:pPr>
                      <a:r>
                        <a:rPr lang="es-MX" sz="1300" dirty="0">
                          <a:sym typeface="Montserrat"/>
                        </a:rPr>
                        <a:t>4</a:t>
                      </a:r>
                      <a:endParaRPr sz="1300" dirty="0">
                        <a:latin typeface="+mn-lt"/>
                        <a:ea typeface="Montserrat"/>
                        <a:cs typeface="Arial" panose="020B0604020202020204" pitchFamily="34" charset="0"/>
                        <a:sym typeface="Montserrat"/>
                      </a:endParaRPr>
                    </a:p>
                  </a:txBody>
                  <a:tcPr marL="68575" marR="68575" marT="91425" marB="91425" anchor="ctr"/>
                </a:tc>
                <a:tc>
                  <a:txBody>
                    <a:bodyPr/>
                    <a:lstStyle/>
                    <a:p>
                      <a:pPr marL="0" lvl="0" indent="12700" algn="ctr" rtl="0">
                        <a:lnSpc>
                          <a:spcPct val="115000"/>
                        </a:lnSpc>
                        <a:spcBef>
                          <a:spcPts val="1200"/>
                        </a:spcBef>
                        <a:spcAft>
                          <a:spcPts val="1200"/>
                        </a:spcAft>
                        <a:buNone/>
                      </a:pPr>
                      <a:r>
                        <a:rPr lang="es-MX" sz="1300" dirty="0">
                          <a:latin typeface="+mn-lt"/>
                          <a:ea typeface="Montserrat"/>
                          <a:cs typeface="Arial" panose="020B0604020202020204" pitchFamily="34" charset="0"/>
                          <a:sym typeface="Montserrat"/>
                        </a:rPr>
                        <a:t>6</a:t>
                      </a:r>
                      <a:endParaRPr sz="1300" dirty="0">
                        <a:latin typeface="+mn-lt"/>
                        <a:ea typeface="Montserrat"/>
                        <a:cs typeface="Arial" panose="020B0604020202020204" pitchFamily="34" charset="0"/>
                        <a:sym typeface="Montserrat"/>
                      </a:endParaRPr>
                    </a:p>
                  </a:txBody>
                  <a:tcPr marL="68575" marR="68575" marT="91425" marB="91425" anchor="ctr"/>
                </a:tc>
                <a:tc>
                  <a:txBody>
                    <a:bodyPr/>
                    <a:lstStyle/>
                    <a:p>
                      <a:pPr marL="0" lvl="0" indent="0" algn="ctr" rtl="0">
                        <a:lnSpc>
                          <a:spcPct val="115000"/>
                        </a:lnSpc>
                        <a:spcBef>
                          <a:spcPts val="1200"/>
                        </a:spcBef>
                        <a:spcAft>
                          <a:spcPts val="1200"/>
                        </a:spcAft>
                        <a:buNone/>
                      </a:pPr>
                      <a:r>
                        <a:rPr lang="es-MX" sz="1300" b="0" dirty="0">
                          <a:latin typeface="+mn-lt"/>
                          <a:ea typeface="Montserrat"/>
                          <a:cs typeface="Arial" panose="020B0604020202020204" pitchFamily="34" charset="0"/>
                          <a:sym typeface="Montserrat"/>
                        </a:rPr>
                        <a:t>50</a:t>
                      </a:r>
                      <a:endParaRPr sz="1300" b="0" dirty="0">
                        <a:latin typeface="+mn-lt"/>
                        <a:ea typeface="Montserrat"/>
                        <a:cs typeface="Arial" panose="020B0604020202020204" pitchFamily="34" charset="0"/>
                        <a:sym typeface="Montserrat"/>
                      </a:endParaRPr>
                    </a:p>
                  </a:txBody>
                  <a:tcPr marL="68575" marR="68575" marT="91425" marB="91425" anchor="ctr"/>
                </a:tc>
                <a:extLst>
                  <a:ext uri="{0D108BD9-81ED-4DB2-BD59-A6C34878D82A}">
                    <a16:rowId xmlns:a16="http://schemas.microsoft.com/office/drawing/2014/main" val="10006"/>
                  </a:ext>
                </a:extLst>
              </a:tr>
              <a:tr h="430749">
                <a:tc>
                  <a:txBody>
                    <a:bodyPr/>
                    <a:lstStyle/>
                    <a:p>
                      <a:pPr marL="0" lvl="0" indent="0" algn="l" rtl="0">
                        <a:spcBef>
                          <a:spcPts val="0"/>
                        </a:spcBef>
                        <a:spcAft>
                          <a:spcPts val="0"/>
                        </a:spcAft>
                        <a:buNone/>
                      </a:pPr>
                      <a:r>
                        <a:rPr lang="es-MX" sz="1300" b="1" dirty="0">
                          <a:sym typeface="Montserrat"/>
                        </a:rPr>
                        <a:t>Células tallo</a:t>
                      </a:r>
                      <a:endParaRPr sz="1300" b="1" dirty="0">
                        <a:latin typeface="+mn-lt"/>
                        <a:ea typeface="Montserrat"/>
                        <a:cs typeface="Arial" panose="020B0604020202020204" pitchFamily="34" charset="0"/>
                        <a:sym typeface="Montserrat"/>
                      </a:endParaRPr>
                    </a:p>
                  </a:txBody>
                  <a:tcPr marL="91425" marR="91425" marT="91425" marB="91425" anchor="ctr"/>
                </a:tc>
                <a:tc>
                  <a:txBody>
                    <a:bodyPr/>
                    <a:lstStyle/>
                    <a:p>
                      <a:pPr marL="0" lvl="0" indent="12700" algn="ctr" rtl="0">
                        <a:lnSpc>
                          <a:spcPct val="115000"/>
                        </a:lnSpc>
                        <a:spcBef>
                          <a:spcPts val="1200"/>
                        </a:spcBef>
                        <a:spcAft>
                          <a:spcPts val="1200"/>
                        </a:spcAft>
                        <a:buNone/>
                      </a:pPr>
                      <a:r>
                        <a:rPr lang="es-MX" sz="1300" dirty="0">
                          <a:sym typeface="Montserrat"/>
                        </a:rPr>
                        <a:t>35</a:t>
                      </a:r>
                      <a:endParaRPr sz="1300" dirty="0">
                        <a:latin typeface="+mn-lt"/>
                        <a:ea typeface="Montserrat"/>
                        <a:cs typeface="Arial" panose="020B0604020202020204" pitchFamily="34" charset="0"/>
                        <a:sym typeface="Montserrat"/>
                      </a:endParaRPr>
                    </a:p>
                  </a:txBody>
                  <a:tcPr marL="68575" marR="68575" marT="91425" marB="91425" anchor="ctr"/>
                </a:tc>
                <a:tc>
                  <a:txBody>
                    <a:bodyPr/>
                    <a:lstStyle/>
                    <a:p>
                      <a:pPr marL="0" lvl="0" indent="12700" algn="ctr" rtl="0">
                        <a:lnSpc>
                          <a:spcPct val="115000"/>
                        </a:lnSpc>
                        <a:spcBef>
                          <a:spcPts val="1200"/>
                        </a:spcBef>
                        <a:spcAft>
                          <a:spcPts val="1200"/>
                        </a:spcAft>
                        <a:buNone/>
                      </a:pPr>
                      <a:r>
                        <a:rPr lang="es-MX" sz="1300" dirty="0">
                          <a:latin typeface="+mn-lt"/>
                          <a:ea typeface="Montserrat"/>
                          <a:cs typeface="Arial" panose="020B0604020202020204" pitchFamily="34" charset="0"/>
                          <a:sym typeface="Montserrat"/>
                        </a:rPr>
                        <a:t>23</a:t>
                      </a:r>
                      <a:endParaRPr sz="1300" dirty="0">
                        <a:latin typeface="+mn-lt"/>
                        <a:ea typeface="Montserrat"/>
                        <a:cs typeface="Arial" panose="020B0604020202020204" pitchFamily="34" charset="0"/>
                        <a:sym typeface="Montserrat"/>
                      </a:endParaRPr>
                    </a:p>
                  </a:txBody>
                  <a:tcPr marL="68575" marR="68575" marT="91425" marB="91425" anchor="ctr"/>
                </a:tc>
                <a:tc>
                  <a:txBody>
                    <a:bodyPr/>
                    <a:lstStyle/>
                    <a:p>
                      <a:pPr marL="0" lvl="0" indent="0" algn="ctr" rtl="0">
                        <a:lnSpc>
                          <a:spcPct val="115000"/>
                        </a:lnSpc>
                        <a:spcBef>
                          <a:spcPts val="1200"/>
                        </a:spcBef>
                        <a:spcAft>
                          <a:spcPts val="1200"/>
                        </a:spcAft>
                        <a:buNone/>
                      </a:pPr>
                      <a:r>
                        <a:rPr lang="es-MX" sz="1300" b="0" dirty="0">
                          <a:latin typeface="+mn-lt"/>
                          <a:ea typeface="Montserrat"/>
                          <a:cs typeface="Arial" panose="020B0604020202020204" pitchFamily="34" charset="0"/>
                          <a:sym typeface="Montserrat"/>
                        </a:rPr>
                        <a:t>-34.29</a:t>
                      </a:r>
                      <a:endParaRPr sz="1300" b="0" dirty="0">
                        <a:latin typeface="+mn-lt"/>
                        <a:ea typeface="Montserrat"/>
                        <a:cs typeface="Arial" panose="020B0604020202020204" pitchFamily="34" charset="0"/>
                        <a:sym typeface="Montserrat"/>
                      </a:endParaRPr>
                    </a:p>
                  </a:txBody>
                  <a:tcPr marL="68575" marR="68575" marT="91425" marB="91425" anchor="ctr"/>
                </a:tc>
                <a:extLst>
                  <a:ext uri="{0D108BD9-81ED-4DB2-BD59-A6C34878D82A}">
                    <a16:rowId xmlns:a16="http://schemas.microsoft.com/office/drawing/2014/main" val="10007"/>
                  </a:ext>
                </a:extLst>
              </a:tr>
              <a:tr h="430749">
                <a:tc>
                  <a:txBody>
                    <a:bodyPr/>
                    <a:lstStyle/>
                    <a:p>
                      <a:pPr marL="0" lvl="0" indent="0" algn="l" rtl="0">
                        <a:spcBef>
                          <a:spcPts val="0"/>
                        </a:spcBef>
                        <a:spcAft>
                          <a:spcPts val="0"/>
                        </a:spcAft>
                        <a:buNone/>
                      </a:pPr>
                      <a:r>
                        <a:rPr lang="es-MX" sz="1300" b="1" dirty="0">
                          <a:sym typeface="Montserrat"/>
                        </a:rPr>
                        <a:t>Subtotal</a:t>
                      </a:r>
                      <a:endParaRPr sz="1300" b="1" dirty="0">
                        <a:latin typeface="+mn-lt"/>
                        <a:ea typeface="Montserrat"/>
                        <a:cs typeface="Arial" panose="020B0604020202020204" pitchFamily="34" charset="0"/>
                        <a:sym typeface="Montserrat"/>
                      </a:endParaRPr>
                    </a:p>
                  </a:txBody>
                  <a:tcPr marL="91425" marR="91425" marT="91425" marB="91425" anchor="ctr"/>
                </a:tc>
                <a:tc>
                  <a:txBody>
                    <a:bodyPr/>
                    <a:lstStyle/>
                    <a:p>
                      <a:pPr marL="0" lvl="0" indent="12700" algn="ctr" rtl="0">
                        <a:lnSpc>
                          <a:spcPct val="115000"/>
                        </a:lnSpc>
                        <a:spcBef>
                          <a:spcPts val="1200"/>
                        </a:spcBef>
                        <a:spcAft>
                          <a:spcPts val="1200"/>
                        </a:spcAft>
                        <a:buNone/>
                      </a:pPr>
                      <a:r>
                        <a:rPr lang="es-MX" sz="1300" b="1" dirty="0">
                          <a:sym typeface="Montserrat"/>
                        </a:rPr>
                        <a:t>8,399</a:t>
                      </a:r>
                      <a:endParaRPr sz="1300" b="1" dirty="0">
                        <a:latin typeface="+mn-lt"/>
                        <a:ea typeface="Montserrat"/>
                        <a:cs typeface="Arial" panose="020B0604020202020204" pitchFamily="34" charset="0"/>
                        <a:sym typeface="Montserrat"/>
                      </a:endParaRPr>
                    </a:p>
                  </a:txBody>
                  <a:tcPr marL="68575" marR="68575" marT="91425" marB="91425" anchor="ctr"/>
                </a:tc>
                <a:tc>
                  <a:txBody>
                    <a:bodyPr/>
                    <a:lstStyle/>
                    <a:p>
                      <a:pPr marL="0" lvl="0" indent="12700" algn="ctr" rtl="0">
                        <a:lnSpc>
                          <a:spcPct val="115000"/>
                        </a:lnSpc>
                        <a:spcBef>
                          <a:spcPts val="1200"/>
                        </a:spcBef>
                        <a:spcAft>
                          <a:spcPts val="1200"/>
                        </a:spcAft>
                        <a:buNone/>
                      </a:pPr>
                      <a:r>
                        <a:rPr lang="es-MX" sz="1300" b="1" dirty="0">
                          <a:latin typeface="+mn-lt"/>
                          <a:ea typeface="Montserrat"/>
                          <a:cs typeface="Arial" panose="020B0604020202020204" pitchFamily="34" charset="0"/>
                          <a:sym typeface="Montserrat"/>
                        </a:rPr>
                        <a:t>8,233</a:t>
                      </a:r>
                      <a:endParaRPr sz="1300" b="1" dirty="0">
                        <a:latin typeface="+mn-lt"/>
                        <a:ea typeface="Montserrat"/>
                        <a:cs typeface="Arial" panose="020B0604020202020204" pitchFamily="34" charset="0"/>
                        <a:sym typeface="Montserrat"/>
                      </a:endParaRPr>
                    </a:p>
                  </a:txBody>
                  <a:tcPr marL="68575" marR="68575" marT="91425" marB="91425" anchor="ctr"/>
                </a:tc>
                <a:tc>
                  <a:txBody>
                    <a:bodyPr/>
                    <a:lstStyle/>
                    <a:p>
                      <a:pPr marL="0" lvl="0" indent="0" algn="ctr" rtl="0">
                        <a:lnSpc>
                          <a:spcPct val="115000"/>
                        </a:lnSpc>
                        <a:spcBef>
                          <a:spcPts val="1200"/>
                        </a:spcBef>
                        <a:spcAft>
                          <a:spcPts val="1200"/>
                        </a:spcAft>
                        <a:buNone/>
                      </a:pPr>
                      <a:r>
                        <a:rPr lang="es-MX" sz="1300" b="1" dirty="0">
                          <a:latin typeface="+mn-lt"/>
                          <a:ea typeface="Montserrat"/>
                          <a:cs typeface="Arial" panose="020B0604020202020204" pitchFamily="34" charset="0"/>
                          <a:sym typeface="Montserrat"/>
                        </a:rPr>
                        <a:t>-1.98</a:t>
                      </a:r>
                      <a:endParaRPr sz="1300" b="1" dirty="0">
                        <a:latin typeface="+mn-lt"/>
                        <a:ea typeface="Montserrat"/>
                        <a:cs typeface="Arial" panose="020B0604020202020204" pitchFamily="34" charset="0"/>
                        <a:sym typeface="Montserrat"/>
                      </a:endParaRPr>
                    </a:p>
                  </a:txBody>
                  <a:tcPr marL="68575" marR="68575" marT="91425" marB="91425" anchor="ctr"/>
                </a:tc>
                <a:extLst>
                  <a:ext uri="{0D108BD9-81ED-4DB2-BD59-A6C34878D82A}">
                    <a16:rowId xmlns:a16="http://schemas.microsoft.com/office/drawing/2014/main" val="10008"/>
                  </a:ext>
                </a:extLst>
              </a:tr>
              <a:tr h="430749">
                <a:tc>
                  <a:txBody>
                    <a:bodyPr/>
                    <a:lstStyle/>
                    <a:p>
                      <a:pPr marL="0" lvl="0" indent="0" algn="l" rtl="0">
                        <a:spcBef>
                          <a:spcPts val="0"/>
                        </a:spcBef>
                        <a:spcAft>
                          <a:spcPts val="0"/>
                        </a:spcAft>
                        <a:buNone/>
                      </a:pPr>
                      <a:r>
                        <a:rPr lang="es-MX" sz="1300" b="1" dirty="0">
                          <a:sym typeface="Montserrat"/>
                        </a:rPr>
                        <a:t>Fármacos suministrados</a:t>
                      </a:r>
                      <a:endParaRPr sz="1300" b="1" dirty="0">
                        <a:latin typeface="+mn-lt"/>
                        <a:ea typeface="Montserrat"/>
                        <a:cs typeface="Arial" panose="020B0604020202020204" pitchFamily="34" charset="0"/>
                        <a:sym typeface="Montserrat"/>
                      </a:endParaRPr>
                    </a:p>
                  </a:txBody>
                  <a:tcPr marL="91425" marR="91425" marT="91425" marB="91425" anchor="ctr"/>
                </a:tc>
                <a:tc>
                  <a:txBody>
                    <a:bodyPr/>
                    <a:lstStyle/>
                    <a:p>
                      <a:pPr marL="0" lvl="0" indent="12700" algn="ctr" rtl="0">
                        <a:lnSpc>
                          <a:spcPct val="115000"/>
                        </a:lnSpc>
                        <a:spcBef>
                          <a:spcPts val="1200"/>
                        </a:spcBef>
                        <a:spcAft>
                          <a:spcPts val="1200"/>
                        </a:spcAft>
                        <a:buNone/>
                      </a:pPr>
                      <a:r>
                        <a:rPr lang="es-MX" sz="1300" dirty="0">
                          <a:sym typeface="Montserrat"/>
                        </a:rPr>
                        <a:t>9,513</a:t>
                      </a:r>
                      <a:endParaRPr sz="1300" b="1" dirty="0">
                        <a:latin typeface="+mn-lt"/>
                        <a:ea typeface="Montserrat"/>
                        <a:cs typeface="Arial" panose="020B0604020202020204" pitchFamily="34" charset="0"/>
                        <a:sym typeface="Montserrat"/>
                      </a:endParaRPr>
                    </a:p>
                  </a:txBody>
                  <a:tcPr marL="68575" marR="68575" marT="91425" marB="91425" anchor="ctr"/>
                </a:tc>
                <a:tc>
                  <a:txBody>
                    <a:bodyPr/>
                    <a:lstStyle/>
                    <a:p>
                      <a:pPr marL="0" lvl="0" indent="12700" algn="ctr" rtl="0">
                        <a:lnSpc>
                          <a:spcPct val="115000"/>
                        </a:lnSpc>
                        <a:spcBef>
                          <a:spcPts val="1200"/>
                        </a:spcBef>
                        <a:spcAft>
                          <a:spcPts val="1200"/>
                        </a:spcAft>
                        <a:buNone/>
                      </a:pPr>
                      <a:r>
                        <a:rPr lang="es-MX" sz="1300" b="0" dirty="0">
                          <a:latin typeface="+mn-lt"/>
                          <a:ea typeface="Montserrat"/>
                          <a:cs typeface="Arial" panose="020B0604020202020204" pitchFamily="34" charset="0"/>
                          <a:sym typeface="Montserrat"/>
                        </a:rPr>
                        <a:t>10,329</a:t>
                      </a:r>
                      <a:endParaRPr sz="1300" b="0" dirty="0">
                        <a:latin typeface="+mn-lt"/>
                        <a:ea typeface="Montserrat"/>
                        <a:cs typeface="Arial" panose="020B0604020202020204" pitchFamily="34" charset="0"/>
                        <a:sym typeface="Montserrat"/>
                      </a:endParaRPr>
                    </a:p>
                  </a:txBody>
                  <a:tcPr marL="68575" marR="68575" marT="91425" marB="91425" anchor="ctr"/>
                </a:tc>
                <a:tc>
                  <a:txBody>
                    <a:bodyPr/>
                    <a:lstStyle/>
                    <a:p>
                      <a:pPr marL="0" lvl="0" indent="0" algn="ctr" rtl="0">
                        <a:lnSpc>
                          <a:spcPct val="115000"/>
                        </a:lnSpc>
                        <a:spcBef>
                          <a:spcPts val="1200"/>
                        </a:spcBef>
                        <a:spcAft>
                          <a:spcPts val="1200"/>
                        </a:spcAft>
                        <a:buNone/>
                      </a:pPr>
                      <a:r>
                        <a:rPr lang="es-MX" sz="1300" dirty="0">
                          <a:sym typeface="Montserrat"/>
                        </a:rPr>
                        <a:t>53.7</a:t>
                      </a:r>
                      <a:endParaRPr sz="1300" b="1" dirty="0">
                        <a:latin typeface="+mn-lt"/>
                        <a:ea typeface="Montserrat"/>
                        <a:cs typeface="Arial" panose="020B0604020202020204" pitchFamily="34" charset="0"/>
                        <a:sym typeface="Montserrat"/>
                      </a:endParaRPr>
                    </a:p>
                  </a:txBody>
                  <a:tcPr marL="68575" marR="68575" marT="91425" marB="91425" anchor="ctr"/>
                </a:tc>
                <a:extLst>
                  <a:ext uri="{0D108BD9-81ED-4DB2-BD59-A6C34878D82A}">
                    <a16:rowId xmlns:a16="http://schemas.microsoft.com/office/drawing/2014/main" val="10009"/>
                  </a:ext>
                </a:extLst>
              </a:tr>
              <a:tr h="430749">
                <a:tc>
                  <a:txBody>
                    <a:bodyPr/>
                    <a:lstStyle/>
                    <a:p>
                      <a:pPr marL="0" lvl="0" indent="0" algn="ctr" rtl="0">
                        <a:spcBef>
                          <a:spcPts val="0"/>
                        </a:spcBef>
                        <a:spcAft>
                          <a:spcPts val="0"/>
                        </a:spcAft>
                        <a:buNone/>
                      </a:pPr>
                      <a:r>
                        <a:rPr lang="es-MX" sz="1300" b="1" dirty="0">
                          <a:solidFill>
                            <a:schemeClr val="bg1"/>
                          </a:solidFill>
                          <a:sym typeface="Montserrat"/>
                        </a:rPr>
                        <a:t>Total</a:t>
                      </a:r>
                      <a:endParaRPr sz="1300" b="1" dirty="0">
                        <a:solidFill>
                          <a:schemeClr val="bg1"/>
                        </a:solidFill>
                        <a:latin typeface="+mn-lt"/>
                        <a:ea typeface="Montserrat"/>
                        <a:cs typeface="Arial" panose="020B0604020202020204" pitchFamily="34" charset="0"/>
                        <a:sym typeface="Montserrat"/>
                      </a:endParaRPr>
                    </a:p>
                  </a:txBody>
                  <a:tcPr marL="91425" marR="91425" marT="91425" marB="91425" anchor="ctr">
                    <a:solidFill>
                      <a:srgbClr val="05405D"/>
                    </a:solidFill>
                  </a:tcPr>
                </a:tc>
                <a:tc>
                  <a:txBody>
                    <a:bodyPr/>
                    <a:lstStyle/>
                    <a:p>
                      <a:pPr marL="0" lvl="0" indent="12700" algn="ctr" rtl="0">
                        <a:lnSpc>
                          <a:spcPct val="115000"/>
                        </a:lnSpc>
                        <a:spcBef>
                          <a:spcPts val="1200"/>
                        </a:spcBef>
                        <a:spcAft>
                          <a:spcPts val="1200"/>
                        </a:spcAft>
                        <a:buNone/>
                      </a:pPr>
                      <a:r>
                        <a:rPr lang="es-MX" sz="1300" b="1" dirty="0">
                          <a:solidFill>
                            <a:schemeClr val="bg1"/>
                          </a:solidFill>
                          <a:sym typeface="Montserrat"/>
                        </a:rPr>
                        <a:t>17,912</a:t>
                      </a:r>
                      <a:endParaRPr sz="1300" b="1" dirty="0">
                        <a:solidFill>
                          <a:schemeClr val="bg1"/>
                        </a:solidFill>
                        <a:latin typeface="+mn-lt"/>
                        <a:ea typeface="Montserrat"/>
                        <a:cs typeface="Arial" panose="020B0604020202020204" pitchFamily="34" charset="0"/>
                        <a:sym typeface="Montserrat"/>
                      </a:endParaRPr>
                    </a:p>
                  </a:txBody>
                  <a:tcPr marL="68575" marR="68575" marT="91425" marB="91425" anchor="ctr">
                    <a:solidFill>
                      <a:srgbClr val="05405D"/>
                    </a:solidFill>
                  </a:tcPr>
                </a:tc>
                <a:tc>
                  <a:txBody>
                    <a:bodyPr/>
                    <a:lstStyle/>
                    <a:p>
                      <a:pPr marL="0" lvl="0" indent="12700" algn="ctr" rtl="0">
                        <a:lnSpc>
                          <a:spcPct val="115000"/>
                        </a:lnSpc>
                        <a:spcBef>
                          <a:spcPts val="1200"/>
                        </a:spcBef>
                        <a:spcAft>
                          <a:spcPts val="1200"/>
                        </a:spcAft>
                        <a:buNone/>
                      </a:pPr>
                      <a:r>
                        <a:rPr lang="es-MX" sz="1300" b="1" dirty="0">
                          <a:solidFill>
                            <a:schemeClr val="bg1"/>
                          </a:solidFill>
                          <a:latin typeface="+mn-lt"/>
                          <a:ea typeface="Montserrat"/>
                          <a:cs typeface="Arial" panose="020B0604020202020204" pitchFamily="34" charset="0"/>
                          <a:sym typeface="Montserrat"/>
                        </a:rPr>
                        <a:t>18,562</a:t>
                      </a:r>
                      <a:endParaRPr sz="1300" b="1" dirty="0">
                        <a:solidFill>
                          <a:schemeClr val="bg1"/>
                        </a:solidFill>
                        <a:latin typeface="+mn-lt"/>
                        <a:ea typeface="Montserrat"/>
                        <a:cs typeface="Arial" panose="020B0604020202020204" pitchFamily="34" charset="0"/>
                        <a:sym typeface="Montserrat"/>
                      </a:endParaRPr>
                    </a:p>
                  </a:txBody>
                  <a:tcPr marL="68575" marR="68575" marT="91425" marB="91425" anchor="ctr">
                    <a:solidFill>
                      <a:srgbClr val="05405D"/>
                    </a:solidFill>
                  </a:tcPr>
                </a:tc>
                <a:tc>
                  <a:txBody>
                    <a:bodyPr/>
                    <a:lstStyle/>
                    <a:p>
                      <a:pPr marL="0" lvl="0" indent="0" algn="ctr" rtl="0">
                        <a:lnSpc>
                          <a:spcPct val="115000"/>
                        </a:lnSpc>
                        <a:spcBef>
                          <a:spcPts val="1200"/>
                        </a:spcBef>
                        <a:spcAft>
                          <a:spcPts val="1200"/>
                        </a:spcAft>
                        <a:buNone/>
                      </a:pPr>
                      <a:r>
                        <a:rPr lang="es-MX" sz="1300" b="1" dirty="0">
                          <a:solidFill>
                            <a:schemeClr val="bg1"/>
                          </a:solidFill>
                          <a:sym typeface="Montserrat"/>
                        </a:rPr>
                        <a:t>16.6</a:t>
                      </a:r>
                      <a:endParaRPr sz="1300" b="1" dirty="0">
                        <a:solidFill>
                          <a:schemeClr val="bg1"/>
                        </a:solidFill>
                        <a:latin typeface="+mn-lt"/>
                        <a:ea typeface="Montserrat"/>
                        <a:cs typeface="Arial" panose="020B0604020202020204" pitchFamily="34" charset="0"/>
                        <a:sym typeface="Montserrat"/>
                      </a:endParaRPr>
                    </a:p>
                  </a:txBody>
                  <a:tcPr marL="68575" marR="68575" marT="91425" marB="91425" anchor="ctr">
                    <a:solidFill>
                      <a:srgbClr val="05405D"/>
                    </a:solidFill>
                  </a:tcPr>
                </a:tc>
                <a:extLst>
                  <a:ext uri="{0D108BD9-81ED-4DB2-BD59-A6C34878D82A}">
                    <a16:rowId xmlns:a16="http://schemas.microsoft.com/office/drawing/2014/main" val="10010"/>
                  </a:ext>
                </a:extLst>
              </a:tr>
            </a:tbl>
          </a:graphicData>
        </a:graphic>
      </p:graphicFrame>
      <p:sp>
        <p:nvSpPr>
          <p:cNvPr id="8" name="Rectángulo: esquinas redondeadas 7">
            <a:extLst>
              <a:ext uri="{FF2B5EF4-FFF2-40B4-BE49-F238E27FC236}">
                <a16:creationId xmlns:a16="http://schemas.microsoft.com/office/drawing/2014/main" id="{4A14C2CC-4CD1-4968-B2E5-92ACA7DC6479}"/>
              </a:ext>
            </a:extLst>
          </p:cNvPr>
          <p:cNvSpPr/>
          <p:nvPr/>
        </p:nvSpPr>
        <p:spPr>
          <a:xfrm>
            <a:off x="8797615" y="269536"/>
            <a:ext cx="3182892" cy="458252"/>
          </a:xfrm>
          <a:prstGeom prst="roundRect">
            <a:avLst/>
          </a:prstGeom>
          <a:solidFill>
            <a:srgbClr val="05405D"/>
          </a:solidFill>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Medium" panose="00000600000000000000" pitchFamily="2" charset="0"/>
              </a:rPr>
              <a:t>ATENCIÓN MÉDICA</a:t>
            </a:r>
          </a:p>
        </p:txBody>
      </p:sp>
    </p:spTree>
    <p:extLst>
      <p:ext uri="{BB962C8B-B14F-4D97-AF65-F5344CB8AC3E}">
        <p14:creationId xmlns:p14="http://schemas.microsoft.com/office/powerpoint/2010/main" val="1230692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496;p18">
            <a:extLst>
              <a:ext uri="{FF2B5EF4-FFF2-40B4-BE49-F238E27FC236}">
                <a16:creationId xmlns:a16="http://schemas.microsoft.com/office/drawing/2014/main" id="{2E5C4E95-96A2-44F3-AC40-89E071C041D4}"/>
              </a:ext>
            </a:extLst>
          </p:cNvPr>
          <p:cNvGraphicFramePr/>
          <p:nvPr>
            <p:extLst>
              <p:ext uri="{D42A27DB-BD31-4B8C-83A1-F6EECF244321}">
                <p14:modId xmlns:p14="http://schemas.microsoft.com/office/powerpoint/2010/main" val="221299699"/>
              </p:ext>
            </p:extLst>
          </p:nvPr>
        </p:nvGraphicFramePr>
        <p:xfrm>
          <a:off x="589547" y="1397200"/>
          <a:ext cx="11390960" cy="3924800"/>
        </p:xfrm>
        <a:graphic>
          <a:graphicData uri="http://schemas.openxmlformats.org/drawingml/2006/table">
            <a:tbl>
              <a:tblPr>
                <a:tableStyleId>{BDBED569-4797-4DF1-A0F4-6AAB3CD982D8}</a:tableStyleId>
              </a:tblPr>
              <a:tblGrid>
                <a:gridCol w="3384549">
                  <a:extLst>
                    <a:ext uri="{9D8B030D-6E8A-4147-A177-3AD203B41FA5}">
                      <a16:colId xmlns:a16="http://schemas.microsoft.com/office/drawing/2014/main" val="20000"/>
                    </a:ext>
                  </a:extLst>
                </a:gridCol>
                <a:gridCol w="1485955">
                  <a:extLst>
                    <a:ext uri="{9D8B030D-6E8A-4147-A177-3AD203B41FA5}">
                      <a16:colId xmlns:a16="http://schemas.microsoft.com/office/drawing/2014/main" val="20001"/>
                    </a:ext>
                  </a:extLst>
                </a:gridCol>
                <a:gridCol w="1596853">
                  <a:extLst>
                    <a:ext uri="{9D8B030D-6E8A-4147-A177-3AD203B41FA5}">
                      <a16:colId xmlns:a16="http://schemas.microsoft.com/office/drawing/2014/main" val="20002"/>
                    </a:ext>
                  </a:extLst>
                </a:gridCol>
                <a:gridCol w="931503">
                  <a:extLst>
                    <a:ext uri="{9D8B030D-6E8A-4147-A177-3AD203B41FA5}">
                      <a16:colId xmlns:a16="http://schemas.microsoft.com/office/drawing/2014/main" val="20003"/>
                    </a:ext>
                  </a:extLst>
                </a:gridCol>
                <a:gridCol w="1463713">
                  <a:extLst>
                    <a:ext uri="{9D8B030D-6E8A-4147-A177-3AD203B41FA5}">
                      <a16:colId xmlns:a16="http://schemas.microsoft.com/office/drawing/2014/main" val="20004"/>
                    </a:ext>
                  </a:extLst>
                </a:gridCol>
                <a:gridCol w="1641211">
                  <a:extLst>
                    <a:ext uri="{9D8B030D-6E8A-4147-A177-3AD203B41FA5}">
                      <a16:colId xmlns:a16="http://schemas.microsoft.com/office/drawing/2014/main" val="20005"/>
                    </a:ext>
                  </a:extLst>
                </a:gridCol>
                <a:gridCol w="887176">
                  <a:extLst>
                    <a:ext uri="{9D8B030D-6E8A-4147-A177-3AD203B41FA5}">
                      <a16:colId xmlns:a16="http://schemas.microsoft.com/office/drawing/2014/main" val="20006"/>
                    </a:ext>
                  </a:extLst>
                </a:gridCol>
              </a:tblGrid>
              <a:tr h="384800">
                <a:tc rowSpan="2">
                  <a:txBody>
                    <a:bodyPr/>
                    <a:lstStyle/>
                    <a:p>
                      <a:pPr marL="0" marR="0" lvl="0" indent="0" algn="ctr" rtl="0">
                        <a:lnSpc>
                          <a:spcPct val="100000"/>
                        </a:lnSpc>
                        <a:spcBef>
                          <a:spcPts val="0"/>
                        </a:spcBef>
                        <a:spcAft>
                          <a:spcPts val="0"/>
                        </a:spcAft>
                        <a:buClr>
                          <a:srgbClr val="000000"/>
                        </a:buClr>
                        <a:buSzPts val="1100"/>
                        <a:buFont typeface="Arial"/>
                        <a:buNone/>
                      </a:pPr>
                      <a:r>
                        <a:rPr lang="es-MX" sz="1400" b="1" u="none" strike="noStrike" cap="none" dirty="0">
                          <a:solidFill>
                            <a:schemeClr val="bg1"/>
                          </a:solidFill>
                          <a:sym typeface="Montserrat"/>
                        </a:rPr>
                        <a:t>Imagenología</a:t>
                      </a:r>
                      <a:endParaRPr sz="1400" b="1" u="none" strike="noStrike" cap="none" dirty="0">
                        <a:solidFill>
                          <a:schemeClr val="bg1"/>
                        </a:solidFill>
                        <a:latin typeface="+mn-lt"/>
                        <a:cs typeface="Arial" panose="020B0604020202020204" pitchFamily="34" charset="0"/>
                      </a:endParaRPr>
                    </a:p>
                  </a:txBody>
                  <a:tcPr marL="27350" marR="27350" marT="27350" marB="27350" anchor="ctr">
                    <a:solidFill>
                      <a:srgbClr val="05405D"/>
                    </a:solidFill>
                  </a:tcPr>
                </a:tc>
                <a:tc gridSpan="3">
                  <a:txBody>
                    <a:bodyPr/>
                    <a:lstStyle/>
                    <a:p>
                      <a:pPr marL="0" marR="0" lvl="0" indent="0" algn="ctr" rtl="0">
                        <a:lnSpc>
                          <a:spcPct val="100000"/>
                        </a:lnSpc>
                        <a:spcBef>
                          <a:spcPts val="0"/>
                        </a:spcBef>
                        <a:spcAft>
                          <a:spcPts val="0"/>
                        </a:spcAft>
                        <a:buClr>
                          <a:srgbClr val="000000"/>
                        </a:buClr>
                        <a:buSzPts val="1100"/>
                        <a:buFont typeface="Arial"/>
                        <a:buNone/>
                      </a:pPr>
                      <a:r>
                        <a:rPr lang="es-MX" sz="1400" b="1" u="none" strike="noStrike" cap="none" dirty="0">
                          <a:solidFill>
                            <a:schemeClr val="bg1"/>
                          </a:solidFill>
                          <a:sym typeface="Montserrat"/>
                        </a:rPr>
                        <a:t>2022</a:t>
                      </a:r>
                      <a:endParaRPr lang="es-MX" sz="1400" b="1" u="none" strike="noStrike" cap="none" dirty="0">
                        <a:solidFill>
                          <a:schemeClr val="bg1"/>
                        </a:solidFill>
                        <a:latin typeface="+mn-lt"/>
                        <a:cs typeface="Arial" panose="020B0604020202020204" pitchFamily="34" charset="0"/>
                      </a:endParaRPr>
                    </a:p>
                  </a:txBody>
                  <a:tcPr marL="27350" marR="27350" marT="27350" marB="27350" anchor="ctr">
                    <a:solidFill>
                      <a:srgbClr val="05405D"/>
                    </a:solidFill>
                  </a:tcPr>
                </a:tc>
                <a:tc hMerge="1">
                  <a:txBody>
                    <a:bodyPr/>
                    <a:lstStyle/>
                    <a:p>
                      <a:endParaRPr lang="es-MX"/>
                    </a:p>
                  </a:txBody>
                  <a:tcPr/>
                </a:tc>
                <a:tc hMerge="1">
                  <a:txBody>
                    <a:bodyPr/>
                    <a:lstStyle/>
                    <a:p>
                      <a:endParaRPr lang="es-MX"/>
                    </a:p>
                  </a:txBody>
                  <a:tcPr/>
                </a:tc>
                <a:tc gridSpan="3">
                  <a:txBody>
                    <a:bodyPr/>
                    <a:lstStyle/>
                    <a:p>
                      <a:pPr marL="0" marR="0" lvl="0" indent="0" algn="ctr" rtl="0">
                        <a:lnSpc>
                          <a:spcPct val="100000"/>
                        </a:lnSpc>
                        <a:spcBef>
                          <a:spcPts val="0"/>
                        </a:spcBef>
                        <a:spcAft>
                          <a:spcPts val="0"/>
                        </a:spcAft>
                        <a:buClr>
                          <a:srgbClr val="000000"/>
                        </a:buClr>
                        <a:buSzPts val="1100"/>
                        <a:buFont typeface="Arial"/>
                        <a:buNone/>
                      </a:pPr>
                      <a:r>
                        <a:rPr lang="es-MX" sz="1400" b="1" u="none" strike="noStrike" cap="none" dirty="0">
                          <a:solidFill>
                            <a:schemeClr val="bg1"/>
                          </a:solidFill>
                        </a:rPr>
                        <a:t>2023</a:t>
                      </a:r>
                      <a:endParaRPr sz="1400" b="1" u="none" strike="noStrike" cap="none" dirty="0">
                        <a:solidFill>
                          <a:schemeClr val="bg1"/>
                        </a:solidFill>
                        <a:latin typeface="+mn-lt"/>
                        <a:cs typeface="Arial" panose="020B0604020202020204" pitchFamily="34" charset="0"/>
                      </a:endParaRPr>
                    </a:p>
                  </a:txBody>
                  <a:tcPr marL="27350" marR="27350" marT="27350" marB="27350" anchor="ctr">
                    <a:solidFill>
                      <a:srgbClr val="05405D"/>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354000">
                <a:tc vMerge="1">
                  <a:txBody>
                    <a:bodyPr/>
                    <a:lstStyle/>
                    <a:p>
                      <a:endParaRPr lang="es-MX"/>
                    </a:p>
                  </a:txBody>
                  <a:tcPr/>
                </a:tc>
                <a:tc>
                  <a:txBody>
                    <a:bodyPr/>
                    <a:lstStyle/>
                    <a:p>
                      <a:pPr marL="0" marR="0" lvl="0" indent="0" algn="ctr" rtl="0">
                        <a:lnSpc>
                          <a:spcPct val="100000"/>
                        </a:lnSpc>
                        <a:spcBef>
                          <a:spcPts val="0"/>
                        </a:spcBef>
                        <a:spcAft>
                          <a:spcPts val="0"/>
                        </a:spcAft>
                        <a:buClr>
                          <a:srgbClr val="000000"/>
                        </a:buClr>
                        <a:buSzPts val="1100"/>
                        <a:buFont typeface="Arial"/>
                        <a:buNone/>
                      </a:pPr>
                      <a:r>
                        <a:rPr lang="es-MX" sz="1400" b="1" u="none" strike="noStrike" cap="none" dirty="0">
                          <a:solidFill>
                            <a:schemeClr val="bg1"/>
                          </a:solidFill>
                          <a:sym typeface="Montserrat"/>
                        </a:rPr>
                        <a:t>Estudios</a:t>
                      </a:r>
                      <a:endParaRPr sz="1400" b="1" u="none" strike="noStrike" cap="none" dirty="0">
                        <a:solidFill>
                          <a:schemeClr val="bg1"/>
                        </a:solidFill>
                        <a:latin typeface="+mn-lt"/>
                        <a:cs typeface="Arial" panose="020B0604020202020204" pitchFamily="34" charset="0"/>
                      </a:endParaRPr>
                    </a:p>
                  </a:txBody>
                  <a:tcPr marL="27350" marR="27350" marT="27350" marB="27350" anchor="ctr">
                    <a:solidFill>
                      <a:srgbClr val="05405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MX" sz="1400" b="1" u="none" strike="noStrike" cap="none" dirty="0">
                          <a:solidFill>
                            <a:schemeClr val="bg1"/>
                          </a:solidFill>
                          <a:sym typeface="Montserrat"/>
                        </a:rPr>
                        <a:t>Pacientes</a:t>
                      </a:r>
                      <a:endParaRPr sz="1400" b="1" u="none" strike="noStrike" cap="none" dirty="0">
                        <a:solidFill>
                          <a:schemeClr val="bg1"/>
                        </a:solidFill>
                        <a:latin typeface="+mn-lt"/>
                        <a:cs typeface="Arial" panose="020B0604020202020204" pitchFamily="34" charset="0"/>
                      </a:endParaRPr>
                    </a:p>
                  </a:txBody>
                  <a:tcPr marL="27350" marR="27350" marT="27350" marB="27350" anchor="ctr">
                    <a:solidFill>
                      <a:srgbClr val="05405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MX" sz="1400" b="1" u="none" strike="noStrike" cap="none" dirty="0">
                          <a:solidFill>
                            <a:schemeClr val="bg1"/>
                          </a:solidFill>
                          <a:sym typeface="Montserrat"/>
                        </a:rPr>
                        <a:t>PEP*</a:t>
                      </a:r>
                      <a:endParaRPr sz="1400" b="1" u="none" strike="noStrike" cap="none" dirty="0">
                        <a:solidFill>
                          <a:schemeClr val="bg1"/>
                        </a:solidFill>
                        <a:latin typeface="+mn-lt"/>
                        <a:cs typeface="Arial" panose="020B0604020202020204" pitchFamily="34" charset="0"/>
                      </a:endParaRPr>
                    </a:p>
                  </a:txBody>
                  <a:tcPr marL="27350" marR="27350" marT="27350" marB="27350" anchor="ctr">
                    <a:solidFill>
                      <a:srgbClr val="05405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MX" sz="1400" b="1" u="none" strike="noStrike" cap="none" dirty="0">
                          <a:solidFill>
                            <a:schemeClr val="bg1"/>
                          </a:solidFill>
                          <a:sym typeface="Montserrat"/>
                        </a:rPr>
                        <a:t>Estudios</a:t>
                      </a:r>
                      <a:endParaRPr sz="1400" b="1" u="none" strike="noStrike" cap="none" dirty="0">
                        <a:solidFill>
                          <a:schemeClr val="bg1"/>
                        </a:solidFill>
                        <a:latin typeface="+mn-lt"/>
                        <a:cs typeface="Arial" panose="020B0604020202020204" pitchFamily="34" charset="0"/>
                      </a:endParaRPr>
                    </a:p>
                  </a:txBody>
                  <a:tcPr marL="27350" marR="27350" marT="27350" marB="27350" anchor="ctr">
                    <a:solidFill>
                      <a:srgbClr val="05405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MX" sz="1400" b="1" u="none" strike="noStrike" cap="none" dirty="0">
                          <a:solidFill>
                            <a:schemeClr val="bg1"/>
                          </a:solidFill>
                          <a:sym typeface="Montserrat"/>
                        </a:rPr>
                        <a:t>Pacientes</a:t>
                      </a:r>
                      <a:endParaRPr sz="1400" b="1" u="none" strike="noStrike" cap="none" dirty="0">
                        <a:solidFill>
                          <a:schemeClr val="bg1"/>
                        </a:solidFill>
                        <a:latin typeface="+mn-lt"/>
                        <a:cs typeface="Arial" panose="020B0604020202020204" pitchFamily="34" charset="0"/>
                      </a:endParaRPr>
                    </a:p>
                  </a:txBody>
                  <a:tcPr marL="27350" marR="27350" marT="27350" marB="27350" anchor="ctr">
                    <a:solidFill>
                      <a:srgbClr val="05405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MX" sz="1400" b="1" u="none" strike="noStrike" cap="none" dirty="0">
                          <a:solidFill>
                            <a:schemeClr val="bg1"/>
                          </a:solidFill>
                          <a:sym typeface="Montserrat"/>
                        </a:rPr>
                        <a:t>PEP*</a:t>
                      </a:r>
                      <a:endParaRPr sz="1400" b="1" u="none" strike="noStrike" cap="none" dirty="0">
                        <a:solidFill>
                          <a:schemeClr val="bg1"/>
                        </a:solidFill>
                        <a:latin typeface="+mn-lt"/>
                        <a:cs typeface="Arial" panose="020B0604020202020204" pitchFamily="34" charset="0"/>
                      </a:endParaRPr>
                    </a:p>
                  </a:txBody>
                  <a:tcPr marL="27350" marR="27350" marT="27350" marB="27350" anchor="ctr">
                    <a:solidFill>
                      <a:srgbClr val="05405D"/>
                    </a:solidFill>
                  </a:tcPr>
                </a:tc>
                <a:extLst>
                  <a:ext uri="{0D108BD9-81ED-4DB2-BD59-A6C34878D82A}">
                    <a16:rowId xmlns:a16="http://schemas.microsoft.com/office/drawing/2014/main" val="10001"/>
                  </a:ext>
                </a:extLst>
              </a:tr>
              <a:tr h="354000">
                <a:tc>
                  <a:txBody>
                    <a:bodyPr/>
                    <a:lstStyle/>
                    <a:p>
                      <a:pPr marL="0" marR="0" lvl="0" indent="0" algn="l" rtl="0">
                        <a:lnSpc>
                          <a:spcPct val="100000"/>
                        </a:lnSpc>
                        <a:spcBef>
                          <a:spcPts val="0"/>
                        </a:spcBef>
                        <a:spcAft>
                          <a:spcPts val="0"/>
                        </a:spcAft>
                        <a:buClr>
                          <a:srgbClr val="000000"/>
                        </a:buClr>
                        <a:buSzPts val="1100"/>
                        <a:buFont typeface="Arial"/>
                        <a:buNone/>
                      </a:pPr>
                      <a:r>
                        <a:rPr lang="es-MX" sz="1400" b="1" u="none" strike="noStrike" cap="none" dirty="0">
                          <a:sym typeface="Montserrat"/>
                        </a:rPr>
                        <a:t>Estudios Radiológicos</a:t>
                      </a:r>
                      <a:endParaRPr sz="1400" b="1" u="none" strike="noStrike" cap="none" dirty="0">
                        <a:latin typeface="+mn-lt"/>
                        <a:cs typeface="Arial" panose="020B0604020202020204" pitchFamily="34" charset="0"/>
                      </a:endParaRPr>
                    </a:p>
                  </a:txBody>
                  <a:tcPr marL="27350" marR="27350" marT="27350" marB="2735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s-MX" sz="1400" dirty="0">
                          <a:sym typeface="Montserrat"/>
                        </a:rPr>
                        <a:t>44,436</a:t>
                      </a:r>
                      <a:endParaRPr sz="1400" u="none" strike="noStrike" cap="none" dirty="0">
                        <a:latin typeface="+mn-lt"/>
                        <a:cs typeface="Arial" panose="020B0604020202020204" pitchFamily="34" charset="0"/>
                      </a:endParaRPr>
                    </a:p>
                  </a:txBody>
                  <a:tcPr marL="27350" marR="27350" marT="27350" marB="2735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s-MX" sz="1400" dirty="0">
                          <a:sym typeface="Montserrat"/>
                        </a:rPr>
                        <a:t>23,842</a:t>
                      </a:r>
                      <a:endParaRPr sz="1400" u="none" strike="noStrike" cap="none" dirty="0">
                        <a:latin typeface="+mn-lt"/>
                        <a:cs typeface="Arial" panose="020B0604020202020204" pitchFamily="34" charset="0"/>
                      </a:endParaRPr>
                    </a:p>
                  </a:txBody>
                  <a:tcPr marL="27350" marR="27350" marT="27350" marB="2735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s-MX" sz="1400" u="none" strike="noStrike" cap="none" dirty="0">
                          <a:sym typeface="Montserrat"/>
                        </a:rPr>
                        <a:t>1.</a:t>
                      </a:r>
                      <a:r>
                        <a:rPr lang="es-MX" sz="1400" dirty="0">
                          <a:sym typeface="Montserrat"/>
                        </a:rPr>
                        <a:t>9</a:t>
                      </a:r>
                      <a:endParaRPr sz="1400" u="none" strike="noStrike" cap="none" dirty="0">
                        <a:latin typeface="+mn-lt"/>
                        <a:cs typeface="Arial" panose="020B0604020202020204" pitchFamily="34" charset="0"/>
                      </a:endParaRPr>
                    </a:p>
                  </a:txBody>
                  <a:tcPr marL="27350" marR="27350" marT="27350" marB="2735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s-MX" sz="1400" u="none" strike="noStrike" cap="none" dirty="0">
                          <a:latin typeface="+mn-lt"/>
                          <a:cs typeface="Arial" panose="020B0604020202020204" pitchFamily="34" charset="0"/>
                        </a:rPr>
                        <a:t>56,180</a:t>
                      </a:r>
                      <a:endParaRPr sz="1400" u="none" strike="noStrike" cap="none" dirty="0">
                        <a:latin typeface="+mn-lt"/>
                        <a:cs typeface="Arial" panose="020B0604020202020204" pitchFamily="34" charset="0"/>
                      </a:endParaRPr>
                    </a:p>
                  </a:txBody>
                  <a:tcPr marL="27350" marR="27350" marT="27350" marB="2735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s-MX" sz="1400" u="none" strike="noStrike" cap="none" dirty="0">
                          <a:latin typeface="+mn-lt"/>
                          <a:cs typeface="Arial" panose="020B0604020202020204" pitchFamily="34" charset="0"/>
                        </a:rPr>
                        <a:t>28,200</a:t>
                      </a:r>
                      <a:endParaRPr sz="1400" u="none" strike="noStrike" cap="none" dirty="0">
                        <a:latin typeface="+mn-lt"/>
                        <a:cs typeface="Arial" panose="020B0604020202020204" pitchFamily="34" charset="0"/>
                      </a:endParaRPr>
                    </a:p>
                  </a:txBody>
                  <a:tcPr marL="27350" marR="27350" marT="27350" marB="27350" anchor="ctr"/>
                </a:tc>
                <a:tc>
                  <a:txBody>
                    <a:bodyPr/>
                    <a:lstStyle/>
                    <a:p>
                      <a:pPr algn="ctr" rtl="0" fontAlgn="ctr"/>
                      <a:r>
                        <a:rPr lang="es-MX" sz="1400" b="0" i="0" u="none" strike="noStrike" dirty="0">
                          <a:solidFill>
                            <a:srgbClr val="000000"/>
                          </a:solidFill>
                          <a:effectLst/>
                          <a:latin typeface="Montserrat" panose="00000500000000000000"/>
                        </a:rPr>
                        <a:t>2.0</a:t>
                      </a:r>
                    </a:p>
                  </a:txBody>
                  <a:tcPr marL="9525" marR="9525" marT="9525" marB="0" anchor="ctr"/>
                </a:tc>
                <a:extLst>
                  <a:ext uri="{0D108BD9-81ED-4DB2-BD59-A6C34878D82A}">
                    <a16:rowId xmlns:a16="http://schemas.microsoft.com/office/drawing/2014/main" val="10002"/>
                  </a:ext>
                </a:extLst>
              </a:tr>
              <a:tr h="354000">
                <a:tc>
                  <a:txBody>
                    <a:bodyPr/>
                    <a:lstStyle/>
                    <a:p>
                      <a:pPr marL="0" marR="0" lvl="0" indent="0" algn="l" rtl="0">
                        <a:lnSpc>
                          <a:spcPct val="100000"/>
                        </a:lnSpc>
                        <a:spcBef>
                          <a:spcPts val="0"/>
                        </a:spcBef>
                        <a:spcAft>
                          <a:spcPts val="0"/>
                        </a:spcAft>
                        <a:buClr>
                          <a:srgbClr val="000000"/>
                        </a:buClr>
                        <a:buSzPts val="1100"/>
                        <a:buFont typeface="Arial"/>
                        <a:buNone/>
                      </a:pPr>
                      <a:r>
                        <a:rPr lang="es-MX" sz="1400" b="1" dirty="0">
                          <a:sym typeface="Montserrat"/>
                        </a:rPr>
                        <a:t>Tomografía computada</a:t>
                      </a:r>
                      <a:endParaRPr sz="1400" b="1" u="none" strike="noStrike" cap="none" dirty="0">
                        <a:latin typeface="+mn-lt"/>
                        <a:cs typeface="Arial" panose="020B0604020202020204" pitchFamily="34" charset="0"/>
                      </a:endParaRPr>
                    </a:p>
                  </a:txBody>
                  <a:tcPr marL="27350" marR="27350" marT="27350" marB="2735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s-MX" sz="1400" u="none" strike="noStrike" cap="none" dirty="0">
                          <a:sym typeface="Montserrat"/>
                        </a:rPr>
                        <a:t>4,</a:t>
                      </a:r>
                      <a:r>
                        <a:rPr lang="es-MX" sz="1400" dirty="0">
                          <a:sym typeface="Montserrat"/>
                        </a:rPr>
                        <a:t>128</a:t>
                      </a:r>
                      <a:endParaRPr sz="1400" u="none" strike="noStrike" cap="none" dirty="0">
                        <a:latin typeface="+mn-lt"/>
                        <a:cs typeface="Arial" panose="020B0604020202020204" pitchFamily="34" charset="0"/>
                      </a:endParaRPr>
                    </a:p>
                  </a:txBody>
                  <a:tcPr marL="27350" marR="27350" marT="27350" marB="2735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s-MX" sz="1400" u="none" strike="noStrike" cap="none" dirty="0">
                          <a:sym typeface="Montserrat"/>
                        </a:rPr>
                        <a:t>3,</a:t>
                      </a:r>
                      <a:r>
                        <a:rPr lang="es-MX" sz="1400" dirty="0">
                          <a:sym typeface="Montserrat"/>
                        </a:rPr>
                        <a:t>045</a:t>
                      </a:r>
                      <a:endParaRPr sz="1400" u="none" strike="noStrike" cap="none" dirty="0">
                        <a:latin typeface="+mn-lt"/>
                        <a:cs typeface="Arial" panose="020B0604020202020204" pitchFamily="34" charset="0"/>
                      </a:endParaRPr>
                    </a:p>
                  </a:txBody>
                  <a:tcPr marL="27350" marR="27350" marT="27350" marB="2735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s-MX" sz="1400" u="none" strike="noStrike" cap="none" dirty="0">
                          <a:sym typeface="Montserrat"/>
                        </a:rPr>
                        <a:t>1.</a:t>
                      </a:r>
                      <a:r>
                        <a:rPr lang="es-MX" sz="1400" dirty="0">
                          <a:sym typeface="Montserrat"/>
                        </a:rPr>
                        <a:t>4</a:t>
                      </a:r>
                      <a:endParaRPr sz="1400" u="none" strike="noStrike" cap="none" dirty="0">
                        <a:latin typeface="+mn-lt"/>
                        <a:cs typeface="Arial" panose="020B0604020202020204" pitchFamily="34" charset="0"/>
                      </a:endParaRPr>
                    </a:p>
                  </a:txBody>
                  <a:tcPr marL="27350" marR="27350" marT="27350" marB="2735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s-MX" sz="1400" u="none" strike="noStrike" cap="none" dirty="0">
                          <a:latin typeface="+mn-lt"/>
                          <a:cs typeface="Arial" panose="020B0604020202020204" pitchFamily="34" charset="0"/>
                        </a:rPr>
                        <a:t>5,270</a:t>
                      </a:r>
                      <a:endParaRPr sz="1400" u="none" strike="noStrike" cap="none" dirty="0">
                        <a:latin typeface="+mn-lt"/>
                        <a:cs typeface="Arial" panose="020B0604020202020204" pitchFamily="34" charset="0"/>
                      </a:endParaRPr>
                    </a:p>
                  </a:txBody>
                  <a:tcPr marL="27350" marR="27350" marT="27350" marB="2735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s-MX" sz="1400" u="none" strike="noStrike" cap="none" dirty="0">
                          <a:latin typeface="+mn-lt"/>
                          <a:cs typeface="Arial" panose="020B0604020202020204" pitchFamily="34" charset="0"/>
                        </a:rPr>
                        <a:t>3,705</a:t>
                      </a:r>
                      <a:endParaRPr sz="1400" u="none" strike="noStrike" cap="none" dirty="0">
                        <a:latin typeface="+mn-lt"/>
                        <a:cs typeface="Arial" panose="020B0604020202020204" pitchFamily="34" charset="0"/>
                      </a:endParaRPr>
                    </a:p>
                  </a:txBody>
                  <a:tcPr marL="27350" marR="27350" marT="27350" marB="27350" anchor="ctr"/>
                </a:tc>
                <a:tc>
                  <a:txBody>
                    <a:bodyPr/>
                    <a:lstStyle/>
                    <a:p>
                      <a:pPr algn="ctr" rtl="0" fontAlgn="ctr"/>
                      <a:r>
                        <a:rPr lang="es-MX" sz="1400" b="0" i="0" u="none" strike="noStrike">
                          <a:solidFill>
                            <a:srgbClr val="000000"/>
                          </a:solidFill>
                          <a:effectLst/>
                          <a:latin typeface="Montserrat" panose="00000500000000000000"/>
                        </a:rPr>
                        <a:t>1.4</a:t>
                      </a:r>
                    </a:p>
                  </a:txBody>
                  <a:tcPr marL="9525" marR="9525" marT="9525" marB="0" anchor="ctr"/>
                </a:tc>
                <a:extLst>
                  <a:ext uri="{0D108BD9-81ED-4DB2-BD59-A6C34878D82A}">
                    <a16:rowId xmlns:a16="http://schemas.microsoft.com/office/drawing/2014/main" val="10003"/>
                  </a:ext>
                </a:extLst>
              </a:tr>
              <a:tr h="354000">
                <a:tc>
                  <a:txBody>
                    <a:bodyPr/>
                    <a:lstStyle/>
                    <a:p>
                      <a:pPr marL="0" lvl="0" indent="0" algn="l" rtl="0">
                        <a:spcBef>
                          <a:spcPts val="0"/>
                        </a:spcBef>
                        <a:spcAft>
                          <a:spcPts val="0"/>
                        </a:spcAft>
                        <a:buClr>
                          <a:schemeClr val="dk1"/>
                        </a:buClr>
                        <a:buSzPts val="1100"/>
                        <a:buFont typeface="Arial"/>
                        <a:buNone/>
                      </a:pPr>
                      <a:r>
                        <a:rPr lang="es-MX" sz="1400" b="1" dirty="0">
                          <a:sym typeface="Montserrat"/>
                        </a:rPr>
                        <a:t>Ultrasonido</a:t>
                      </a:r>
                      <a:endParaRPr sz="1400" b="1" u="none" strike="noStrike" cap="none" dirty="0">
                        <a:latin typeface="+mn-lt"/>
                        <a:cs typeface="Arial" panose="020B0604020202020204" pitchFamily="34" charset="0"/>
                      </a:endParaRPr>
                    </a:p>
                  </a:txBody>
                  <a:tcPr marL="27350" marR="27350" marT="27350" marB="2735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s-MX" sz="1400" dirty="0">
                          <a:sym typeface="Montserrat"/>
                        </a:rPr>
                        <a:t>9,267</a:t>
                      </a:r>
                      <a:endParaRPr sz="1400" u="none" strike="noStrike" cap="none" dirty="0">
                        <a:latin typeface="+mn-lt"/>
                        <a:cs typeface="Arial" panose="020B0604020202020204" pitchFamily="34" charset="0"/>
                      </a:endParaRPr>
                    </a:p>
                  </a:txBody>
                  <a:tcPr marL="27350" marR="27350" marT="27350" marB="2735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s-MX" sz="1400" dirty="0">
                          <a:sym typeface="Montserrat"/>
                        </a:rPr>
                        <a:t>6,317</a:t>
                      </a:r>
                      <a:endParaRPr sz="1400" u="none" strike="noStrike" cap="none" dirty="0">
                        <a:latin typeface="+mn-lt"/>
                        <a:cs typeface="Arial" panose="020B0604020202020204" pitchFamily="34" charset="0"/>
                      </a:endParaRPr>
                    </a:p>
                  </a:txBody>
                  <a:tcPr marL="27350" marR="27350" marT="27350" marB="2735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s-MX" sz="1400" u="none" strike="noStrike" cap="none" dirty="0">
                          <a:sym typeface="Montserrat"/>
                        </a:rPr>
                        <a:t>1.</a:t>
                      </a:r>
                      <a:r>
                        <a:rPr lang="es-MX" sz="1400" dirty="0">
                          <a:sym typeface="Montserrat"/>
                        </a:rPr>
                        <a:t>5</a:t>
                      </a:r>
                      <a:endParaRPr sz="1400" u="none" strike="noStrike" cap="none" dirty="0">
                        <a:latin typeface="+mn-lt"/>
                        <a:cs typeface="Arial" panose="020B0604020202020204" pitchFamily="34" charset="0"/>
                      </a:endParaRPr>
                    </a:p>
                  </a:txBody>
                  <a:tcPr marL="27350" marR="27350" marT="27350" marB="2735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s-MX" sz="1400" u="none" strike="noStrike" cap="none" dirty="0">
                          <a:latin typeface="+mn-lt"/>
                          <a:cs typeface="Arial" panose="020B0604020202020204" pitchFamily="34" charset="0"/>
                        </a:rPr>
                        <a:t>10,814</a:t>
                      </a:r>
                      <a:endParaRPr sz="1400" u="none" strike="noStrike" cap="none" dirty="0">
                        <a:latin typeface="+mn-lt"/>
                        <a:cs typeface="Arial" panose="020B0604020202020204" pitchFamily="34" charset="0"/>
                      </a:endParaRPr>
                    </a:p>
                  </a:txBody>
                  <a:tcPr marL="27350" marR="27350" marT="27350" marB="2735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s-MX" sz="1400" u="none" strike="noStrike" cap="none" dirty="0">
                          <a:latin typeface="+mn-lt"/>
                          <a:cs typeface="Arial" panose="020B0604020202020204" pitchFamily="34" charset="0"/>
                        </a:rPr>
                        <a:t>7,068</a:t>
                      </a:r>
                      <a:endParaRPr sz="1400" u="none" strike="noStrike" cap="none" dirty="0">
                        <a:latin typeface="+mn-lt"/>
                        <a:cs typeface="Arial" panose="020B0604020202020204" pitchFamily="34" charset="0"/>
                      </a:endParaRPr>
                    </a:p>
                  </a:txBody>
                  <a:tcPr marL="27350" marR="27350" marT="27350" marB="27350" anchor="ctr"/>
                </a:tc>
                <a:tc>
                  <a:txBody>
                    <a:bodyPr/>
                    <a:lstStyle/>
                    <a:p>
                      <a:pPr algn="ctr" rtl="0" fontAlgn="ctr"/>
                      <a:r>
                        <a:rPr lang="es-MX" sz="1400" b="0" i="0" u="none" strike="noStrike" dirty="0">
                          <a:solidFill>
                            <a:srgbClr val="000000"/>
                          </a:solidFill>
                          <a:effectLst/>
                          <a:latin typeface="Montserrat" panose="00000500000000000000"/>
                        </a:rPr>
                        <a:t>1.5</a:t>
                      </a:r>
                    </a:p>
                  </a:txBody>
                  <a:tcPr marL="9525" marR="9525" marT="9525" marB="0" anchor="ctr"/>
                </a:tc>
                <a:extLst>
                  <a:ext uri="{0D108BD9-81ED-4DB2-BD59-A6C34878D82A}">
                    <a16:rowId xmlns:a16="http://schemas.microsoft.com/office/drawing/2014/main" val="10004"/>
                  </a:ext>
                </a:extLst>
              </a:tr>
              <a:tr h="354000">
                <a:tc>
                  <a:txBody>
                    <a:bodyPr/>
                    <a:lstStyle/>
                    <a:p>
                      <a:pPr marL="0" marR="0" lvl="0" indent="0" algn="l" rtl="0">
                        <a:lnSpc>
                          <a:spcPct val="100000"/>
                        </a:lnSpc>
                        <a:spcBef>
                          <a:spcPts val="0"/>
                        </a:spcBef>
                        <a:spcAft>
                          <a:spcPts val="0"/>
                        </a:spcAft>
                        <a:buClr>
                          <a:srgbClr val="000000"/>
                        </a:buClr>
                        <a:buSzPts val="1100"/>
                        <a:buFont typeface="Arial"/>
                        <a:buNone/>
                      </a:pPr>
                      <a:r>
                        <a:rPr lang="es-MX" sz="1400" b="1" u="none" strike="noStrike" cap="none" dirty="0">
                          <a:sym typeface="Montserrat"/>
                        </a:rPr>
                        <a:t>Resonancia Magnética</a:t>
                      </a:r>
                      <a:endParaRPr sz="1400" b="1" u="none" strike="noStrike" cap="none" dirty="0">
                        <a:latin typeface="+mn-lt"/>
                        <a:cs typeface="Arial" panose="020B0604020202020204" pitchFamily="34" charset="0"/>
                      </a:endParaRPr>
                    </a:p>
                  </a:txBody>
                  <a:tcPr marL="27350" marR="27350" marT="27350" marB="2735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s-MX" sz="1400" dirty="0">
                          <a:sym typeface="Montserrat"/>
                        </a:rPr>
                        <a:t>2,788</a:t>
                      </a:r>
                      <a:endParaRPr sz="1400" u="none" strike="noStrike" cap="none" dirty="0">
                        <a:latin typeface="+mn-lt"/>
                        <a:cs typeface="Arial" panose="020B0604020202020204" pitchFamily="34" charset="0"/>
                      </a:endParaRPr>
                    </a:p>
                  </a:txBody>
                  <a:tcPr marL="27350" marR="27350" marT="27350" marB="2735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s-MX" sz="1400" dirty="0">
                          <a:sym typeface="Montserrat"/>
                        </a:rPr>
                        <a:t>2,381</a:t>
                      </a:r>
                      <a:endParaRPr sz="1400" u="none" strike="noStrike" cap="none" dirty="0">
                        <a:latin typeface="+mn-lt"/>
                        <a:cs typeface="Arial" panose="020B0604020202020204" pitchFamily="34" charset="0"/>
                      </a:endParaRPr>
                    </a:p>
                  </a:txBody>
                  <a:tcPr marL="27350" marR="27350" marT="27350" marB="2735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s-MX" sz="1400" u="none" strike="noStrike" cap="none" dirty="0">
                          <a:sym typeface="Montserrat"/>
                        </a:rPr>
                        <a:t>1.</a:t>
                      </a:r>
                      <a:r>
                        <a:rPr lang="es-MX" sz="1400" dirty="0">
                          <a:sym typeface="Montserrat"/>
                        </a:rPr>
                        <a:t>2</a:t>
                      </a:r>
                      <a:endParaRPr sz="1400" u="none" strike="noStrike" cap="none" dirty="0">
                        <a:latin typeface="+mn-lt"/>
                        <a:cs typeface="Arial" panose="020B0604020202020204" pitchFamily="34" charset="0"/>
                      </a:endParaRPr>
                    </a:p>
                  </a:txBody>
                  <a:tcPr marL="27350" marR="27350" marT="27350" marB="2735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s-MX" sz="1400" u="none" strike="noStrike" cap="none" dirty="0">
                          <a:latin typeface="+mn-lt"/>
                          <a:cs typeface="Arial" panose="020B0604020202020204" pitchFamily="34" charset="0"/>
                        </a:rPr>
                        <a:t>2,908</a:t>
                      </a:r>
                      <a:endParaRPr sz="1400" u="none" strike="noStrike" cap="none" dirty="0">
                        <a:latin typeface="+mn-lt"/>
                        <a:cs typeface="Arial" panose="020B0604020202020204" pitchFamily="34" charset="0"/>
                      </a:endParaRPr>
                    </a:p>
                  </a:txBody>
                  <a:tcPr marL="27350" marR="27350" marT="27350" marB="2735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s-MX" sz="1400" u="none" strike="noStrike" cap="none" dirty="0">
                          <a:latin typeface="+mn-lt"/>
                          <a:cs typeface="Arial" panose="020B0604020202020204" pitchFamily="34" charset="0"/>
                        </a:rPr>
                        <a:t>2,418</a:t>
                      </a:r>
                      <a:endParaRPr sz="1400" u="none" strike="noStrike" cap="none" dirty="0">
                        <a:latin typeface="+mn-lt"/>
                        <a:cs typeface="Arial" panose="020B0604020202020204" pitchFamily="34" charset="0"/>
                      </a:endParaRPr>
                    </a:p>
                  </a:txBody>
                  <a:tcPr marL="27350" marR="27350" marT="27350" marB="27350" anchor="ctr"/>
                </a:tc>
                <a:tc>
                  <a:txBody>
                    <a:bodyPr/>
                    <a:lstStyle/>
                    <a:p>
                      <a:pPr algn="ctr" rtl="0" fontAlgn="ctr"/>
                      <a:r>
                        <a:rPr lang="es-MX" sz="1400" b="0" i="0" u="none" strike="noStrike">
                          <a:solidFill>
                            <a:srgbClr val="000000"/>
                          </a:solidFill>
                          <a:effectLst/>
                          <a:latin typeface="Montserrat" panose="00000500000000000000"/>
                        </a:rPr>
                        <a:t>1.2</a:t>
                      </a:r>
                    </a:p>
                  </a:txBody>
                  <a:tcPr marL="9525" marR="9525" marT="9525" marB="0" anchor="ctr"/>
                </a:tc>
                <a:extLst>
                  <a:ext uri="{0D108BD9-81ED-4DB2-BD59-A6C34878D82A}">
                    <a16:rowId xmlns:a16="http://schemas.microsoft.com/office/drawing/2014/main" val="10005"/>
                  </a:ext>
                </a:extLst>
              </a:tr>
              <a:tr h="354000">
                <a:tc>
                  <a:txBody>
                    <a:bodyPr/>
                    <a:lstStyle/>
                    <a:p>
                      <a:pPr marL="0" marR="0" lvl="0" indent="0" algn="l" rtl="0">
                        <a:lnSpc>
                          <a:spcPct val="100000"/>
                        </a:lnSpc>
                        <a:spcBef>
                          <a:spcPts val="0"/>
                        </a:spcBef>
                        <a:spcAft>
                          <a:spcPts val="0"/>
                        </a:spcAft>
                        <a:buClr>
                          <a:srgbClr val="000000"/>
                        </a:buClr>
                        <a:buSzPts val="1100"/>
                        <a:buFont typeface="Arial"/>
                        <a:buNone/>
                      </a:pPr>
                      <a:r>
                        <a:rPr lang="es-MX" sz="1400" b="1" dirty="0">
                          <a:sym typeface="Montserrat"/>
                        </a:rPr>
                        <a:t>Densitometría</a:t>
                      </a:r>
                      <a:endParaRPr sz="1400" b="1" u="none" strike="noStrike" cap="none" dirty="0">
                        <a:latin typeface="+mn-lt"/>
                        <a:cs typeface="Arial" panose="020B0604020202020204" pitchFamily="34" charset="0"/>
                      </a:endParaRPr>
                    </a:p>
                  </a:txBody>
                  <a:tcPr marL="27350" marR="27350" marT="27350" marB="2735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s-MX" sz="1400" dirty="0">
                          <a:sym typeface="Montserrat"/>
                        </a:rPr>
                        <a:t>276</a:t>
                      </a:r>
                      <a:endParaRPr sz="1400" u="none" strike="noStrike" cap="none" dirty="0">
                        <a:latin typeface="+mn-lt"/>
                        <a:cs typeface="Arial" panose="020B0604020202020204" pitchFamily="34" charset="0"/>
                      </a:endParaRPr>
                    </a:p>
                  </a:txBody>
                  <a:tcPr marL="27350" marR="27350" marT="27350" marB="2735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s-MX" sz="1400" dirty="0">
                          <a:sym typeface="Montserrat"/>
                        </a:rPr>
                        <a:t>273</a:t>
                      </a:r>
                      <a:endParaRPr sz="1400" u="none" strike="noStrike" cap="none" dirty="0">
                        <a:latin typeface="+mn-lt"/>
                        <a:cs typeface="Arial" panose="020B0604020202020204" pitchFamily="34" charset="0"/>
                      </a:endParaRPr>
                    </a:p>
                  </a:txBody>
                  <a:tcPr marL="27350" marR="27350" marT="27350" marB="2735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s-MX" sz="1400" u="none" strike="noStrike" cap="none" dirty="0">
                          <a:sym typeface="Montserrat"/>
                        </a:rPr>
                        <a:t>1.</a:t>
                      </a:r>
                      <a:r>
                        <a:rPr lang="es-MX" sz="1400" dirty="0">
                          <a:sym typeface="Montserrat"/>
                        </a:rPr>
                        <a:t>0</a:t>
                      </a:r>
                      <a:endParaRPr sz="1400" u="none" strike="noStrike" cap="none" dirty="0">
                        <a:latin typeface="+mn-lt"/>
                        <a:cs typeface="Arial" panose="020B0604020202020204" pitchFamily="34" charset="0"/>
                      </a:endParaRPr>
                    </a:p>
                  </a:txBody>
                  <a:tcPr marL="27350" marR="27350" marT="27350" marB="2735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s-MX" sz="1400" u="none" strike="noStrike" cap="none" dirty="0">
                          <a:latin typeface="+mn-lt"/>
                          <a:cs typeface="Arial" panose="020B0604020202020204" pitchFamily="34" charset="0"/>
                        </a:rPr>
                        <a:t>220</a:t>
                      </a:r>
                      <a:endParaRPr sz="1400" u="none" strike="noStrike" cap="none" dirty="0">
                        <a:latin typeface="+mn-lt"/>
                        <a:cs typeface="Arial" panose="020B0604020202020204" pitchFamily="34" charset="0"/>
                      </a:endParaRPr>
                    </a:p>
                  </a:txBody>
                  <a:tcPr marL="27350" marR="27350" marT="27350" marB="2735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s-MX" sz="1400" u="none" strike="noStrike" cap="none" dirty="0">
                          <a:latin typeface="+mn-lt"/>
                          <a:cs typeface="Arial" panose="020B0604020202020204" pitchFamily="34" charset="0"/>
                        </a:rPr>
                        <a:t>218</a:t>
                      </a:r>
                      <a:endParaRPr sz="1400" u="none" strike="noStrike" cap="none" dirty="0">
                        <a:latin typeface="+mn-lt"/>
                        <a:cs typeface="Arial" panose="020B0604020202020204" pitchFamily="34" charset="0"/>
                      </a:endParaRPr>
                    </a:p>
                  </a:txBody>
                  <a:tcPr marL="27350" marR="27350" marT="27350" marB="27350" anchor="ctr"/>
                </a:tc>
                <a:tc>
                  <a:txBody>
                    <a:bodyPr/>
                    <a:lstStyle/>
                    <a:p>
                      <a:pPr algn="ctr" rtl="0" fontAlgn="ctr"/>
                      <a:r>
                        <a:rPr lang="es-MX" sz="1400" b="0" i="0" u="none" strike="noStrike">
                          <a:solidFill>
                            <a:srgbClr val="000000"/>
                          </a:solidFill>
                          <a:effectLst/>
                          <a:latin typeface="Montserrat" panose="00000500000000000000"/>
                        </a:rPr>
                        <a:t>1.0</a:t>
                      </a:r>
                    </a:p>
                  </a:txBody>
                  <a:tcPr marL="9525" marR="9525" marT="9525" marB="0" anchor="ctr"/>
                </a:tc>
                <a:extLst>
                  <a:ext uri="{0D108BD9-81ED-4DB2-BD59-A6C34878D82A}">
                    <a16:rowId xmlns:a16="http://schemas.microsoft.com/office/drawing/2014/main" val="10006"/>
                  </a:ext>
                </a:extLst>
              </a:tr>
              <a:tr h="354000">
                <a:tc>
                  <a:txBody>
                    <a:bodyPr/>
                    <a:lstStyle/>
                    <a:p>
                      <a:pPr marL="0" marR="0" lvl="0" indent="0" algn="l" rtl="0">
                        <a:lnSpc>
                          <a:spcPct val="100000"/>
                        </a:lnSpc>
                        <a:spcBef>
                          <a:spcPts val="0"/>
                        </a:spcBef>
                        <a:spcAft>
                          <a:spcPts val="0"/>
                        </a:spcAft>
                        <a:buClr>
                          <a:srgbClr val="000000"/>
                        </a:buClr>
                        <a:buSzPts val="1100"/>
                        <a:buFont typeface="Arial"/>
                        <a:buNone/>
                      </a:pPr>
                      <a:r>
                        <a:rPr lang="es-MX" sz="1400" b="1" dirty="0">
                          <a:sym typeface="Montserrat"/>
                        </a:rPr>
                        <a:t>Angiografía</a:t>
                      </a:r>
                      <a:endParaRPr sz="1400" b="1" u="none" strike="noStrike" cap="none" dirty="0">
                        <a:latin typeface="+mn-lt"/>
                        <a:cs typeface="Arial" panose="020B0604020202020204" pitchFamily="34" charset="0"/>
                      </a:endParaRPr>
                    </a:p>
                  </a:txBody>
                  <a:tcPr marL="27350" marR="27350" marT="27350" marB="2735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s-MX" sz="1400" dirty="0">
                          <a:sym typeface="Montserrat"/>
                        </a:rPr>
                        <a:t>430</a:t>
                      </a:r>
                      <a:endParaRPr sz="1400" u="none" strike="noStrike" cap="none" dirty="0">
                        <a:latin typeface="+mn-lt"/>
                        <a:cs typeface="Arial" panose="020B0604020202020204" pitchFamily="34" charset="0"/>
                      </a:endParaRPr>
                    </a:p>
                  </a:txBody>
                  <a:tcPr marL="27350" marR="27350" marT="27350" marB="2735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s-MX" sz="1400" dirty="0">
                          <a:sym typeface="Montserrat"/>
                        </a:rPr>
                        <a:t>229</a:t>
                      </a:r>
                      <a:endParaRPr sz="1400" u="none" strike="noStrike" cap="none" dirty="0">
                        <a:latin typeface="+mn-lt"/>
                        <a:cs typeface="Arial" panose="020B0604020202020204" pitchFamily="34" charset="0"/>
                      </a:endParaRPr>
                    </a:p>
                  </a:txBody>
                  <a:tcPr marL="27350" marR="27350" marT="27350" marB="2735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s-MX" sz="1400" u="none" strike="noStrike" cap="none" dirty="0">
                          <a:sym typeface="Montserrat"/>
                        </a:rPr>
                        <a:t>1.</a:t>
                      </a:r>
                      <a:r>
                        <a:rPr lang="es-MX" sz="1400" dirty="0">
                          <a:sym typeface="Montserrat"/>
                        </a:rPr>
                        <a:t>9</a:t>
                      </a:r>
                      <a:endParaRPr sz="1400" u="none" strike="noStrike" cap="none" dirty="0">
                        <a:latin typeface="+mn-lt"/>
                        <a:cs typeface="Arial" panose="020B0604020202020204" pitchFamily="34" charset="0"/>
                      </a:endParaRPr>
                    </a:p>
                  </a:txBody>
                  <a:tcPr marL="27350" marR="27350" marT="27350" marB="2735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s-MX" sz="1400" u="none" strike="noStrike" cap="none" dirty="0">
                          <a:latin typeface="+mn-lt"/>
                          <a:cs typeface="Arial" panose="020B0604020202020204" pitchFamily="34" charset="0"/>
                        </a:rPr>
                        <a:t>471</a:t>
                      </a:r>
                      <a:endParaRPr sz="1400" u="none" strike="noStrike" cap="none" dirty="0">
                        <a:latin typeface="+mn-lt"/>
                        <a:cs typeface="Arial" panose="020B0604020202020204" pitchFamily="34" charset="0"/>
                      </a:endParaRPr>
                    </a:p>
                  </a:txBody>
                  <a:tcPr marL="27350" marR="27350" marT="27350" marB="2735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s-MX" sz="1400" u="none" strike="noStrike" cap="none" dirty="0">
                          <a:latin typeface="+mn-lt"/>
                          <a:cs typeface="Arial" panose="020B0604020202020204" pitchFamily="34" charset="0"/>
                        </a:rPr>
                        <a:t>256</a:t>
                      </a:r>
                      <a:endParaRPr sz="1400" u="none" strike="noStrike" cap="none" dirty="0">
                        <a:latin typeface="+mn-lt"/>
                        <a:cs typeface="Arial" panose="020B0604020202020204" pitchFamily="34" charset="0"/>
                      </a:endParaRPr>
                    </a:p>
                  </a:txBody>
                  <a:tcPr marL="27350" marR="27350" marT="27350" marB="27350" anchor="ctr"/>
                </a:tc>
                <a:tc>
                  <a:txBody>
                    <a:bodyPr/>
                    <a:lstStyle/>
                    <a:p>
                      <a:pPr algn="ctr" rtl="0" fontAlgn="ctr"/>
                      <a:r>
                        <a:rPr lang="es-MX" sz="1400" b="0" i="0" u="none" strike="noStrike">
                          <a:solidFill>
                            <a:srgbClr val="000000"/>
                          </a:solidFill>
                          <a:effectLst/>
                          <a:latin typeface="Montserrat" panose="00000500000000000000"/>
                        </a:rPr>
                        <a:t>1.8</a:t>
                      </a:r>
                    </a:p>
                  </a:txBody>
                  <a:tcPr marL="9525" marR="9525" marT="9525" marB="0" anchor="ctr"/>
                </a:tc>
                <a:extLst>
                  <a:ext uri="{0D108BD9-81ED-4DB2-BD59-A6C34878D82A}">
                    <a16:rowId xmlns:a16="http://schemas.microsoft.com/office/drawing/2014/main" val="10007"/>
                  </a:ext>
                </a:extLst>
              </a:tr>
              <a:tr h="354000">
                <a:tc>
                  <a:txBody>
                    <a:bodyPr/>
                    <a:lstStyle/>
                    <a:p>
                      <a:pPr marL="0" marR="0" lvl="0" indent="0" algn="ctr" rtl="0">
                        <a:lnSpc>
                          <a:spcPct val="100000"/>
                        </a:lnSpc>
                        <a:spcBef>
                          <a:spcPts val="0"/>
                        </a:spcBef>
                        <a:spcAft>
                          <a:spcPts val="0"/>
                        </a:spcAft>
                        <a:buClr>
                          <a:srgbClr val="000000"/>
                        </a:buClr>
                        <a:buSzPts val="1100"/>
                        <a:buFont typeface="Arial"/>
                        <a:buNone/>
                      </a:pPr>
                      <a:r>
                        <a:rPr lang="es-MX" sz="1400" b="1" u="none" strike="noStrike" cap="none" dirty="0">
                          <a:sym typeface="Montserrat"/>
                        </a:rPr>
                        <a:t>Total</a:t>
                      </a:r>
                      <a:endParaRPr sz="1400" b="1" u="none" strike="noStrike" cap="none" dirty="0">
                        <a:solidFill>
                          <a:schemeClr val="dk1"/>
                        </a:solidFill>
                        <a:latin typeface="+mn-lt"/>
                        <a:cs typeface="Arial" panose="020B0604020202020204" pitchFamily="34" charset="0"/>
                      </a:endParaRPr>
                    </a:p>
                  </a:txBody>
                  <a:tcPr marL="27350" marR="27350" marT="27350" marB="2735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s-MX" sz="1400" b="1" dirty="0">
                          <a:sym typeface="Montserrat"/>
                        </a:rPr>
                        <a:t>61,325</a:t>
                      </a:r>
                      <a:endParaRPr sz="1400" b="1" u="none" strike="noStrike" cap="none" dirty="0">
                        <a:solidFill>
                          <a:schemeClr val="dk1"/>
                        </a:solidFill>
                        <a:latin typeface="+mn-lt"/>
                        <a:cs typeface="Arial" panose="020B0604020202020204" pitchFamily="34" charset="0"/>
                      </a:endParaRPr>
                    </a:p>
                  </a:txBody>
                  <a:tcPr marL="27350" marR="27350" marT="27350" marB="2735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s-MX" sz="1400" b="1" dirty="0">
                          <a:sym typeface="Montserrat"/>
                        </a:rPr>
                        <a:t>36,087</a:t>
                      </a:r>
                      <a:endParaRPr sz="1400" b="1" u="none" strike="noStrike" cap="none" dirty="0">
                        <a:solidFill>
                          <a:schemeClr val="dk1"/>
                        </a:solidFill>
                        <a:latin typeface="+mn-lt"/>
                        <a:cs typeface="Arial" panose="020B0604020202020204" pitchFamily="34" charset="0"/>
                      </a:endParaRPr>
                    </a:p>
                  </a:txBody>
                  <a:tcPr marL="27350" marR="27350" marT="27350" marB="2735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s-MX" sz="1400" b="1" u="none" strike="noStrike" cap="none" dirty="0">
                          <a:sym typeface="Montserrat"/>
                        </a:rPr>
                        <a:t>1.7</a:t>
                      </a:r>
                      <a:endParaRPr sz="1400" b="1" u="none" strike="noStrike" cap="none" dirty="0">
                        <a:solidFill>
                          <a:schemeClr val="dk1"/>
                        </a:solidFill>
                        <a:latin typeface="+mn-lt"/>
                        <a:cs typeface="Arial" panose="020B0604020202020204" pitchFamily="34" charset="0"/>
                      </a:endParaRPr>
                    </a:p>
                  </a:txBody>
                  <a:tcPr marL="27350" marR="27350" marT="27350" marB="2735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s-MX" sz="1400" b="1" u="none" strike="noStrike" cap="none" dirty="0">
                          <a:solidFill>
                            <a:schemeClr val="dk1"/>
                          </a:solidFill>
                          <a:latin typeface="+mn-lt"/>
                          <a:cs typeface="Arial" panose="020B0604020202020204" pitchFamily="34" charset="0"/>
                        </a:rPr>
                        <a:t>75,863</a:t>
                      </a:r>
                      <a:endParaRPr sz="1400" b="1" u="none" strike="noStrike" cap="none" dirty="0">
                        <a:solidFill>
                          <a:schemeClr val="dk1"/>
                        </a:solidFill>
                        <a:latin typeface="+mn-lt"/>
                        <a:cs typeface="Arial" panose="020B0604020202020204" pitchFamily="34" charset="0"/>
                      </a:endParaRPr>
                    </a:p>
                  </a:txBody>
                  <a:tcPr marL="27350" marR="27350" marT="27350" marB="27350" anchor="ctr"/>
                </a:tc>
                <a:tc>
                  <a:txBody>
                    <a:bodyPr/>
                    <a:lstStyle/>
                    <a:p>
                      <a:pPr marL="0" marR="0" lvl="0" indent="0" algn="ctr" rtl="0">
                        <a:lnSpc>
                          <a:spcPct val="100000"/>
                        </a:lnSpc>
                        <a:spcBef>
                          <a:spcPts val="0"/>
                        </a:spcBef>
                        <a:spcAft>
                          <a:spcPts val="0"/>
                        </a:spcAft>
                        <a:buClr>
                          <a:srgbClr val="000000"/>
                        </a:buClr>
                        <a:buSzPts val="1100"/>
                        <a:buFont typeface="Arial"/>
                        <a:buNone/>
                      </a:pPr>
                      <a:r>
                        <a:rPr lang="es-MX" sz="1400" b="1" u="none" strike="noStrike" cap="none" dirty="0">
                          <a:solidFill>
                            <a:schemeClr val="dk1"/>
                          </a:solidFill>
                          <a:latin typeface="+mn-lt"/>
                          <a:cs typeface="Arial" panose="020B0604020202020204" pitchFamily="34" charset="0"/>
                        </a:rPr>
                        <a:t>41,865</a:t>
                      </a:r>
                      <a:endParaRPr sz="1400" b="1" u="none" strike="noStrike" cap="none" dirty="0">
                        <a:solidFill>
                          <a:schemeClr val="dk1"/>
                        </a:solidFill>
                        <a:latin typeface="+mn-lt"/>
                        <a:cs typeface="Arial" panose="020B0604020202020204" pitchFamily="34" charset="0"/>
                      </a:endParaRPr>
                    </a:p>
                  </a:txBody>
                  <a:tcPr marL="27350" marR="27350" marT="27350" marB="27350" anchor="ctr"/>
                </a:tc>
                <a:tc>
                  <a:txBody>
                    <a:bodyPr/>
                    <a:lstStyle/>
                    <a:p>
                      <a:pPr algn="ctr" rtl="0" fontAlgn="ctr"/>
                      <a:r>
                        <a:rPr lang="es-MX" sz="1400" b="1" i="0" u="none" strike="noStrike" dirty="0">
                          <a:solidFill>
                            <a:srgbClr val="000000"/>
                          </a:solidFill>
                          <a:effectLst/>
                          <a:latin typeface="Montserrat" panose="00000500000000000000"/>
                        </a:rPr>
                        <a:t>1.8</a:t>
                      </a:r>
                    </a:p>
                  </a:txBody>
                  <a:tcPr marL="9525" marR="9525" marT="9525" marB="0" anchor="ctr"/>
                </a:tc>
                <a:extLst>
                  <a:ext uri="{0D108BD9-81ED-4DB2-BD59-A6C34878D82A}">
                    <a16:rowId xmlns:a16="http://schemas.microsoft.com/office/drawing/2014/main" val="10008"/>
                  </a:ext>
                </a:extLst>
              </a:tr>
              <a:tr h="354000">
                <a:tc>
                  <a:txBody>
                    <a:bodyPr/>
                    <a:lstStyle/>
                    <a:p>
                      <a:pPr marL="0" marR="0" lvl="0" indent="0" algn="l" rtl="0">
                        <a:lnSpc>
                          <a:spcPct val="100000"/>
                        </a:lnSpc>
                        <a:spcBef>
                          <a:spcPts val="0"/>
                        </a:spcBef>
                        <a:spcAft>
                          <a:spcPts val="0"/>
                        </a:spcAft>
                        <a:buClr>
                          <a:srgbClr val="000000"/>
                        </a:buClr>
                        <a:buSzPts val="1100"/>
                        <a:buFont typeface="Arial"/>
                        <a:buNone/>
                      </a:pPr>
                      <a:r>
                        <a:rPr lang="es-MX" sz="1400" b="1" u="none" strike="noStrike" cap="none" dirty="0">
                          <a:sym typeface="Montserrat"/>
                        </a:rPr>
                        <a:t>PET- CT</a:t>
                      </a:r>
                      <a:endParaRPr sz="1400" b="1" i="0" u="none" strike="noStrike" cap="none" dirty="0">
                        <a:solidFill>
                          <a:srgbClr val="000000"/>
                        </a:solidFill>
                        <a:latin typeface="+mn-lt"/>
                        <a:ea typeface="Montserrat"/>
                        <a:cs typeface="Arial" panose="020B0604020202020204" pitchFamily="34" charset="0"/>
                        <a:sym typeface="Montserrat"/>
                      </a:endParaRPr>
                    </a:p>
                  </a:txBody>
                  <a:tcPr marL="27350" marR="27350" marT="27350" marB="27350" anchor="ctr"/>
                </a:tc>
                <a:tc gridSpan="3">
                  <a:txBody>
                    <a:bodyPr/>
                    <a:lstStyle/>
                    <a:p>
                      <a:pPr marL="0" marR="0" lvl="0" indent="0" algn="ctr" rtl="0">
                        <a:lnSpc>
                          <a:spcPct val="100000"/>
                        </a:lnSpc>
                        <a:spcBef>
                          <a:spcPts val="0"/>
                        </a:spcBef>
                        <a:spcAft>
                          <a:spcPts val="0"/>
                        </a:spcAft>
                        <a:buClr>
                          <a:srgbClr val="000000"/>
                        </a:buClr>
                        <a:buSzPts val="1100"/>
                        <a:buFont typeface="Arial"/>
                        <a:buNone/>
                      </a:pPr>
                      <a:r>
                        <a:rPr lang="es-MX" sz="1400" dirty="0">
                          <a:sym typeface="Montserrat"/>
                        </a:rPr>
                        <a:t>368</a:t>
                      </a:r>
                      <a:endParaRPr sz="1400" b="0" i="0" u="none" strike="noStrike" cap="none" dirty="0">
                        <a:solidFill>
                          <a:srgbClr val="000000"/>
                        </a:solidFill>
                        <a:latin typeface="+mn-lt"/>
                        <a:ea typeface="Montserrat"/>
                        <a:cs typeface="Arial" panose="020B0604020202020204" pitchFamily="34" charset="0"/>
                        <a:sym typeface="Montserrat"/>
                      </a:endParaRPr>
                    </a:p>
                  </a:txBody>
                  <a:tcPr marL="27350" marR="27350" marT="27350" marB="27350" anchor="ctr"/>
                </a:tc>
                <a:tc hMerge="1">
                  <a:txBody>
                    <a:bodyPr/>
                    <a:lstStyle/>
                    <a:p>
                      <a:endParaRPr lang="es-MX"/>
                    </a:p>
                  </a:txBody>
                  <a:tcPr/>
                </a:tc>
                <a:tc hMerge="1">
                  <a:txBody>
                    <a:bodyPr/>
                    <a:lstStyle/>
                    <a:p>
                      <a:endParaRPr lang="es-MX"/>
                    </a:p>
                  </a:txBody>
                  <a:tcPr/>
                </a:tc>
                <a:tc gridSpan="3">
                  <a:txBody>
                    <a:bodyPr/>
                    <a:lstStyle/>
                    <a:p>
                      <a:pPr marL="0" marR="0" lvl="0" indent="0" algn="ctr" rtl="0">
                        <a:lnSpc>
                          <a:spcPct val="100000"/>
                        </a:lnSpc>
                        <a:spcBef>
                          <a:spcPts val="0"/>
                        </a:spcBef>
                        <a:spcAft>
                          <a:spcPts val="0"/>
                        </a:spcAft>
                        <a:buClr>
                          <a:srgbClr val="000000"/>
                        </a:buClr>
                        <a:buSzPts val="1100"/>
                        <a:buFont typeface="Arial"/>
                        <a:buNone/>
                      </a:pPr>
                      <a:r>
                        <a:rPr lang="es-MX" sz="1400" b="0" i="0" u="none" strike="noStrike" cap="none" dirty="0">
                          <a:solidFill>
                            <a:srgbClr val="000000"/>
                          </a:solidFill>
                          <a:latin typeface="+mn-lt"/>
                          <a:ea typeface="Montserrat"/>
                          <a:cs typeface="Arial" panose="020B0604020202020204" pitchFamily="34" charset="0"/>
                          <a:sym typeface="Montserrat"/>
                        </a:rPr>
                        <a:t>397</a:t>
                      </a:r>
                      <a:endParaRPr sz="1400" b="0" i="0" u="none" strike="noStrike" cap="none" dirty="0">
                        <a:solidFill>
                          <a:srgbClr val="000000"/>
                        </a:solidFill>
                        <a:latin typeface="+mn-lt"/>
                        <a:ea typeface="Montserrat"/>
                        <a:cs typeface="Arial" panose="020B0604020202020204" pitchFamily="34" charset="0"/>
                        <a:sym typeface="Montserrat"/>
                      </a:endParaRPr>
                    </a:p>
                  </a:txBody>
                  <a:tcPr marL="27350" marR="27350" marT="27350" marB="27350"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9"/>
                  </a:ext>
                </a:extLst>
              </a:tr>
              <a:tr h="354000">
                <a:tc>
                  <a:txBody>
                    <a:bodyPr/>
                    <a:lstStyle/>
                    <a:p>
                      <a:pPr marL="0" marR="0" lvl="0" indent="0" algn="l" rtl="0">
                        <a:lnSpc>
                          <a:spcPct val="100000"/>
                        </a:lnSpc>
                        <a:spcBef>
                          <a:spcPts val="0"/>
                        </a:spcBef>
                        <a:spcAft>
                          <a:spcPts val="0"/>
                        </a:spcAft>
                        <a:buClr>
                          <a:srgbClr val="000000"/>
                        </a:buClr>
                        <a:buSzPts val="1100"/>
                        <a:buFont typeface="Arial"/>
                        <a:buNone/>
                      </a:pPr>
                      <a:r>
                        <a:rPr lang="es-MX" sz="1400" b="1" u="none" strike="noStrike" cap="none" dirty="0">
                          <a:sym typeface="Montserrat"/>
                        </a:rPr>
                        <a:t>SEPCT</a:t>
                      </a:r>
                      <a:endParaRPr sz="1400" b="1" i="0" u="none" strike="noStrike" cap="none" dirty="0">
                        <a:solidFill>
                          <a:srgbClr val="000000"/>
                        </a:solidFill>
                        <a:latin typeface="+mn-lt"/>
                        <a:ea typeface="Montserrat"/>
                        <a:cs typeface="Arial" panose="020B0604020202020204" pitchFamily="34" charset="0"/>
                        <a:sym typeface="Montserrat"/>
                      </a:endParaRPr>
                    </a:p>
                  </a:txBody>
                  <a:tcPr marL="27350" marR="27350" marT="27350" marB="27350" anchor="ctr"/>
                </a:tc>
                <a:tc gridSpan="3">
                  <a:txBody>
                    <a:bodyPr/>
                    <a:lstStyle/>
                    <a:p>
                      <a:pPr marL="0" marR="0" lvl="0" indent="0" algn="ctr" rtl="0">
                        <a:lnSpc>
                          <a:spcPct val="100000"/>
                        </a:lnSpc>
                        <a:spcBef>
                          <a:spcPts val="0"/>
                        </a:spcBef>
                        <a:spcAft>
                          <a:spcPts val="0"/>
                        </a:spcAft>
                        <a:buClr>
                          <a:srgbClr val="000000"/>
                        </a:buClr>
                        <a:buSzPts val="1100"/>
                        <a:buFont typeface="Arial"/>
                        <a:buNone/>
                      </a:pPr>
                      <a:r>
                        <a:rPr lang="es-MX" sz="1400" dirty="0">
                          <a:sym typeface="Montserrat"/>
                        </a:rPr>
                        <a:t>601</a:t>
                      </a:r>
                      <a:endParaRPr sz="1400" b="0" i="0" u="none" strike="noStrike" cap="none" dirty="0">
                        <a:solidFill>
                          <a:srgbClr val="000000"/>
                        </a:solidFill>
                        <a:latin typeface="+mn-lt"/>
                        <a:ea typeface="Montserrat"/>
                        <a:cs typeface="Arial" panose="020B0604020202020204" pitchFamily="34" charset="0"/>
                        <a:sym typeface="Montserrat"/>
                      </a:endParaRPr>
                    </a:p>
                  </a:txBody>
                  <a:tcPr marL="27350" marR="27350" marT="27350" marB="27350" anchor="ctr"/>
                </a:tc>
                <a:tc hMerge="1">
                  <a:txBody>
                    <a:bodyPr/>
                    <a:lstStyle/>
                    <a:p>
                      <a:endParaRPr lang="es-MX"/>
                    </a:p>
                  </a:txBody>
                  <a:tcPr/>
                </a:tc>
                <a:tc hMerge="1">
                  <a:txBody>
                    <a:bodyPr/>
                    <a:lstStyle/>
                    <a:p>
                      <a:endParaRPr lang="es-MX"/>
                    </a:p>
                  </a:txBody>
                  <a:tcPr/>
                </a:tc>
                <a:tc gridSpan="3">
                  <a:txBody>
                    <a:bodyPr/>
                    <a:lstStyle/>
                    <a:p>
                      <a:pPr marL="0" marR="0" lvl="0" indent="0" algn="ctr" rtl="0">
                        <a:lnSpc>
                          <a:spcPct val="100000"/>
                        </a:lnSpc>
                        <a:spcBef>
                          <a:spcPts val="0"/>
                        </a:spcBef>
                        <a:spcAft>
                          <a:spcPts val="0"/>
                        </a:spcAft>
                        <a:buClr>
                          <a:srgbClr val="000000"/>
                        </a:buClr>
                        <a:buSzPts val="1100"/>
                        <a:buFont typeface="Arial"/>
                        <a:buNone/>
                      </a:pPr>
                      <a:r>
                        <a:rPr lang="es-MX" sz="1400" b="0" i="0" u="none" strike="noStrike" cap="none" dirty="0">
                          <a:solidFill>
                            <a:srgbClr val="000000"/>
                          </a:solidFill>
                          <a:latin typeface="+mn-lt"/>
                          <a:ea typeface="Montserrat"/>
                          <a:cs typeface="Arial" panose="020B0604020202020204" pitchFamily="34" charset="0"/>
                          <a:sym typeface="Montserrat"/>
                        </a:rPr>
                        <a:t>797</a:t>
                      </a:r>
                      <a:endParaRPr sz="1400" b="0" i="0" u="none" strike="noStrike" cap="none" dirty="0">
                        <a:solidFill>
                          <a:srgbClr val="000000"/>
                        </a:solidFill>
                        <a:latin typeface="+mn-lt"/>
                        <a:ea typeface="Montserrat"/>
                        <a:cs typeface="Arial" panose="020B0604020202020204" pitchFamily="34" charset="0"/>
                        <a:sym typeface="Montserrat"/>
                      </a:endParaRPr>
                    </a:p>
                  </a:txBody>
                  <a:tcPr marL="27350" marR="27350" marT="27350" marB="27350"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10"/>
                  </a:ext>
                </a:extLst>
              </a:tr>
            </a:tbl>
          </a:graphicData>
        </a:graphic>
      </p:graphicFrame>
      <p:sp>
        <p:nvSpPr>
          <p:cNvPr id="3" name="Google Shape;498;p18">
            <a:extLst>
              <a:ext uri="{FF2B5EF4-FFF2-40B4-BE49-F238E27FC236}">
                <a16:creationId xmlns:a16="http://schemas.microsoft.com/office/drawing/2014/main" id="{7A03F34F-9F2A-4AC2-A259-FB823FF12920}"/>
              </a:ext>
            </a:extLst>
          </p:cNvPr>
          <p:cNvSpPr txBox="1"/>
          <p:nvPr/>
        </p:nvSpPr>
        <p:spPr>
          <a:xfrm>
            <a:off x="1399321" y="5316365"/>
            <a:ext cx="5784000" cy="35391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sz="1050" b="1" i="1" u="none" strike="noStrike" cap="none" dirty="0">
                <a:solidFill>
                  <a:schemeClr val="dk1"/>
                </a:solidFill>
                <a:ea typeface="Arial"/>
                <a:cs typeface="Arial" panose="020B0604020202020204" pitchFamily="34" charset="0"/>
                <a:sym typeface="Arial"/>
              </a:rPr>
              <a:t>*</a:t>
            </a:r>
            <a:r>
              <a:rPr lang="es-MX" sz="1100" b="1" i="0" u="none" strike="noStrike" cap="none" dirty="0">
                <a:solidFill>
                  <a:schemeClr val="dk1"/>
                </a:solidFill>
                <a:ea typeface="Montserrat"/>
                <a:cs typeface="Arial" panose="020B0604020202020204" pitchFamily="34" charset="0"/>
                <a:sym typeface="Montserrat"/>
              </a:rPr>
              <a:t>PEP = Promedio de Estudios por Paciente</a:t>
            </a:r>
            <a:endParaRPr sz="1050" b="0" i="0" u="none" strike="noStrike" cap="none" dirty="0">
              <a:solidFill>
                <a:srgbClr val="000000"/>
              </a:solidFill>
              <a:ea typeface="Calibri"/>
              <a:cs typeface="Arial" panose="020B0604020202020204" pitchFamily="34" charset="0"/>
              <a:sym typeface="Calibri"/>
            </a:endParaRPr>
          </a:p>
        </p:txBody>
      </p:sp>
      <p:sp>
        <p:nvSpPr>
          <p:cNvPr id="4" name="Google Shape;499;p18">
            <a:extLst>
              <a:ext uri="{FF2B5EF4-FFF2-40B4-BE49-F238E27FC236}">
                <a16:creationId xmlns:a16="http://schemas.microsoft.com/office/drawing/2014/main" id="{9AEA3861-BDBC-4ACF-B6B1-1FD10434A563}"/>
              </a:ext>
            </a:extLst>
          </p:cNvPr>
          <p:cNvSpPr txBox="1"/>
          <p:nvPr/>
        </p:nvSpPr>
        <p:spPr>
          <a:xfrm>
            <a:off x="970400" y="5849831"/>
            <a:ext cx="10248300" cy="627834"/>
          </a:xfrm>
          <a:prstGeom prst="rect">
            <a:avLst/>
          </a:prstGeom>
          <a:solidFill>
            <a:srgbClr val="C9DAF8"/>
          </a:solidFill>
          <a:ln>
            <a:noFill/>
          </a:ln>
        </p:spPr>
        <p:txBody>
          <a:bodyPr spcFirstLastPara="1" wrap="square" lIns="91425" tIns="91425" rIns="91425" bIns="91425" anchor="t" anchorCtr="0">
            <a:spAutoFit/>
          </a:bodyPr>
          <a:lstStyle/>
          <a:p>
            <a:pPr lvl="0" algn="ctr">
              <a:lnSpc>
                <a:spcPct val="90000"/>
              </a:lnSpc>
              <a:buClr>
                <a:srgbClr val="000000"/>
              </a:buClr>
              <a:buSzPts val="1400"/>
            </a:pPr>
            <a:r>
              <a:rPr lang="es-MX" sz="1600" dirty="0"/>
              <a:t>La diferencia en el número de estudios entre el año 2022 y 2023 representa un incremento del 23.70%</a:t>
            </a:r>
            <a:endParaRPr sz="1600" b="0" i="0" u="none" strike="noStrike" cap="none" dirty="0">
              <a:solidFill>
                <a:schemeClr val="dk1"/>
              </a:solidFill>
              <a:ea typeface="Montserrat"/>
              <a:cs typeface="Arial" panose="020B0604020202020204" pitchFamily="34" charset="0"/>
              <a:sym typeface="Montserrat"/>
            </a:endParaRPr>
          </a:p>
        </p:txBody>
      </p:sp>
      <p:sp>
        <p:nvSpPr>
          <p:cNvPr id="5" name="Google Shape;500;p18">
            <a:extLst>
              <a:ext uri="{FF2B5EF4-FFF2-40B4-BE49-F238E27FC236}">
                <a16:creationId xmlns:a16="http://schemas.microsoft.com/office/drawing/2014/main" id="{4502C533-2431-4F56-99F6-AA505B56CD40}"/>
              </a:ext>
            </a:extLst>
          </p:cNvPr>
          <p:cNvSpPr/>
          <p:nvPr/>
        </p:nvSpPr>
        <p:spPr>
          <a:xfrm>
            <a:off x="3100765" y="547824"/>
            <a:ext cx="5784001" cy="759600"/>
          </a:xfrm>
          <a:prstGeom prst="roundRect">
            <a:avLst>
              <a:gd name="adj" fmla="val 43688"/>
            </a:avLst>
          </a:prstGeom>
          <a:noFill/>
          <a:ln>
            <a:noFill/>
          </a:ln>
        </p:spPr>
        <p:txBody>
          <a:bodyPr spcFirstLastPara="1" wrap="square" lIns="91425" tIns="45700" rIns="91425" bIns="45700" anchor="ctr" anchorCtr="0">
            <a:noAutofit/>
          </a:bodyPr>
          <a:lstStyle/>
          <a:p>
            <a:pPr marR="0" lvl="0" indent="0" algn="ctr">
              <a:lnSpc>
                <a:spcPct val="100000"/>
              </a:lnSpc>
              <a:spcBef>
                <a:spcPts val="0"/>
              </a:spcBef>
              <a:spcAft>
                <a:spcPts val="0"/>
              </a:spcAft>
              <a:buClr>
                <a:srgbClr val="000000"/>
              </a:buClr>
              <a:buSzPts val="2000"/>
              <a:buFont typeface="Arial"/>
              <a:buNone/>
            </a:pPr>
            <a:r>
              <a:rPr lang="es-MX" sz="2400" b="1" i="1" u="none" strike="noStrike" cap="none" dirty="0">
                <a:solidFill>
                  <a:srgbClr val="0070C0"/>
                </a:solidFill>
                <a:latin typeface="Calibri"/>
                <a:ea typeface="Calibri"/>
                <a:cs typeface="Calibri"/>
                <a:sym typeface="Calibri"/>
              </a:rPr>
              <a:t> </a:t>
            </a:r>
            <a:r>
              <a:rPr lang="es-MX" sz="2400" b="1" dirty="0">
                <a:solidFill>
                  <a:srgbClr val="05405D"/>
                </a:solidFill>
                <a:latin typeface="Montserrat" panose="00000500000000000000" pitchFamily="2" charset="0"/>
                <a:cs typeface="Arial" panose="020B0604020202020204" pitchFamily="34" charset="0"/>
                <a:sym typeface="Montserrat"/>
              </a:rPr>
              <a:t>Radiología e Imagen </a:t>
            </a:r>
          </a:p>
          <a:p>
            <a:pPr marR="0" lvl="0" indent="0" algn="ctr">
              <a:lnSpc>
                <a:spcPct val="100000"/>
              </a:lnSpc>
              <a:spcBef>
                <a:spcPts val="0"/>
              </a:spcBef>
              <a:spcAft>
                <a:spcPts val="0"/>
              </a:spcAft>
              <a:buClr>
                <a:srgbClr val="000000"/>
              </a:buClr>
              <a:buSzPts val="2000"/>
              <a:buFont typeface="Arial"/>
              <a:buNone/>
            </a:pPr>
            <a:r>
              <a:rPr lang="es-MX" sz="2000" b="1" dirty="0">
                <a:solidFill>
                  <a:srgbClr val="05405D"/>
                </a:solidFill>
                <a:latin typeface="Montserrat" panose="00000500000000000000" pitchFamily="2" charset="0"/>
                <a:cs typeface="Arial" panose="020B0604020202020204" pitchFamily="34" charset="0"/>
                <a:sym typeface="Montserrat"/>
              </a:rPr>
              <a:t>2022 - 2023  </a:t>
            </a:r>
            <a:endParaRPr sz="2000" b="1" dirty="0">
              <a:solidFill>
                <a:srgbClr val="05405D"/>
              </a:solidFill>
              <a:latin typeface="Montserrat" panose="00000500000000000000" pitchFamily="2" charset="0"/>
              <a:cs typeface="Arial" panose="020B0604020202020204" pitchFamily="34" charset="0"/>
              <a:sym typeface="Montserrat"/>
            </a:endParaRPr>
          </a:p>
          <a:p>
            <a:pPr marL="0" marR="0" lvl="0" indent="0" algn="ctr" rtl="0">
              <a:lnSpc>
                <a:spcPct val="100000"/>
              </a:lnSpc>
              <a:spcBef>
                <a:spcPts val="0"/>
              </a:spcBef>
              <a:spcAft>
                <a:spcPts val="0"/>
              </a:spcAft>
              <a:buClr>
                <a:srgbClr val="000000"/>
              </a:buClr>
              <a:buSzPts val="1400"/>
              <a:buFont typeface="Arial"/>
              <a:buNone/>
            </a:pPr>
            <a:endParaRPr sz="2000" b="0" i="0" u="none" strike="noStrike" cap="none" dirty="0">
              <a:solidFill>
                <a:srgbClr val="000000"/>
              </a:solidFill>
              <a:latin typeface="Arial"/>
              <a:ea typeface="Arial"/>
              <a:cs typeface="Arial"/>
              <a:sym typeface="Arial"/>
            </a:endParaRPr>
          </a:p>
        </p:txBody>
      </p:sp>
      <p:sp>
        <p:nvSpPr>
          <p:cNvPr id="7" name="Rectángulo: esquinas redondeadas 6">
            <a:extLst>
              <a:ext uri="{FF2B5EF4-FFF2-40B4-BE49-F238E27FC236}">
                <a16:creationId xmlns:a16="http://schemas.microsoft.com/office/drawing/2014/main" id="{0E61058E-3504-42B8-AF1F-BF139BEDA6A5}"/>
              </a:ext>
            </a:extLst>
          </p:cNvPr>
          <p:cNvSpPr/>
          <p:nvPr/>
        </p:nvSpPr>
        <p:spPr>
          <a:xfrm>
            <a:off x="8797615" y="269536"/>
            <a:ext cx="3182892" cy="458252"/>
          </a:xfrm>
          <a:prstGeom prst="roundRect">
            <a:avLst/>
          </a:prstGeom>
          <a:solidFill>
            <a:srgbClr val="05405D"/>
          </a:solidFill>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Medium" panose="00000600000000000000" pitchFamily="2" charset="0"/>
              </a:rPr>
              <a:t>ATENCIÓN MÉDICA</a:t>
            </a:r>
          </a:p>
        </p:txBody>
      </p:sp>
    </p:spTree>
    <p:extLst>
      <p:ext uri="{BB962C8B-B14F-4D97-AF65-F5344CB8AC3E}">
        <p14:creationId xmlns:p14="http://schemas.microsoft.com/office/powerpoint/2010/main" val="3897292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07;p19">
            <a:extLst>
              <a:ext uri="{FF2B5EF4-FFF2-40B4-BE49-F238E27FC236}">
                <a16:creationId xmlns:a16="http://schemas.microsoft.com/office/drawing/2014/main" id="{164B8664-628E-4DC0-99F8-62A6FE2CD96E}"/>
              </a:ext>
            </a:extLst>
          </p:cNvPr>
          <p:cNvSpPr/>
          <p:nvPr/>
        </p:nvSpPr>
        <p:spPr>
          <a:xfrm>
            <a:off x="3123675" y="269536"/>
            <a:ext cx="5811300" cy="674700"/>
          </a:xfrm>
          <a:prstGeom prst="roundRect">
            <a:avLst>
              <a:gd name="adj" fmla="val 43688"/>
            </a:avLst>
          </a:prstGeom>
          <a:no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r>
              <a:rPr lang="es-MX" sz="2400" b="1" dirty="0">
                <a:solidFill>
                  <a:srgbClr val="05405D"/>
                </a:solidFill>
                <a:latin typeface="Montserrat" panose="00000500000000000000" pitchFamily="2" charset="0"/>
                <a:cs typeface="Arial" panose="020B0604020202020204" pitchFamily="34" charset="0"/>
                <a:sym typeface="Montserrat"/>
              </a:rPr>
              <a:t>Exámenes de Laboratorio </a:t>
            </a:r>
            <a:endParaRPr sz="2400" b="1" dirty="0">
              <a:solidFill>
                <a:srgbClr val="05405D"/>
              </a:solidFill>
              <a:latin typeface="Montserrat" panose="00000500000000000000" pitchFamily="2" charset="0"/>
              <a:cs typeface="Arial" panose="020B0604020202020204" pitchFamily="34" charset="0"/>
              <a:sym typeface="Montserrat"/>
            </a:endParaRPr>
          </a:p>
          <a:p>
            <a:pPr algn="ctr">
              <a:spcBef>
                <a:spcPts val="0"/>
              </a:spcBef>
              <a:spcAft>
                <a:spcPts val="0"/>
              </a:spcAft>
              <a:buClr>
                <a:srgbClr val="000000"/>
              </a:buClr>
              <a:buSzPts val="1800"/>
            </a:pPr>
            <a:r>
              <a:rPr lang="es-MX" sz="2000" b="1" dirty="0">
                <a:solidFill>
                  <a:srgbClr val="05405D"/>
                </a:solidFill>
                <a:latin typeface="Montserrat" panose="00000500000000000000" pitchFamily="2" charset="0"/>
                <a:cs typeface="Arial" panose="020B0604020202020204" pitchFamily="34" charset="0"/>
                <a:sym typeface="Montserrat"/>
              </a:rPr>
              <a:t>2022 - 2023 </a:t>
            </a:r>
            <a:endParaRPr sz="2000" b="1" dirty="0">
              <a:solidFill>
                <a:srgbClr val="05405D"/>
              </a:solidFill>
              <a:latin typeface="Montserrat" panose="00000500000000000000" pitchFamily="2" charset="0"/>
              <a:cs typeface="Arial" panose="020B0604020202020204" pitchFamily="34" charset="0"/>
              <a:sym typeface="Arial"/>
            </a:endParaRPr>
          </a:p>
        </p:txBody>
      </p:sp>
      <p:graphicFrame>
        <p:nvGraphicFramePr>
          <p:cNvPr id="4" name="Google Shape;511;p19">
            <a:extLst>
              <a:ext uri="{FF2B5EF4-FFF2-40B4-BE49-F238E27FC236}">
                <a16:creationId xmlns:a16="http://schemas.microsoft.com/office/drawing/2014/main" id="{DC85C094-CDAF-4DC7-ADC6-39B6AEF279E4}"/>
              </a:ext>
            </a:extLst>
          </p:cNvPr>
          <p:cNvGraphicFramePr/>
          <p:nvPr>
            <p:extLst>
              <p:ext uri="{D42A27DB-BD31-4B8C-83A1-F6EECF244321}">
                <p14:modId xmlns:p14="http://schemas.microsoft.com/office/powerpoint/2010/main" val="3141130518"/>
              </p:ext>
            </p:extLst>
          </p:nvPr>
        </p:nvGraphicFramePr>
        <p:xfrm>
          <a:off x="835025" y="1035534"/>
          <a:ext cx="10137776" cy="5729790"/>
        </p:xfrm>
        <a:graphic>
          <a:graphicData uri="http://schemas.openxmlformats.org/drawingml/2006/table">
            <a:tbl>
              <a:tblPr>
                <a:tableStyleId>{BDBED569-4797-4DF1-A0F4-6AAB3CD982D8}</a:tableStyleId>
              </a:tblPr>
              <a:tblGrid>
                <a:gridCol w="2534444">
                  <a:extLst>
                    <a:ext uri="{9D8B030D-6E8A-4147-A177-3AD203B41FA5}">
                      <a16:colId xmlns:a16="http://schemas.microsoft.com/office/drawing/2014/main" val="20000"/>
                    </a:ext>
                  </a:extLst>
                </a:gridCol>
                <a:gridCol w="2534444">
                  <a:extLst>
                    <a:ext uri="{9D8B030D-6E8A-4147-A177-3AD203B41FA5}">
                      <a16:colId xmlns:a16="http://schemas.microsoft.com/office/drawing/2014/main" val="20001"/>
                    </a:ext>
                  </a:extLst>
                </a:gridCol>
                <a:gridCol w="2534444">
                  <a:extLst>
                    <a:ext uri="{9D8B030D-6E8A-4147-A177-3AD203B41FA5}">
                      <a16:colId xmlns:a16="http://schemas.microsoft.com/office/drawing/2014/main" val="20002"/>
                    </a:ext>
                  </a:extLst>
                </a:gridCol>
                <a:gridCol w="2534444">
                  <a:extLst>
                    <a:ext uri="{9D8B030D-6E8A-4147-A177-3AD203B41FA5}">
                      <a16:colId xmlns:a16="http://schemas.microsoft.com/office/drawing/2014/main" val="20003"/>
                    </a:ext>
                  </a:extLst>
                </a:gridCol>
              </a:tblGrid>
              <a:tr h="310677">
                <a:tc>
                  <a:txBody>
                    <a:bodyPr/>
                    <a:lstStyle/>
                    <a:p>
                      <a:pPr marL="0" marR="25400" lvl="0" indent="0" algn="ctr" rtl="0">
                        <a:lnSpc>
                          <a:spcPct val="100000"/>
                        </a:lnSpc>
                        <a:spcBef>
                          <a:spcPts val="1200"/>
                        </a:spcBef>
                        <a:spcAft>
                          <a:spcPts val="1200"/>
                        </a:spcAft>
                        <a:buNone/>
                      </a:pPr>
                      <a:r>
                        <a:rPr lang="es-MX" sz="1300" b="1" dirty="0">
                          <a:solidFill>
                            <a:schemeClr val="bg1"/>
                          </a:solidFill>
                          <a:sym typeface="Montserrat"/>
                        </a:rPr>
                        <a:t>Especialidad</a:t>
                      </a:r>
                      <a:endParaRPr sz="1300" b="1" dirty="0">
                        <a:solidFill>
                          <a:schemeClr val="bg1"/>
                        </a:solidFill>
                        <a:latin typeface="Montserrat" panose="00000500000000000000" pitchFamily="2" charset="0"/>
                        <a:ea typeface="Montserrat"/>
                        <a:cs typeface="Arial" panose="020B0604020202020204" pitchFamily="34" charset="0"/>
                        <a:sym typeface="Montserrat"/>
                      </a:endParaRPr>
                    </a:p>
                  </a:txBody>
                  <a:tcPr marL="68575" marR="68575" marT="91425" marB="91425">
                    <a:solidFill>
                      <a:srgbClr val="05405D"/>
                    </a:solidFill>
                  </a:tcPr>
                </a:tc>
                <a:tc>
                  <a:txBody>
                    <a:bodyPr/>
                    <a:lstStyle/>
                    <a:p>
                      <a:pPr marL="0" marR="25400" lvl="0" indent="0" algn="ctr" rtl="0">
                        <a:lnSpc>
                          <a:spcPct val="100000"/>
                        </a:lnSpc>
                        <a:spcBef>
                          <a:spcPts val="1200"/>
                        </a:spcBef>
                        <a:spcAft>
                          <a:spcPts val="1200"/>
                        </a:spcAft>
                        <a:buNone/>
                      </a:pPr>
                      <a:r>
                        <a:rPr lang="es-MX" sz="1300" b="1" dirty="0">
                          <a:solidFill>
                            <a:schemeClr val="bg1"/>
                          </a:solidFill>
                          <a:sym typeface="Montserrat"/>
                        </a:rPr>
                        <a:t>2022</a:t>
                      </a:r>
                      <a:endParaRPr sz="1300" b="1" dirty="0">
                        <a:solidFill>
                          <a:schemeClr val="bg1"/>
                        </a:solidFill>
                        <a:latin typeface="Montserrat" panose="00000500000000000000" pitchFamily="2" charset="0"/>
                        <a:ea typeface="Montserrat"/>
                        <a:cs typeface="Arial" panose="020B0604020202020204" pitchFamily="34" charset="0"/>
                        <a:sym typeface="Montserrat"/>
                      </a:endParaRPr>
                    </a:p>
                  </a:txBody>
                  <a:tcPr marL="68575" marR="68575" marT="91425" marB="91425">
                    <a:solidFill>
                      <a:srgbClr val="05405D"/>
                    </a:solidFill>
                  </a:tcPr>
                </a:tc>
                <a:tc>
                  <a:txBody>
                    <a:bodyPr/>
                    <a:lstStyle/>
                    <a:p>
                      <a:pPr marL="0" marR="25400" lvl="0" indent="0" algn="ctr" rtl="0">
                        <a:lnSpc>
                          <a:spcPct val="100000"/>
                        </a:lnSpc>
                        <a:spcBef>
                          <a:spcPts val="1200"/>
                        </a:spcBef>
                        <a:spcAft>
                          <a:spcPts val="1200"/>
                        </a:spcAft>
                        <a:buNone/>
                      </a:pPr>
                      <a:r>
                        <a:rPr lang="es-MX" sz="1300" b="1" dirty="0">
                          <a:solidFill>
                            <a:schemeClr val="bg1"/>
                          </a:solidFill>
                          <a:latin typeface="Montserrat" panose="00000500000000000000" pitchFamily="2" charset="0"/>
                          <a:ea typeface="Montserrat"/>
                          <a:cs typeface="Arial" panose="020B0604020202020204" pitchFamily="34" charset="0"/>
                          <a:sym typeface="Montserrat"/>
                        </a:rPr>
                        <a:t>2023</a:t>
                      </a:r>
                      <a:endParaRPr sz="1300" b="1" dirty="0">
                        <a:solidFill>
                          <a:schemeClr val="bg1"/>
                        </a:solidFill>
                        <a:latin typeface="Montserrat" panose="00000500000000000000" pitchFamily="2" charset="0"/>
                        <a:ea typeface="Montserrat"/>
                        <a:cs typeface="Arial" panose="020B0604020202020204" pitchFamily="34" charset="0"/>
                        <a:sym typeface="Montserrat"/>
                      </a:endParaRPr>
                    </a:p>
                  </a:txBody>
                  <a:tcPr marL="68575" marR="68575" marT="91425" marB="91425">
                    <a:solidFill>
                      <a:srgbClr val="05405D"/>
                    </a:solidFill>
                  </a:tcPr>
                </a:tc>
                <a:tc>
                  <a:txBody>
                    <a:bodyPr/>
                    <a:lstStyle/>
                    <a:p>
                      <a:pPr marL="0" marR="25400" lvl="0" indent="0" algn="ctr" rtl="0">
                        <a:lnSpc>
                          <a:spcPct val="100000"/>
                        </a:lnSpc>
                        <a:spcBef>
                          <a:spcPts val="1200"/>
                        </a:spcBef>
                        <a:spcAft>
                          <a:spcPts val="1200"/>
                        </a:spcAft>
                        <a:buNone/>
                      </a:pPr>
                      <a:r>
                        <a:rPr lang="es-MX" sz="1300" b="1" dirty="0">
                          <a:solidFill>
                            <a:schemeClr val="bg1"/>
                          </a:solidFill>
                          <a:sym typeface="Montserrat"/>
                        </a:rPr>
                        <a:t>% Var</a:t>
                      </a:r>
                      <a:endParaRPr sz="1300" b="1" dirty="0">
                        <a:solidFill>
                          <a:schemeClr val="bg1"/>
                        </a:solidFill>
                        <a:latin typeface="Montserrat" panose="00000500000000000000" pitchFamily="2" charset="0"/>
                        <a:ea typeface="Montserrat"/>
                        <a:cs typeface="Arial" panose="020B0604020202020204" pitchFamily="34" charset="0"/>
                        <a:sym typeface="Montserrat"/>
                      </a:endParaRPr>
                    </a:p>
                  </a:txBody>
                  <a:tcPr marL="68575" marR="68575" marT="91425" marB="91425">
                    <a:solidFill>
                      <a:srgbClr val="05405D"/>
                    </a:solidFill>
                  </a:tcPr>
                </a:tc>
                <a:extLst>
                  <a:ext uri="{0D108BD9-81ED-4DB2-BD59-A6C34878D82A}">
                    <a16:rowId xmlns:a16="http://schemas.microsoft.com/office/drawing/2014/main" val="10000"/>
                  </a:ext>
                </a:extLst>
              </a:tr>
              <a:tr h="323622">
                <a:tc>
                  <a:txBody>
                    <a:bodyPr/>
                    <a:lstStyle/>
                    <a:p>
                      <a:pPr marL="0" marR="25400" lvl="0" indent="0" algn="l" rtl="0">
                        <a:lnSpc>
                          <a:spcPct val="100000"/>
                        </a:lnSpc>
                        <a:spcBef>
                          <a:spcPts val="100"/>
                        </a:spcBef>
                        <a:spcAft>
                          <a:spcPts val="0"/>
                        </a:spcAft>
                        <a:buNone/>
                      </a:pPr>
                      <a:r>
                        <a:rPr lang="es-MX" sz="1300" b="1" dirty="0">
                          <a:sym typeface="Montserrat"/>
                        </a:rPr>
                        <a:t>Química clínica</a:t>
                      </a:r>
                      <a:endParaRPr sz="1300" b="1" dirty="0">
                        <a:latin typeface="Montserrat" panose="00000500000000000000" pitchFamily="2" charset="0"/>
                        <a:ea typeface="Montserrat"/>
                        <a:cs typeface="Arial" panose="020B0604020202020204" pitchFamily="34" charset="0"/>
                        <a:sym typeface="Montserrat"/>
                      </a:endParaRPr>
                    </a:p>
                  </a:txBody>
                  <a:tcPr marL="68575" marR="68575" marT="91425" marB="91425"/>
                </a:tc>
                <a:tc>
                  <a:txBody>
                    <a:bodyPr/>
                    <a:lstStyle/>
                    <a:p>
                      <a:pPr marL="0" marR="25400" lvl="0" indent="0" algn="ctr" rtl="0">
                        <a:lnSpc>
                          <a:spcPct val="100000"/>
                        </a:lnSpc>
                        <a:spcBef>
                          <a:spcPts val="100"/>
                        </a:spcBef>
                        <a:spcAft>
                          <a:spcPts val="0"/>
                        </a:spcAft>
                        <a:buNone/>
                      </a:pPr>
                      <a:r>
                        <a:rPr lang="es-MX" sz="1300" dirty="0">
                          <a:sym typeface="Montserrat"/>
                        </a:rPr>
                        <a:t>559,482</a:t>
                      </a:r>
                      <a:endParaRPr sz="1300" dirty="0">
                        <a:latin typeface="Montserrat" panose="00000500000000000000" pitchFamily="2" charset="0"/>
                        <a:ea typeface="Montserrat"/>
                        <a:cs typeface="Arial" panose="020B0604020202020204" pitchFamily="34" charset="0"/>
                        <a:sym typeface="Montserrat"/>
                      </a:endParaRPr>
                    </a:p>
                  </a:txBody>
                  <a:tcPr marL="68575" marR="68575" marT="91425" marB="91425"/>
                </a:tc>
                <a:tc>
                  <a:txBody>
                    <a:bodyPr/>
                    <a:lstStyle/>
                    <a:p>
                      <a:pPr marL="0" marR="25400" lvl="0" indent="0" algn="ctr" rtl="0">
                        <a:lnSpc>
                          <a:spcPct val="100000"/>
                        </a:lnSpc>
                        <a:spcBef>
                          <a:spcPts val="100"/>
                        </a:spcBef>
                        <a:spcAft>
                          <a:spcPts val="0"/>
                        </a:spcAft>
                        <a:buNone/>
                      </a:pPr>
                      <a:r>
                        <a:rPr lang="es-MX" sz="1300" dirty="0">
                          <a:latin typeface="Montserrat" panose="00000500000000000000" pitchFamily="2" charset="0"/>
                          <a:ea typeface="Montserrat"/>
                          <a:cs typeface="Arial" panose="020B0604020202020204" pitchFamily="34" charset="0"/>
                          <a:sym typeface="Montserrat"/>
                        </a:rPr>
                        <a:t>623,948</a:t>
                      </a:r>
                      <a:endParaRPr sz="1300" dirty="0">
                        <a:latin typeface="Montserrat" panose="00000500000000000000" pitchFamily="2" charset="0"/>
                        <a:ea typeface="Montserrat"/>
                        <a:cs typeface="Arial" panose="020B0604020202020204" pitchFamily="34" charset="0"/>
                        <a:sym typeface="Montserrat"/>
                      </a:endParaRPr>
                    </a:p>
                  </a:txBody>
                  <a:tcPr marL="68575" marR="68575" marT="91425" marB="91425"/>
                </a:tc>
                <a:tc>
                  <a:txBody>
                    <a:bodyPr/>
                    <a:lstStyle/>
                    <a:p>
                      <a:pPr marL="0" marR="25400" lvl="0" indent="0" algn="ctr" rtl="0">
                        <a:lnSpc>
                          <a:spcPct val="100000"/>
                        </a:lnSpc>
                        <a:spcBef>
                          <a:spcPts val="100"/>
                        </a:spcBef>
                        <a:spcAft>
                          <a:spcPts val="0"/>
                        </a:spcAft>
                        <a:buNone/>
                      </a:pPr>
                      <a:r>
                        <a:rPr lang="es-MX" sz="1300" b="1" dirty="0">
                          <a:latin typeface="Montserrat" panose="00000500000000000000" pitchFamily="2" charset="0"/>
                          <a:ea typeface="Montserrat"/>
                          <a:cs typeface="Arial" panose="020B0604020202020204" pitchFamily="34" charset="0"/>
                          <a:sym typeface="Montserrat"/>
                        </a:rPr>
                        <a:t>11.52</a:t>
                      </a:r>
                      <a:endParaRPr sz="1300" b="1" dirty="0">
                        <a:latin typeface="Montserrat" panose="00000500000000000000" pitchFamily="2" charset="0"/>
                        <a:ea typeface="Montserrat"/>
                        <a:cs typeface="Arial" panose="020B0604020202020204" pitchFamily="34" charset="0"/>
                        <a:sym typeface="Montserrat"/>
                      </a:endParaRPr>
                    </a:p>
                  </a:txBody>
                  <a:tcPr marL="68575" marR="68575" marT="91425" marB="91425"/>
                </a:tc>
                <a:extLst>
                  <a:ext uri="{0D108BD9-81ED-4DB2-BD59-A6C34878D82A}">
                    <a16:rowId xmlns:a16="http://schemas.microsoft.com/office/drawing/2014/main" val="10001"/>
                  </a:ext>
                </a:extLst>
              </a:tr>
              <a:tr h="323622">
                <a:tc>
                  <a:txBody>
                    <a:bodyPr/>
                    <a:lstStyle/>
                    <a:p>
                      <a:pPr marL="0" marR="25400" lvl="0" indent="0" algn="l" rtl="0">
                        <a:lnSpc>
                          <a:spcPct val="100000"/>
                        </a:lnSpc>
                        <a:spcBef>
                          <a:spcPts val="0"/>
                        </a:spcBef>
                        <a:spcAft>
                          <a:spcPts val="0"/>
                        </a:spcAft>
                        <a:buNone/>
                      </a:pPr>
                      <a:r>
                        <a:rPr lang="es-MX" sz="1300" b="1" dirty="0">
                          <a:sym typeface="Montserrat"/>
                        </a:rPr>
                        <a:t>Banco de Sangre</a:t>
                      </a:r>
                      <a:endParaRPr sz="1300" b="1" dirty="0">
                        <a:latin typeface="Montserrat" panose="00000500000000000000" pitchFamily="2" charset="0"/>
                        <a:ea typeface="Montserrat"/>
                        <a:cs typeface="Arial" panose="020B0604020202020204" pitchFamily="34" charset="0"/>
                        <a:sym typeface="Montserrat"/>
                      </a:endParaRPr>
                    </a:p>
                  </a:txBody>
                  <a:tcPr marL="68575" marR="68575" marT="91425" marB="91425"/>
                </a:tc>
                <a:tc>
                  <a:txBody>
                    <a:bodyPr/>
                    <a:lstStyle/>
                    <a:p>
                      <a:pPr marL="0" marR="25400" lvl="0" indent="0" algn="ctr" rtl="0">
                        <a:lnSpc>
                          <a:spcPct val="100000"/>
                        </a:lnSpc>
                        <a:spcBef>
                          <a:spcPts val="100"/>
                        </a:spcBef>
                        <a:spcAft>
                          <a:spcPts val="0"/>
                        </a:spcAft>
                        <a:buNone/>
                      </a:pPr>
                      <a:r>
                        <a:rPr lang="es-MX" sz="1300" dirty="0">
                          <a:sym typeface="Montserrat"/>
                        </a:rPr>
                        <a:t>169,395</a:t>
                      </a:r>
                      <a:endParaRPr sz="1300" dirty="0">
                        <a:latin typeface="Montserrat" panose="00000500000000000000" pitchFamily="2" charset="0"/>
                        <a:ea typeface="Montserrat"/>
                        <a:cs typeface="Arial" panose="020B0604020202020204" pitchFamily="34" charset="0"/>
                        <a:sym typeface="Montserrat"/>
                      </a:endParaRPr>
                    </a:p>
                  </a:txBody>
                  <a:tcPr marL="68575" marR="68575" marT="91425" marB="91425"/>
                </a:tc>
                <a:tc>
                  <a:txBody>
                    <a:bodyPr/>
                    <a:lstStyle/>
                    <a:p>
                      <a:pPr marL="0" marR="25400" lvl="0" indent="0" algn="ctr" rtl="0">
                        <a:lnSpc>
                          <a:spcPct val="100000"/>
                        </a:lnSpc>
                        <a:spcBef>
                          <a:spcPts val="100"/>
                        </a:spcBef>
                        <a:spcAft>
                          <a:spcPts val="0"/>
                        </a:spcAft>
                        <a:buNone/>
                      </a:pPr>
                      <a:r>
                        <a:rPr lang="es-MX" sz="1300" dirty="0">
                          <a:latin typeface="Montserrat" panose="00000500000000000000" pitchFamily="2" charset="0"/>
                          <a:ea typeface="Montserrat"/>
                          <a:cs typeface="Arial" panose="020B0604020202020204" pitchFamily="34" charset="0"/>
                          <a:sym typeface="Montserrat"/>
                        </a:rPr>
                        <a:t>182,614</a:t>
                      </a:r>
                      <a:endParaRPr sz="1300" dirty="0">
                        <a:latin typeface="Montserrat" panose="00000500000000000000" pitchFamily="2" charset="0"/>
                        <a:ea typeface="Montserrat"/>
                        <a:cs typeface="Arial" panose="020B0604020202020204" pitchFamily="34" charset="0"/>
                        <a:sym typeface="Montserrat"/>
                      </a:endParaRPr>
                    </a:p>
                  </a:txBody>
                  <a:tcPr marL="68575" marR="68575" marT="91425" marB="91425"/>
                </a:tc>
                <a:tc>
                  <a:txBody>
                    <a:bodyPr/>
                    <a:lstStyle/>
                    <a:p>
                      <a:pPr marL="0" marR="25400" lvl="0" indent="0" algn="ctr" rtl="0">
                        <a:lnSpc>
                          <a:spcPct val="100000"/>
                        </a:lnSpc>
                        <a:spcBef>
                          <a:spcPts val="100"/>
                        </a:spcBef>
                        <a:spcAft>
                          <a:spcPts val="0"/>
                        </a:spcAft>
                        <a:buNone/>
                      </a:pPr>
                      <a:r>
                        <a:rPr lang="es-MX" sz="1300" b="1" dirty="0">
                          <a:latin typeface="Montserrat" panose="00000500000000000000" pitchFamily="2" charset="0"/>
                          <a:ea typeface="Montserrat"/>
                          <a:cs typeface="Arial" panose="020B0604020202020204" pitchFamily="34" charset="0"/>
                          <a:sym typeface="Montserrat"/>
                        </a:rPr>
                        <a:t>7.80</a:t>
                      </a:r>
                      <a:endParaRPr sz="1300" b="1" dirty="0">
                        <a:latin typeface="Montserrat" panose="00000500000000000000" pitchFamily="2" charset="0"/>
                        <a:ea typeface="Montserrat"/>
                        <a:cs typeface="Arial" panose="020B0604020202020204" pitchFamily="34" charset="0"/>
                        <a:sym typeface="Montserrat"/>
                      </a:endParaRPr>
                    </a:p>
                  </a:txBody>
                  <a:tcPr marL="68575" marR="68575" marT="91425" marB="91425"/>
                </a:tc>
                <a:extLst>
                  <a:ext uri="{0D108BD9-81ED-4DB2-BD59-A6C34878D82A}">
                    <a16:rowId xmlns:a16="http://schemas.microsoft.com/office/drawing/2014/main" val="10002"/>
                  </a:ext>
                </a:extLst>
              </a:tr>
              <a:tr h="323622">
                <a:tc>
                  <a:txBody>
                    <a:bodyPr/>
                    <a:lstStyle/>
                    <a:p>
                      <a:pPr marL="0" marR="25400" lvl="0" indent="0" algn="l" rtl="0">
                        <a:lnSpc>
                          <a:spcPct val="100000"/>
                        </a:lnSpc>
                        <a:spcBef>
                          <a:spcPts val="100"/>
                        </a:spcBef>
                        <a:spcAft>
                          <a:spcPts val="0"/>
                        </a:spcAft>
                        <a:buNone/>
                      </a:pPr>
                      <a:r>
                        <a:rPr lang="es-MX" sz="1300" b="1" dirty="0" err="1">
                          <a:sym typeface="Montserrat"/>
                        </a:rPr>
                        <a:t>Hemato</a:t>
                      </a:r>
                      <a:r>
                        <a:rPr lang="es-MX" sz="1300" b="1" dirty="0">
                          <a:sym typeface="Montserrat"/>
                        </a:rPr>
                        <a:t>-Oncología</a:t>
                      </a:r>
                      <a:endParaRPr sz="1300" b="1" dirty="0">
                        <a:latin typeface="Montserrat" panose="00000500000000000000" pitchFamily="2" charset="0"/>
                        <a:ea typeface="Montserrat"/>
                        <a:cs typeface="Arial" panose="020B0604020202020204" pitchFamily="34" charset="0"/>
                        <a:sym typeface="Montserrat"/>
                      </a:endParaRPr>
                    </a:p>
                  </a:txBody>
                  <a:tcPr marL="68575" marR="68575" marT="91425" marB="91425"/>
                </a:tc>
                <a:tc>
                  <a:txBody>
                    <a:bodyPr/>
                    <a:lstStyle/>
                    <a:p>
                      <a:pPr marL="0" marR="25400" lvl="0" indent="0" algn="ctr" rtl="0">
                        <a:lnSpc>
                          <a:spcPct val="100000"/>
                        </a:lnSpc>
                        <a:spcBef>
                          <a:spcPts val="100"/>
                        </a:spcBef>
                        <a:spcAft>
                          <a:spcPts val="0"/>
                        </a:spcAft>
                        <a:buNone/>
                      </a:pPr>
                      <a:r>
                        <a:rPr lang="es-MX" sz="1300" dirty="0">
                          <a:sym typeface="Montserrat"/>
                        </a:rPr>
                        <a:t>71,494</a:t>
                      </a:r>
                      <a:endParaRPr sz="1300" dirty="0">
                        <a:latin typeface="Montserrat" panose="00000500000000000000" pitchFamily="2" charset="0"/>
                        <a:ea typeface="Montserrat"/>
                        <a:cs typeface="Arial" panose="020B0604020202020204" pitchFamily="34" charset="0"/>
                        <a:sym typeface="Montserrat"/>
                      </a:endParaRPr>
                    </a:p>
                  </a:txBody>
                  <a:tcPr marL="68575" marR="68575" marT="91425" marB="91425"/>
                </a:tc>
                <a:tc>
                  <a:txBody>
                    <a:bodyPr/>
                    <a:lstStyle/>
                    <a:p>
                      <a:pPr marL="0" marR="25400" lvl="0" indent="0" algn="ctr" rtl="0">
                        <a:lnSpc>
                          <a:spcPct val="100000"/>
                        </a:lnSpc>
                        <a:spcBef>
                          <a:spcPts val="100"/>
                        </a:spcBef>
                        <a:spcAft>
                          <a:spcPts val="0"/>
                        </a:spcAft>
                        <a:buNone/>
                      </a:pPr>
                      <a:r>
                        <a:rPr lang="es-MX" sz="1300" dirty="0">
                          <a:latin typeface="Montserrat" panose="00000500000000000000" pitchFamily="2" charset="0"/>
                          <a:ea typeface="Montserrat"/>
                          <a:cs typeface="Arial" panose="020B0604020202020204" pitchFamily="34" charset="0"/>
                          <a:sym typeface="Montserrat"/>
                        </a:rPr>
                        <a:t>77,401</a:t>
                      </a:r>
                      <a:endParaRPr sz="1300" dirty="0">
                        <a:latin typeface="Montserrat" panose="00000500000000000000" pitchFamily="2" charset="0"/>
                        <a:ea typeface="Montserrat"/>
                        <a:cs typeface="Arial" panose="020B0604020202020204" pitchFamily="34" charset="0"/>
                        <a:sym typeface="Montserrat"/>
                      </a:endParaRPr>
                    </a:p>
                  </a:txBody>
                  <a:tcPr marL="68575" marR="68575" marT="91425" marB="91425"/>
                </a:tc>
                <a:tc>
                  <a:txBody>
                    <a:bodyPr/>
                    <a:lstStyle/>
                    <a:p>
                      <a:pPr marL="0" marR="25400" lvl="0" indent="0" algn="ctr" rtl="0">
                        <a:lnSpc>
                          <a:spcPct val="100000"/>
                        </a:lnSpc>
                        <a:spcBef>
                          <a:spcPts val="100"/>
                        </a:spcBef>
                        <a:spcAft>
                          <a:spcPts val="0"/>
                        </a:spcAft>
                        <a:buNone/>
                      </a:pPr>
                      <a:r>
                        <a:rPr lang="es-MX" sz="1300" b="1" dirty="0">
                          <a:latin typeface="Montserrat" panose="00000500000000000000" pitchFamily="2" charset="0"/>
                          <a:ea typeface="Montserrat"/>
                          <a:cs typeface="Arial" panose="020B0604020202020204" pitchFamily="34" charset="0"/>
                          <a:sym typeface="Montserrat"/>
                        </a:rPr>
                        <a:t>8.26</a:t>
                      </a:r>
                      <a:endParaRPr sz="1300" b="1" dirty="0">
                        <a:latin typeface="Montserrat" panose="00000500000000000000" pitchFamily="2" charset="0"/>
                        <a:ea typeface="Montserrat"/>
                        <a:cs typeface="Arial" panose="020B0604020202020204" pitchFamily="34" charset="0"/>
                        <a:sym typeface="Montserrat"/>
                      </a:endParaRPr>
                    </a:p>
                  </a:txBody>
                  <a:tcPr marL="68575" marR="68575" marT="91425" marB="91425"/>
                </a:tc>
                <a:extLst>
                  <a:ext uri="{0D108BD9-81ED-4DB2-BD59-A6C34878D82A}">
                    <a16:rowId xmlns:a16="http://schemas.microsoft.com/office/drawing/2014/main" val="10003"/>
                  </a:ext>
                </a:extLst>
              </a:tr>
              <a:tr h="323622">
                <a:tc>
                  <a:txBody>
                    <a:bodyPr/>
                    <a:lstStyle/>
                    <a:p>
                      <a:pPr marL="0" marR="25400" lvl="0" indent="0" algn="l" rtl="0">
                        <a:lnSpc>
                          <a:spcPct val="100000"/>
                        </a:lnSpc>
                        <a:spcBef>
                          <a:spcPts val="100"/>
                        </a:spcBef>
                        <a:spcAft>
                          <a:spcPts val="0"/>
                        </a:spcAft>
                        <a:buNone/>
                      </a:pPr>
                      <a:r>
                        <a:rPr lang="es-MX" sz="1300" b="1" dirty="0">
                          <a:sym typeface="Montserrat"/>
                        </a:rPr>
                        <a:t>Bioquímica</a:t>
                      </a:r>
                      <a:endParaRPr sz="1300" b="1" dirty="0">
                        <a:latin typeface="Montserrat" panose="00000500000000000000" pitchFamily="2" charset="0"/>
                        <a:ea typeface="Montserrat"/>
                        <a:cs typeface="Arial" panose="020B0604020202020204" pitchFamily="34" charset="0"/>
                        <a:sym typeface="Montserrat"/>
                      </a:endParaRPr>
                    </a:p>
                  </a:txBody>
                  <a:tcPr marL="68575" marR="68575" marT="91425" marB="91425"/>
                </a:tc>
                <a:tc>
                  <a:txBody>
                    <a:bodyPr/>
                    <a:lstStyle/>
                    <a:p>
                      <a:pPr marL="0" marR="25400" lvl="0" indent="0" algn="ctr" rtl="0">
                        <a:lnSpc>
                          <a:spcPct val="100000"/>
                        </a:lnSpc>
                        <a:spcBef>
                          <a:spcPts val="100"/>
                        </a:spcBef>
                        <a:spcAft>
                          <a:spcPts val="0"/>
                        </a:spcAft>
                        <a:buNone/>
                      </a:pPr>
                      <a:r>
                        <a:rPr lang="es-MX" sz="1300" dirty="0">
                          <a:sym typeface="Montserrat"/>
                        </a:rPr>
                        <a:t>40,394</a:t>
                      </a:r>
                      <a:endParaRPr sz="1300" dirty="0">
                        <a:latin typeface="Montserrat" panose="00000500000000000000" pitchFamily="2" charset="0"/>
                        <a:ea typeface="Montserrat"/>
                        <a:cs typeface="Arial" panose="020B0604020202020204" pitchFamily="34" charset="0"/>
                        <a:sym typeface="Montserrat"/>
                      </a:endParaRPr>
                    </a:p>
                  </a:txBody>
                  <a:tcPr marL="68575" marR="68575" marT="91425" marB="91425"/>
                </a:tc>
                <a:tc>
                  <a:txBody>
                    <a:bodyPr/>
                    <a:lstStyle/>
                    <a:p>
                      <a:pPr marL="0" marR="25400" lvl="0" indent="0" algn="ctr" rtl="0">
                        <a:lnSpc>
                          <a:spcPct val="100000"/>
                        </a:lnSpc>
                        <a:spcBef>
                          <a:spcPts val="100"/>
                        </a:spcBef>
                        <a:spcAft>
                          <a:spcPts val="0"/>
                        </a:spcAft>
                        <a:buNone/>
                      </a:pPr>
                      <a:r>
                        <a:rPr lang="es-MX" sz="1300" dirty="0">
                          <a:latin typeface="Montserrat" panose="00000500000000000000" pitchFamily="2" charset="0"/>
                          <a:ea typeface="Montserrat"/>
                          <a:cs typeface="Arial" panose="020B0604020202020204" pitchFamily="34" charset="0"/>
                          <a:sym typeface="Montserrat"/>
                        </a:rPr>
                        <a:t>43,149</a:t>
                      </a:r>
                      <a:endParaRPr sz="1300" dirty="0">
                        <a:latin typeface="Montserrat" panose="00000500000000000000" pitchFamily="2" charset="0"/>
                        <a:ea typeface="Montserrat"/>
                        <a:cs typeface="Arial" panose="020B0604020202020204" pitchFamily="34" charset="0"/>
                        <a:sym typeface="Montserrat"/>
                      </a:endParaRPr>
                    </a:p>
                  </a:txBody>
                  <a:tcPr marL="68575" marR="68575" marT="91425" marB="91425"/>
                </a:tc>
                <a:tc>
                  <a:txBody>
                    <a:bodyPr/>
                    <a:lstStyle/>
                    <a:p>
                      <a:pPr marL="0" marR="25400" lvl="0" indent="0" algn="ctr" rtl="0">
                        <a:lnSpc>
                          <a:spcPct val="100000"/>
                        </a:lnSpc>
                        <a:spcBef>
                          <a:spcPts val="100"/>
                        </a:spcBef>
                        <a:spcAft>
                          <a:spcPts val="0"/>
                        </a:spcAft>
                        <a:buNone/>
                      </a:pPr>
                      <a:r>
                        <a:rPr lang="es-MX" sz="1300" b="1" dirty="0">
                          <a:latin typeface="Montserrat" panose="00000500000000000000" pitchFamily="2" charset="0"/>
                          <a:ea typeface="Montserrat"/>
                          <a:cs typeface="Arial" panose="020B0604020202020204" pitchFamily="34" charset="0"/>
                          <a:sym typeface="Montserrat"/>
                        </a:rPr>
                        <a:t>6.82</a:t>
                      </a:r>
                      <a:endParaRPr sz="1300" b="1" dirty="0">
                        <a:latin typeface="Montserrat" panose="00000500000000000000" pitchFamily="2" charset="0"/>
                        <a:ea typeface="Montserrat"/>
                        <a:cs typeface="Arial" panose="020B0604020202020204" pitchFamily="34" charset="0"/>
                        <a:sym typeface="Montserrat"/>
                      </a:endParaRPr>
                    </a:p>
                  </a:txBody>
                  <a:tcPr marL="68575" marR="68575" marT="91425" marB="91425"/>
                </a:tc>
                <a:extLst>
                  <a:ext uri="{0D108BD9-81ED-4DB2-BD59-A6C34878D82A}">
                    <a16:rowId xmlns:a16="http://schemas.microsoft.com/office/drawing/2014/main" val="10004"/>
                  </a:ext>
                </a:extLst>
              </a:tr>
              <a:tr h="323622">
                <a:tc>
                  <a:txBody>
                    <a:bodyPr/>
                    <a:lstStyle/>
                    <a:p>
                      <a:pPr marL="0" marR="25400" lvl="0" indent="0" algn="l" rtl="0">
                        <a:lnSpc>
                          <a:spcPct val="100000"/>
                        </a:lnSpc>
                        <a:spcBef>
                          <a:spcPts val="100"/>
                        </a:spcBef>
                        <a:spcAft>
                          <a:spcPts val="0"/>
                        </a:spcAft>
                        <a:buNone/>
                      </a:pPr>
                      <a:r>
                        <a:rPr lang="es-MX" sz="1300" b="1" dirty="0">
                          <a:sym typeface="Montserrat"/>
                        </a:rPr>
                        <a:t>Nefrología</a:t>
                      </a:r>
                      <a:endParaRPr sz="1300" b="1" dirty="0">
                        <a:latin typeface="Montserrat" panose="00000500000000000000" pitchFamily="2" charset="0"/>
                        <a:ea typeface="Montserrat"/>
                        <a:cs typeface="Arial" panose="020B0604020202020204" pitchFamily="34" charset="0"/>
                        <a:sym typeface="Montserrat"/>
                      </a:endParaRPr>
                    </a:p>
                  </a:txBody>
                  <a:tcPr marL="68575" marR="68575" marT="91425" marB="91425"/>
                </a:tc>
                <a:tc>
                  <a:txBody>
                    <a:bodyPr/>
                    <a:lstStyle/>
                    <a:p>
                      <a:pPr marL="0" marR="25400" lvl="0" indent="0" algn="ctr" rtl="0">
                        <a:lnSpc>
                          <a:spcPct val="100000"/>
                        </a:lnSpc>
                        <a:spcBef>
                          <a:spcPts val="100"/>
                        </a:spcBef>
                        <a:spcAft>
                          <a:spcPts val="0"/>
                        </a:spcAft>
                        <a:buNone/>
                      </a:pPr>
                      <a:r>
                        <a:rPr lang="es-MX" sz="1300" dirty="0">
                          <a:sym typeface="Montserrat"/>
                        </a:rPr>
                        <a:t>31,447</a:t>
                      </a:r>
                      <a:endParaRPr sz="1300" dirty="0">
                        <a:latin typeface="Montserrat" panose="00000500000000000000" pitchFamily="2" charset="0"/>
                        <a:ea typeface="Montserrat"/>
                        <a:cs typeface="Arial" panose="020B0604020202020204" pitchFamily="34" charset="0"/>
                        <a:sym typeface="Montserrat"/>
                      </a:endParaRPr>
                    </a:p>
                  </a:txBody>
                  <a:tcPr marL="68575" marR="68575" marT="91425" marB="91425"/>
                </a:tc>
                <a:tc>
                  <a:txBody>
                    <a:bodyPr/>
                    <a:lstStyle/>
                    <a:p>
                      <a:pPr marL="0" marR="25400" lvl="0" indent="0" algn="ctr" rtl="0">
                        <a:lnSpc>
                          <a:spcPct val="100000"/>
                        </a:lnSpc>
                        <a:spcBef>
                          <a:spcPts val="100"/>
                        </a:spcBef>
                        <a:spcAft>
                          <a:spcPts val="0"/>
                        </a:spcAft>
                        <a:buNone/>
                      </a:pPr>
                      <a:r>
                        <a:rPr lang="es-MX" sz="1300" dirty="0">
                          <a:latin typeface="Montserrat" panose="00000500000000000000" pitchFamily="2" charset="0"/>
                          <a:ea typeface="Montserrat"/>
                          <a:cs typeface="Arial" panose="020B0604020202020204" pitchFamily="34" charset="0"/>
                          <a:sym typeface="Montserrat"/>
                        </a:rPr>
                        <a:t>32,304</a:t>
                      </a:r>
                      <a:endParaRPr sz="1300" dirty="0">
                        <a:latin typeface="Montserrat" panose="00000500000000000000" pitchFamily="2" charset="0"/>
                        <a:ea typeface="Montserrat"/>
                        <a:cs typeface="Arial" panose="020B0604020202020204" pitchFamily="34" charset="0"/>
                        <a:sym typeface="Montserrat"/>
                      </a:endParaRPr>
                    </a:p>
                  </a:txBody>
                  <a:tcPr marL="68575" marR="68575" marT="91425" marB="91425"/>
                </a:tc>
                <a:tc>
                  <a:txBody>
                    <a:bodyPr/>
                    <a:lstStyle/>
                    <a:p>
                      <a:pPr marL="0" marR="25400" lvl="0" indent="0" algn="ctr" rtl="0">
                        <a:lnSpc>
                          <a:spcPct val="100000"/>
                        </a:lnSpc>
                        <a:spcBef>
                          <a:spcPts val="100"/>
                        </a:spcBef>
                        <a:spcAft>
                          <a:spcPts val="0"/>
                        </a:spcAft>
                        <a:buNone/>
                      </a:pPr>
                      <a:r>
                        <a:rPr lang="es-MX" sz="1300" b="1" dirty="0">
                          <a:latin typeface="Montserrat" panose="00000500000000000000" pitchFamily="2" charset="0"/>
                          <a:ea typeface="Montserrat"/>
                          <a:cs typeface="Arial" panose="020B0604020202020204" pitchFamily="34" charset="0"/>
                          <a:sym typeface="Montserrat"/>
                        </a:rPr>
                        <a:t>2.73</a:t>
                      </a:r>
                      <a:endParaRPr sz="1300" b="1" dirty="0">
                        <a:latin typeface="Montserrat" panose="00000500000000000000" pitchFamily="2" charset="0"/>
                        <a:ea typeface="Montserrat"/>
                        <a:cs typeface="Arial" panose="020B0604020202020204" pitchFamily="34" charset="0"/>
                        <a:sym typeface="Montserrat"/>
                      </a:endParaRPr>
                    </a:p>
                  </a:txBody>
                  <a:tcPr marL="68575" marR="68575" marT="91425" marB="91425"/>
                </a:tc>
                <a:extLst>
                  <a:ext uri="{0D108BD9-81ED-4DB2-BD59-A6C34878D82A}">
                    <a16:rowId xmlns:a16="http://schemas.microsoft.com/office/drawing/2014/main" val="10005"/>
                  </a:ext>
                </a:extLst>
              </a:tr>
              <a:tr h="323622">
                <a:tc>
                  <a:txBody>
                    <a:bodyPr/>
                    <a:lstStyle/>
                    <a:p>
                      <a:pPr marL="0" marR="25400" lvl="0" indent="0" algn="l" rtl="0">
                        <a:lnSpc>
                          <a:spcPct val="100000"/>
                        </a:lnSpc>
                        <a:spcBef>
                          <a:spcPts val="0"/>
                        </a:spcBef>
                        <a:spcAft>
                          <a:spcPts val="0"/>
                        </a:spcAft>
                        <a:buNone/>
                      </a:pPr>
                      <a:r>
                        <a:rPr lang="es-MX" sz="1300" b="1" dirty="0" err="1">
                          <a:sym typeface="Montserrat"/>
                        </a:rPr>
                        <a:t>Inmuno</a:t>
                      </a:r>
                      <a:r>
                        <a:rPr lang="es-MX" sz="1300" b="1" dirty="0">
                          <a:sym typeface="Montserrat"/>
                        </a:rPr>
                        <a:t>-Alergia</a:t>
                      </a:r>
                      <a:endParaRPr sz="1300" b="1" dirty="0">
                        <a:latin typeface="Montserrat" panose="00000500000000000000" pitchFamily="2" charset="0"/>
                        <a:ea typeface="Montserrat"/>
                        <a:cs typeface="Arial" panose="020B0604020202020204" pitchFamily="34" charset="0"/>
                        <a:sym typeface="Montserrat"/>
                      </a:endParaRPr>
                    </a:p>
                  </a:txBody>
                  <a:tcPr marL="68575" marR="68575" marT="91425" marB="91425"/>
                </a:tc>
                <a:tc>
                  <a:txBody>
                    <a:bodyPr/>
                    <a:lstStyle/>
                    <a:p>
                      <a:pPr marL="0" marR="25400" lvl="0" indent="0" algn="ctr" rtl="0">
                        <a:lnSpc>
                          <a:spcPct val="100000"/>
                        </a:lnSpc>
                        <a:spcBef>
                          <a:spcPts val="100"/>
                        </a:spcBef>
                        <a:spcAft>
                          <a:spcPts val="0"/>
                        </a:spcAft>
                        <a:buNone/>
                      </a:pPr>
                      <a:r>
                        <a:rPr lang="es-MX" sz="1300" dirty="0">
                          <a:sym typeface="Montserrat"/>
                        </a:rPr>
                        <a:t>31,608</a:t>
                      </a:r>
                      <a:endParaRPr sz="1300" dirty="0">
                        <a:latin typeface="Montserrat" panose="00000500000000000000" pitchFamily="2" charset="0"/>
                        <a:ea typeface="Montserrat"/>
                        <a:cs typeface="Arial" panose="020B0604020202020204" pitchFamily="34" charset="0"/>
                        <a:sym typeface="Montserrat"/>
                      </a:endParaRPr>
                    </a:p>
                  </a:txBody>
                  <a:tcPr marL="68575" marR="68575" marT="91425" marB="91425"/>
                </a:tc>
                <a:tc>
                  <a:txBody>
                    <a:bodyPr/>
                    <a:lstStyle/>
                    <a:p>
                      <a:pPr marL="0" marR="25400" lvl="0" indent="0" algn="ctr" rtl="0">
                        <a:lnSpc>
                          <a:spcPct val="100000"/>
                        </a:lnSpc>
                        <a:spcBef>
                          <a:spcPts val="100"/>
                        </a:spcBef>
                        <a:spcAft>
                          <a:spcPts val="0"/>
                        </a:spcAft>
                        <a:buNone/>
                      </a:pPr>
                      <a:r>
                        <a:rPr lang="es-MX" sz="1300" dirty="0">
                          <a:latin typeface="Montserrat" panose="00000500000000000000" pitchFamily="2" charset="0"/>
                          <a:ea typeface="Montserrat"/>
                          <a:cs typeface="Arial" panose="020B0604020202020204" pitchFamily="34" charset="0"/>
                          <a:sym typeface="Montserrat"/>
                        </a:rPr>
                        <a:t>36,255</a:t>
                      </a:r>
                      <a:endParaRPr sz="1300" dirty="0">
                        <a:latin typeface="Montserrat" panose="00000500000000000000" pitchFamily="2" charset="0"/>
                        <a:ea typeface="Montserrat"/>
                        <a:cs typeface="Arial" panose="020B0604020202020204" pitchFamily="34" charset="0"/>
                        <a:sym typeface="Montserrat"/>
                      </a:endParaRPr>
                    </a:p>
                  </a:txBody>
                  <a:tcPr marL="68575" marR="68575" marT="91425" marB="91425"/>
                </a:tc>
                <a:tc>
                  <a:txBody>
                    <a:bodyPr/>
                    <a:lstStyle/>
                    <a:p>
                      <a:pPr marL="0" marR="25400" lvl="0" indent="0" algn="ctr" rtl="0">
                        <a:lnSpc>
                          <a:spcPct val="100000"/>
                        </a:lnSpc>
                        <a:spcBef>
                          <a:spcPts val="100"/>
                        </a:spcBef>
                        <a:spcAft>
                          <a:spcPts val="0"/>
                        </a:spcAft>
                        <a:buNone/>
                      </a:pPr>
                      <a:r>
                        <a:rPr lang="es-MX" sz="1300" b="1" dirty="0">
                          <a:latin typeface="Montserrat" panose="00000500000000000000" pitchFamily="2" charset="0"/>
                          <a:ea typeface="Montserrat"/>
                          <a:cs typeface="Arial" panose="020B0604020202020204" pitchFamily="34" charset="0"/>
                          <a:sym typeface="Montserrat"/>
                        </a:rPr>
                        <a:t>14.70</a:t>
                      </a:r>
                      <a:endParaRPr sz="1300" b="1" dirty="0">
                        <a:latin typeface="Montserrat" panose="00000500000000000000" pitchFamily="2" charset="0"/>
                        <a:ea typeface="Montserrat"/>
                        <a:cs typeface="Arial" panose="020B0604020202020204" pitchFamily="34" charset="0"/>
                        <a:sym typeface="Montserrat"/>
                      </a:endParaRPr>
                    </a:p>
                  </a:txBody>
                  <a:tcPr marL="68575" marR="68575" marT="91425" marB="91425"/>
                </a:tc>
                <a:extLst>
                  <a:ext uri="{0D108BD9-81ED-4DB2-BD59-A6C34878D82A}">
                    <a16:rowId xmlns:a16="http://schemas.microsoft.com/office/drawing/2014/main" val="10006"/>
                  </a:ext>
                </a:extLst>
              </a:tr>
              <a:tr h="323622">
                <a:tc>
                  <a:txBody>
                    <a:bodyPr/>
                    <a:lstStyle/>
                    <a:p>
                      <a:pPr marL="0" marR="25400" lvl="0" indent="0" algn="l" rtl="0">
                        <a:lnSpc>
                          <a:spcPct val="100000"/>
                        </a:lnSpc>
                        <a:spcBef>
                          <a:spcPts val="100"/>
                        </a:spcBef>
                        <a:spcAft>
                          <a:spcPts val="0"/>
                        </a:spcAft>
                        <a:buNone/>
                      </a:pPr>
                      <a:r>
                        <a:rPr lang="es-MX" sz="1300" b="1" dirty="0">
                          <a:sym typeface="Montserrat"/>
                        </a:rPr>
                        <a:t>Bacteriología</a:t>
                      </a:r>
                      <a:endParaRPr sz="1300" b="1" dirty="0">
                        <a:latin typeface="Montserrat" panose="00000500000000000000" pitchFamily="2" charset="0"/>
                        <a:ea typeface="Montserrat"/>
                        <a:cs typeface="Arial" panose="020B0604020202020204" pitchFamily="34" charset="0"/>
                        <a:sym typeface="Montserrat"/>
                      </a:endParaRPr>
                    </a:p>
                  </a:txBody>
                  <a:tcPr marL="68575" marR="68575" marT="91425" marB="91425"/>
                </a:tc>
                <a:tc>
                  <a:txBody>
                    <a:bodyPr/>
                    <a:lstStyle/>
                    <a:p>
                      <a:pPr marL="0" marR="25400" lvl="0" indent="0" algn="ctr" rtl="0">
                        <a:lnSpc>
                          <a:spcPct val="100000"/>
                        </a:lnSpc>
                        <a:spcBef>
                          <a:spcPts val="100"/>
                        </a:spcBef>
                        <a:spcAft>
                          <a:spcPts val="0"/>
                        </a:spcAft>
                        <a:buNone/>
                      </a:pPr>
                      <a:r>
                        <a:rPr lang="es-MX" sz="1300" dirty="0">
                          <a:sym typeface="Montserrat"/>
                        </a:rPr>
                        <a:t>17,606</a:t>
                      </a:r>
                      <a:endParaRPr sz="1300" dirty="0">
                        <a:latin typeface="Montserrat" panose="00000500000000000000" pitchFamily="2" charset="0"/>
                        <a:ea typeface="Montserrat"/>
                        <a:cs typeface="Arial" panose="020B0604020202020204" pitchFamily="34" charset="0"/>
                        <a:sym typeface="Montserrat"/>
                      </a:endParaRPr>
                    </a:p>
                  </a:txBody>
                  <a:tcPr marL="68575" marR="68575" marT="91425" marB="91425"/>
                </a:tc>
                <a:tc>
                  <a:txBody>
                    <a:bodyPr/>
                    <a:lstStyle/>
                    <a:p>
                      <a:pPr marL="0" marR="25400" lvl="0" indent="0" algn="ctr" rtl="0">
                        <a:lnSpc>
                          <a:spcPct val="100000"/>
                        </a:lnSpc>
                        <a:spcBef>
                          <a:spcPts val="100"/>
                        </a:spcBef>
                        <a:spcAft>
                          <a:spcPts val="0"/>
                        </a:spcAft>
                        <a:buNone/>
                      </a:pPr>
                      <a:r>
                        <a:rPr lang="es-MX" sz="1300" dirty="0">
                          <a:latin typeface="Montserrat" panose="00000500000000000000" pitchFamily="2" charset="0"/>
                          <a:ea typeface="Montserrat"/>
                          <a:cs typeface="Arial" panose="020B0604020202020204" pitchFamily="34" charset="0"/>
                          <a:sym typeface="Montserrat"/>
                        </a:rPr>
                        <a:t>19,716</a:t>
                      </a:r>
                      <a:endParaRPr sz="1300" dirty="0">
                        <a:latin typeface="Montserrat" panose="00000500000000000000" pitchFamily="2" charset="0"/>
                        <a:ea typeface="Montserrat"/>
                        <a:cs typeface="Arial" panose="020B0604020202020204" pitchFamily="34" charset="0"/>
                        <a:sym typeface="Montserrat"/>
                      </a:endParaRPr>
                    </a:p>
                  </a:txBody>
                  <a:tcPr marL="68575" marR="68575" marT="91425" marB="91425"/>
                </a:tc>
                <a:tc>
                  <a:txBody>
                    <a:bodyPr/>
                    <a:lstStyle/>
                    <a:p>
                      <a:pPr marL="0" marR="25400" lvl="0" indent="0" algn="ctr" rtl="0">
                        <a:lnSpc>
                          <a:spcPct val="100000"/>
                        </a:lnSpc>
                        <a:spcBef>
                          <a:spcPts val="100"/>
                        </a:spcBef>
                        <a:spcAft>
                          <a:spcPts val="0"/>
                        </a:spcAft>
                        <a:buNone/>
                      </a:pPr>
                      <a:r>
                        <a:rPr lang="es-MX" sz="1300" b="1" dirty="0">
                          <a:latin typeface="Montserrat" panose="00000500000000000000" pitchFamily="2" charset="0"/>
                          <a:ea typeface="Montserrat"/>
                          <a:cs typeface="Arial" panose="020B0604020202020204" pitchFamily="34" charset="0"/>
                          <a:sym typeface="Montserrat"/>
                        </a:rPr>
                        <a:t>11.98</a:t>
                      </a:r>
                      <a:endParaRPr sz="1300" b="1" dirty="0">
                        <a:latin typeface="Montserrat" panose="00000500000000000000" pitchFamily="2" charset="0"/>
                        <a:ea typeface="Montserrat"/>
                        <a:cs typeface="Arial" panose="020B0604020202020204" pitchFamily="34" charset="0"/>
                        <a:sym typeface="Montserrat"/>
                      </a:endParaRPr>
                    </a:p>
                  </a:txBody>
                  <a:tcPr marL="68575" marR="68575" marT="91425" marB="91425"/>
                </a:tc>
                <a:extLst>
                  <a:ext uri="{0D108BD9-81ED-4DB2-BD59-A6C34878D82A}">
                    <a16:rowId xmlns:a16="http://schemas.microsoft.com/office/drawing/2014/main" val="10007"/>
                  </a:ext>
                </a:extLst>
              </a:tr>
              <a:tr h="323622">
                <a:tc>
                  <a:txBody>
                    <a:bodyPr/>
                    <a:lstStyle/>
                    <a:p>
                      <a:pPr marL="0" marR="25400" lvl="0" indent="0" algn="l" rtl="0">
                        <a:lnSpc>
                          <a:spcPct val="100000"/>
                        </a:lnSpc>
                        <a:spcBef>
                          <a:spcPts val="100"/>
                        </a:spcBef>
                        <a:spcAft>
                          <a:spcPts val="0"/>
                        </a:spcAft>
                        <a:buNone/>
                      </a:pPr>
                      <a:r>
                        <a:rPr lang="es-MX" sz="1300" b="1" dirty="0">
                          <a:sym typeface="Montserrat"/>
                        </a:rPr>
                        <a:t>Virología</a:t>
                      </a:r>
                      <a:endParaRPr sz="1300" b="1" dirty="0">
                        <a:latin typeface="Montserrat" panose="00000500000000000000" pitchFamily="2" charset="0"/>
                        <a:ea typeface="Montserrat"/>
                        <a:cs typeface="Arial" panose="020B0604020202020204" pitchFamily="34" charset="0"/>
                        <a:sym typeface="Montserrat"/>
                      </a:endParaRPr>
                    </a:p>
                  </a:txBody>
                  <a:tcPr marL="68575" marR="68575" marT="91425" marB="91425"/>
                </a:tc>
                <a:tc>
                  <a:txBody>
                    <a:bodyPr/>
                    <a:lstStyle/>
                    <a:p>
                      <a:pPr marL="0" marR="25400" lvl="0" indent="0" algn="ctr" rtl="0">
                        <a:lnSpc>
                          <a:spcPct val="100000"/>
                        </a:lnSpc>
                        <a:spcBef>
                          <a:spcPts val="100"/>
                        </a:spcBef>
                        <a:spcAft>
                          <a:spcPts val="0"/>
                        </a:spcAft>
                        <a:buNone/>
                      </a:pPr>
                      <a:r>
                        <a:rPr lang="es-MX" sz="1300" dirty="0">
                          <a:sym typeface="Montserrat"/>
                        </a:rPr>
                        <a:t>12,505</a:t>
                      </a:r>
                      <a:endParaRPr sz="1300" dirty="0">
                        <a:latin typeface="Montserrat" panose="00000500000000000000" pitchFamily="2" charset="0"/>
                        <a:ea typeface="Montserrat"/>
                        <a:cs typeface="Arial" panose="020B0604020202020204" pitchFamily="34" charset="0"/>
                        <a:sym typeface="Montserrat"/>
                      </a:endParaRPr>
                    </a:p>
                  </a:txBody>
                  <a:tcPr marL="68575" marR="68575" marT="91425" marB="91425"/>
                </a:tc>
                <a:tc>
                  <a:txBody>
                    <a:bodyPr/>
                    <a:lstStyle/>
                    <a:p>
                      <a:pPr marL="0" marR="25400" lvl="0" indent="0" algn="ctr" rtl="0">
                        <a:lnSpc>
                          <a:spcPct val="100000"/>
                        </a:lnSpc>
                        <a:spcBef>
                          <a:spcPts val="100"/>
                        </a:spcBef>
                        <a:spcAft>
                          <a:spcPts val="0"/>
                        </a:spcAft>
                        <a:buNone/>
                      </a:pPr>
                      <a:r>
                        <a:rPr lang="es-MX" sz="1300" dirty="0">
                          <a:latin typeface="Montserrat" panose="00000500000000000000" pitchFamily="2" charset="0"/>
                          <a:ea typeface="Montserrat"/>
                          <a:cs typeface="Arial" panose="020B0604020202020204" pitchFamily="34" charset="0"/>
                          <a:sym typeface="Montserrat"/>
                        </a:rPr>
                        <a:t>16,031</a:t>
                      </a:r>
                      <a:endParaRPr sz="1300" dirty="0">
                        <a:latin typeface="Montserrat" panose="00000500000000000000" pitchFamily="2" charset="0"/>
                        <a:ea typeface="Montserrat"/>
                        <a:cs typeface="Arial" panose="020B0604020202020204" pitchFamily="34" charset="0"/>
                        <a:sym typeface="Montserrat"/>
                      </a:endParaRPr>
                    </a:p>
                  </a:txBody>
                  <a:tcPr marL="68575" marR="68575" marT="91425" marB="91425"/>
                </a:tc>
                <a:tc>
                  <a:txBody>
                    <a:bodyPr/>
                    <a:lstStyle/>
                    <a:p>
                      <a:pPr marL="0" marR="25400" lvl="0" indent="0" algn="ctr" rtl="0">
                        <a:lnSpc>
                          <a:spcPct val="100000"/>
                        </a:lnSpc>
                        <a:spcBef>
                          <a:spcPts val="100"/>
                        </a:spcBef>
                        <a:spcAft>
                          <a:spcPts val="0"/>
                        </a:spcAft>
                        <a:buNone/>
                      </a:pPr>
                      <a:r>
                        <a:rPr lang="es-MX" sz="1300" b="1" dirty="0">
                          <a:latin typeface="Montserrat" panose="00000500000000000000" pitchFamily="2" charset="0"/>
                          <a:ea typeface="Montserrat"/>
                          <a:cs typeface="Arial" panose="020B0604020202020204" pitchFamily="34" charset="0"/>
                          <a:sym typeface="Montserrat"/>
                        </a:rPr>
                        <a:t>28.20</a:t>
                      </a:r>
                      <a:endParaRPr sz="1300" b="1" dirty="0">
                        <a:latin typeface="Montserrat" panose="00000500000000000000" pitchFamily="2" charset="0"/>
                        <a:ea typeface="Montserrat"/>
                        <a:cs typeface="Arial" panose="020B0604020202020204" pitchFamily="34" charset="0"/>
                        <a:sym typeface="Montserrat"/>
                      </a:endParaRPr>
                    </a:p>
                  </a:txBody>
                  <a:tcPr marL="68575" marR="68575" marT="91425" marB="91425"/>
                </a:tc>
                <a:extLst>
                  <a:ext uri="{0D108BD9-81ED-4DB2-BD59-A6C34878D82A}">
                    <a16:rowId xmlns:a16="http://schemas.microsoft.com/office/drawing/2014/main" val="10008"/>
                  </a:ext>
                </a:extLst>
              </a:tr>
              <a:tr h="323622">
                <a:tc>
                  <a:txBody>
                    <a:bodyPr/>
                    <a:lstStyle/>
                    <a:p>
                      <a:pPr marL="0" marR="25400" lvl="0" indent="0" algn="l" rtl="0">
                        <a:lnSpc>
                          <a:spcPct val="100000"/>
                        </a:lnSpc>
                        <a:spcBef>
                          <a:spcPts val="100"/>
                        </a:spcBef>
                        <a:spcAft>
                          <a:spcPts val="0"/>
                        </a:spcAft>
                        <a:buNone/>
                      </a:pPr>
                      <a:r>
                        <a:rPr lang="es-MX" sz="1300" b="1" dirty="0">
                          <a:sym typeface="Montserrat"/>
                        </a:rPr>
                        <a:t>Parasitología</a:t>
                      </a:r>
                      <a:endParaRPr sz="1300" b="1" dirty="0">
                        <a:latin typeface="Montserrat" panose="00000500000000000000" pitchFamily="2" charset="0"/>
                        <a:ea typeface="Montserrat"/>
                        <a:cs typeface="Arial" panose="020B0604020202020204" pitchFamily="34" charset="0"/>
                        <a:sym typeface="Montserrat"/>
                      </a:endParaRPr>
                    </a:p>
                  </a:txBody>
                  <a:tcPr marL="68575" marR="68575" marT="91425" marB="91425"/>
                </a:tc>
                <a:tc>
                  <a:txBody>
                    <a:bodyPr/>
                    <a:lstStyle/>
                    <a:p>
                      <a:pPr marL="0" marR="25400" lvl="0" indent="0" algn="ctr" rtl="0">
                        <a:lnSpc>
                          <a:spcPct val="100000"/>
                        </a:lnSpc>
                        <a:spcBef>
                          <a:spcPts val="100"/>
                        </a:spcBef>
                        <a:spcAft>
                          <a:spcPts val="0"/>
                        </a:spcAft>
                        <a:buNone/>
                      </a:pPr>
                      <a:r>
                        <a:rPr lang="es-MX" sz="1300" dirty="0">
                          <a:sym typeface="Montserrat"/>
                        </a:rPr>
                        <a:t>6,547</a:t>
                      </a:r>
                      <a:endParaRPr sz="1300" dirty="0">
                        <a:latin typeface="Montserrat" panose="00000500000000000000" pitchFamily="2" charset="0"/>
                        <a:ea typeface="Montserrat"/>
                        <a:cs typeface="Arial" panose="020B0604020202020204" pitchFamily="34" charset="0"/>
                        <a:sym typeface="Montserrat"/>
                      </a:endParaRPr>
                    </a:p>
                  </a:txBody>
                  <a:tcPr marL="68575" marR="68575" marT="91425" marB="91425"/>
                </a:tc>
                <a:tc>
                  <a:txBody>
                    <a:bodyPr/>
                    <a:lstStyle/>
                    <a:p>
                      <a:pPr marL="0" marR="25400" lvl="0" indent="0" algn="ctr" rtl="0">
                        <a:lnSpc>
                          <a:spcPct val="100000"/>
                        </a:lnSpc>
                        <a:spcBef>
                          <a:spcPts val="100"/>
                        </a:spcBef>
                        <a:spcAft>
                          <a:spcPts val="0"/>
                        </a:spcAft>
                        <a:buNone/>
                      </a:pPr>
                      <a:r>
                        <a:rPr lang="es-MX" sz="1300" dirty="0">
                          <a:latin typeface="Montserrat" panose="00000500000000000000" pitchFamily="2" charset="0"/>
                          <a:ea typeface="Montserrat"/>
                          <a:cs typeface="Arial" panose="020B0604020202020204" pitchFamily="34" charset="0"/>
                          <a:sym typeface="Montserrat"/>
                        </a:rPr>
                        <a:t>8,116</a:t>
                      </a:r>
                      <a:endParaRPr sz="1300" dirty="0">
                        <a:latin typeface="Montserrat" panose="00000500000000000000" pitchFamily="2" charset="0"/>
                        <a:ea typeface="Montserrat"/>
                        <a:cs typeface="Arial" panose="020B0604020202020204" pitchFamily="34" charset="0"/>
                        <a:sym typeface="Montserrat"/>
                      </a:endParaRPr>
                    </a:p>
                  </a:txBody>
                  <a:tcPr marL="68575" marR="68575" marT="91425" marB="91425"/>
                </a:tc>
                <a:tc>
                  <a:txBody>
                    <a:bodyPr/>
                    <a:lstStyle/>
                    <a:p>
                      <a:pPr marL="0" marR="25400" lvl="0" indent="0" algn="ctr" rtl="0">
                        <a:lnSpc>
                          <a:spcPct val="100000"/>
                        </a:lnSpc>
                        <a:spcBef>
                          <a:spcPts val="100"/>
                        </a:spcBef>
                        <a:spcAft>
                          <a:spcPts val="0"/>
                        </a:spcAft>
                        <a:buNone/>
                      </a:pPr>
                      <a:r>
                        <a:rPr lang="es-MX" sz="1300" b="1" dirty="0">
                          <a:latin typeface="Montserrat" panose="00000500000000000000" pitchFamily="2" charset="0"/>
                          <a:ea typeface="Montserrat"/>
                          <a:cs typeface="Arial" panose="020B0604020202020204" pitchFamily="34" charset="0"/>
                          <a:sym typeface="Montserrat"/>
                        </a:rPr>
                        <a:t>23.97</a:t>
                      </a:r>
                      <a:endParaRPr sz="1300" b="1" dirty="0">
                        <a:latin typeface="Montserrat" panose="00000500000000000000" pitchFamily="2" charset="0"/>
                        <a:ea typeface="Montserrat"/>
                        <a:cs typeface="Arial" panose="020B0604020202020204" pitchFamily="34" charset="0"/>
                        <a:sym typeface="Montserrat"/>
                      </a:endParaRPr>
                    </a:p>
                  </a:txBody>
                  <a:tcPr marL="68575" marR="68575" marT="91425" marB="91425"/>
                </a:tc>
                <a:extLst>
                  <a:ext uri="{0D108BD9-81ED-4DB2-BD59-A6C34878D82A}">
                    <a16:rowId xmlns:a16="http://schemas.microsoft.com/office/drawing/2014/main" val="10009"/>
                  </a:ext>
                </a:extLst>
              </a:tr>
              <a:tr h="323622">
                <a:tc>
                  <a:txBody>
                    <a:bodyPr/>
                    <a:lstStyle/>
                    <a:p>
                      <a:pPr marL="0" marR="25400" lvl="0" indent="0" algn="l" rtl="0">
                        <a:lnSpc>
                          <a:spcPct val="100000"/>
                        </a:lnSpc>
                        <a:spcBef>
                          <a:spcPts val="0"/>
                        </a:spcBef>
                        <a:spcAft>
                          <a:spcPts val="0"/>
                        </a:spcAft>
                        <a:buNone/>
                      </a:pPr>
                      <a:r>
                        <a:rPr lang="es-MX" sz="1300" b="1" dirty="0" err="1">
                          <a:sym typeface="Montserrat"/>
                        </a:rPr>
                        <a:t>Inmunogenética</a:t>
                      </a:r>
                      <a:r>
                        <a:rPr lang="es-MX" sz="1300" b="1" dirty="0">
                          <a:sym typeface="Montserrat"/>
                        </a:rPr>
                        <a:t> Molecular</a:t>
                      </a:r>
                      <a:endParaRPr sz="1300" b="1" dirty="0">
                        <a:latin typeface="Montserrat" panose="00000500000000000000" pitchFamily="2" charset="0"/>
                        <a:ea typeface="Montserrat"/>
                        <a:cs typeface="Arial" panose="020B0604020202020204" pitchFamily="34" charset="0"/>
                        <a:sym typeface="Montserrat"/>
                      </a:endParaRPr>
                    </a:p>
                  </a:txBody>
                  <a:tcPr marL="68575" marR="68575" marT="91425" marB="91425"/>
                </a:tc>
                <a:tc>
                  <a:txBody>
                    <a:bodyPr/>
                    <a:lstStyle/>
                    <a:p>
                      <a:pPr marL="0" marR="25400" lvl="0" indent="0" algn="ctr" rtl="0">
                        <a:lnSpc>
                          <a:spcPct val="100000"/>
                        </a:lnSpc>
                        <a:spcBef>
                          <a:spcPts val="100"/>
                        </a:spcBef>
                        <a:spcAft>
                          <a:spcPts val="0"/>
                        </a:spcAft>
                        <a:buNone/>
                      </a:pPr>
                      <a:r>
                        <a:rPr lang="es-MX" sz="1300" dirty="0">
                          <a:sym typeface="Montserrat"/>
                        </a:rPr>
                        <a:t>230</a:t>
                      </a:r>
                      <a:endParaRPr sz="1300" dirty="0">
                        <a:latin typeface="Montserrat" panose="00000500000000000000" pitchFamily="2" charset="0"/>
                        <a:ea typeface="Montserrat"/>
                        <a:cs typeface="Arial" panose="020B0604020202020204" pitchFamily="34" charset="0"/>
                        <a:sym typeface="Montserrat"/>
                      </a:endParaRPr>
                    </a:p>
                  </a:txBody>
                  <a:tcPr marL="68575" marR="68575" marT="91425" marB="91425"/>
                </a:tc>
                <a:tc>
                  <a:txBody>
                    <a:bodyPr/>
                    <a:lstStyle/>
                    <a:p>
                      <a:pPr marL="0" marR="25400" lvl="0" indent="0" algn="ctr" rtl="0">
                        <a:lnSpc>
                          <a:spcPct val="100000"/>
                        </a:lnSpc>
                        <a:spcBef>
                          <a:spcPts val="100"/>
                        </a:spcBef>
                        <a:spcAft>
                          <a:spcPts val="0"/>
                        </a:spcAft>
                        <a:buNone/>
                      </a:pPr>
                      <a:r>
                        <a:rPr lang="es-MX" sz="1300" dirty="0">
                          <a:latin typeface="Montserrat" panose="00000500000000000000" pitchFamily="2" charset="0"/>
                          <a:ea typeface="Montserrat"/>
                          <a:cs typeface="Arial" panose="020B0604020202020204" pitchFamily="34" charset="0"/>
                          <a:sym typeface="Montserrat"/>
                        </a:rPr>
                        <a:t>292</a:t>
                      </a:r>
                      <a:endParaRPr sz="1300" dirty="0">
                        <a:latin typeface="Montserrat" panose="00000500000000000000" pitchFamily="2" charset="0"/>
                        <a:ea typeface="Montserrat"/>
                        <a:cs typeface="Arial" panose="020B0604020202020204" pitchFamily="34" charset="0"/>
                        <a:sym typeface="Montserrat"/>
                      </a:endParaRPr>
                    </a:p>
                  </a:txBody>
                  <a:tcPr marL="68575" marR="68575" marT="91425" marB="91425"/>
                </a:tc>
                <a:tc>
                  <a:txBody>
                    <a:bodyPr/>
                    <a:lstStyle/>
                    <a:p>
                      <a:pPr marL="0" marR="25400" lvl="0" indent="0" algn="ctr" rtl="0">
                        <a:lnSpc>
                          <a:spcPct val="100000"/>
                        </a:lnSpc>
                        <a:spcBef>
                          <a:spcPts val="100"/>
                        </a:spcBef>
                        <a:spcAft>
                          <a:spcPts val="0"/>
                        </a:spcAft>
                        <a:buNone/>
                      </a:pPr>
                      <a:r>
                        <a:rPr lang="es-MX" sz="1300" b="1" dirty="0">
                          <a:latin typeface="Montserrat" panose="00000500000000000000" pitchFamily="2" charset="0"/>
                          <a:ea typeface="Montserrat"/>
                          <a:cs typeface="Arial" panose="020B0604020202020204" pitchFamily="34" charset="0"/>
                          <a:sym typeface="Montserrat"/>
                        </a:rPr>
                        <a:t>26.96</a:t>
                      </a:r>
                      <a:endParaRPr sz="1300" b="1" dirty="0">
                        <a:latin typeface="Montserrat" panose="00000500000000000000" pitchFamily="2" charset="0"/>
                        <a:ea typeface="Montserrat"/>
                        <a:cs typeface="Arial" panose="020B0604020202020204" pitchFamily="34" charset="0"/>
                        <a:sym typeface="Montserrat"/>
                      </a:endParaRPr>
                    </a:p>
                  </a:txBody>
                  <a:tcPr marL="68575" marR="68575" marT="91425" marB="91425"/>
                </a:tc>
                <a:extLst>
                  <a:ext uri="{0D108BD9-81ED-4DB2-BD59-A6C34878D82A}">
                    <a16:rowId xmlns:a16="http://schemas.microsoft.com/office/drawing/2014/main" val="10010"/>
                  </a:ext>
                </a:extLst>
              </a:tr>
              <a:tr h="323622">
                <a:tc>
                  <a:txBody>
                    <a:bodyPr/>
                    <a:lstStyle/>
                    <a:p>
                      <a:pPr marL="0" marR="25400" lvl="0" indent="0" algn="l" rtl="0">
                        <a:lnSpc>
                          <a:spcPct val="100000"/>
                        </a:lnSpc>
                        <a:spcBef>
                          <a:spcPts val="100"/>
                        </a:spcBef>
                        <a:spcAft>
                          <a:spcPts val="0"/>
                        </a:spcAft>
                        <a:buNone/>
                      </a:pPr>
                      <a:r>
                        <a:rPr lang="es-MX" sz="1400" b="1" dirty="0">
                          <a:sym typeface="Montserrat"/>
                        </a:rPr>
                        <a:t>Subtotal</a:t>
                      </a:r>
                      <a:endParaRPr sz="1400" b="1" dirty="0">
                        <a:latin typeface="Montserrat" panose="00000500000000000000" pitchFamily="2" charset="0"/>
                        <a:ea typeface="Montserrat"/>
                        <a:cs typeface="Arial" panose="020B0604020202020204" pitchFamily="34" charset="0"/>
                        <a:sym typeface="Montserrat"/>
                      </a:endParaRPr>
                    </a:p>
                  </a:txBody>
                  <a:tcPr marL="68575" marR="68575" marT="91425" marB="91425">
                    <a:solidFill>
                      <a:schemeClr val="accent5">
                        <a:lumMod val="40000"/>
                        <a:lumOff val="60000"/>
                      </a:schemeClr>
                    </a:solidFill>
                  </a:tcPr>
                </a:tc>
                <a:tc>
                  <a:txBody>
                    <a:bodyPr/>
                    <a:lstStyle/>
                    <a:p>
                      <a:pPr marL="0" marR="25400" lvl="0" indent="0" algn="ctr" rtl="0">
                        <a:lnSpc>
                          <a:spcPct val="100000"/>
                        </a:lnSpc>
                        <a:spcBef>
                          <a:spcPts val="100"/>
                        </a:spcBef>
                        <a:spcAft>
                          <a:spcPts val="0"/>
                        </a:spcAft>
                        <a:buNone/>
                      </a:pPr>
                      <a:r>
                        <a:rPr lang="es-MX" sz="1400" b="1" dirty="0">
                          <a:sym typeface="Montserrat"/>
                        </a:rPr>
                        <a:t>940,708</a:t>
                      </a:r>
                      <a:endParaRPr sz="1400" b="1" dirty="0">
                        <a:latin typeface="Montserrat" panose="00000500000000000000" pitchFamily="2" charset="0"/>
                        <a:ea typeface="Montserrat"/>
                        <a:cs typeface="Arial" panose="020B0604020202020204" pitchFamily="34" charset="0"/>
                        <a:sym typeface="Montserrat"/>
                      </a:endParaRPr>
                    </a:p>
                  </a:txBody>
                  <a:tcPr marL="68575" marR="68575" marT="91425" marB="91425">
                    <a:solidFill>
                      <a:schemeClr val="accent5">
                        <a:lumMod val="40000"/>
                        <a:lumOff val="60000"/>
                      </a:schemeClr>
                    </a:solidFill>
                  </a:tcPr>
                </a:tc>
                <a:tc>
                  <a:txBody>
                    <a:bodyPr/>
                    <a:lstStyle/>
                    <a:p>
                      <a:pPr marL="0" marR="25400" lvl="0" indent="0" algn="ctr" rtl="0">
                        <a:lnSpc>
                          <a:spcPct val="100000"/>
                        </a:lnSpc>
                        <a:spcBef>
                          <a:spcPts val="100"/>
                        </a:spcBef>
                        <a:spcAft>
                          <a:spcPts val="0"/>
                        </a:spcAft>
                        <a:buNone/>
                      </a:pPr>
                      <a:r>
                        <a:rPr lang="es-MX" sz="1400" b="1" dirty="0">
                          <a:latin typeface="Montserrat" panose="00000500000000000000" pitchFamily="2" charset="0"/>
                          <a:ea typeface="Montserrat"/>
                          <a:cs typeface="Arial" panose="020B0604020202020204" pitchFamily="34" charset="0"/>
                          <a:sym typeface="Montserrat"/>
                        </a:rPr>
                        <a:t>1,039,826</a:t>
                      </a:r>
                      <a:endParaRPr sz="1400" b="1" dirty="0">
                        <a:latin typeface="Montserrat" panose="00000500000000000000" pitchFamily="2" charset="0"/>
                        <a:ea typeface="Montserrat"/>
                        <a:cs typeface="Arial" panose="020B0604020202020204" pitchFamily="34" charset="0"/>
                        <a:sym typeface="Montserrat"/>
                      </a:endParaRPr>
                    </a:p>
                  </a:txBody>
                  <a:tcPr marL="68575" marR="68575" marT="91425" marB="91425">
                    <a:solidFill>
                      <a:schemeClr val="accent5">
                        <a:lumMod val="40000"/>
                        <a:lumOff val="60000"/>
                      </a:schemeClr>
                    </a:solidFill>
                  </a:tcPr>
                </a:tc>
                <a:tc>
                  <a:txBody>
                    <a:bodyPr/>
                    <a:lstStyle/>
                    <a:p>
                      <a:pPr marL="0" marR="25400" lvl="0" indent="0" algn="ctr" rtl="0">
                        <a:lnSpc>
                          <a:spcPct val="100000"/>
                        </a:lnSpc>
                        <a:spcBef>
                          <a:spcPts val="100"/>
                        </a:spcBef>
                        <a:spcAft>
                          <a:spcPts val="0"/>
                        </a:spcAft>
                        <a:buNone/>
                      </a:pPr>
                      <a:r>
                        <a:rPr lang="es-MX" sz="1400" b="1" dirty="0">
                          <a:latin typeface="Montserrat" panose="00000500000000000000" pitchFamily="2" charset="0"/>
                          <a:ea typeface="Montserrat"/>
                          <a:cs typeface="Arial" panose="020B0604020202020204" pitchFamily="34" charset="0"/>
                          <a:sym typeface="Montserrat"/>
                        </a:rPr>
                        <a:t>10.54</a:t>
                      </a:r>
                      <a:endParaRPr sz="1400" b="1" dirty="0">
                        <a:latin typeface="Montserrat" panose="00000500000000000000" pitchFamily="2" charset="0"/>
                        <a:ea typeface="Montserrat"/>
                        <a:cs typeface="Arial" panose="020B0604020202020204" pitchFamily="34" charset="0"/>
                        <a:sym typeface="Montserrat"/>
                      </a:endParaRPr>
                    </a:p>
                  </a:txBody>
                  <a:tcPr marL="68575" marR="68575" marT="91425" marB="91425">
                    <a:solidFill>
                      <a:schemeClr val="accent5">
                        <a:lumMod val="40000"/>
                        <a:lumOff val="60000"/>
                      </a:schemeClr>
                    </a:solidFill>
                  </a:tcPr>
                </a:tc>
                <a:extLst>
                  <a:ext uri="{0D108BD9-81ED-4DB2-BD59-A6C34878D82A}">
                    <a16:rowId xmlns:a16="http://schemas.microsoft.com/office/drawing/2014/main" val="10011"/>
                  </a:ext>
                </a:extLst>
              </a:tr>
              <a:tr h="323622">
                <a:tc gridSpan="4">
                  <a:txBody>
                    <a:bodyPr/>
                    <a:lstStyle/>
                    <a:p>
                      <a:pPr marL="0" marR="25400" lvl="0" indent="0" algn="ctr" defTabSz="914400" rtl="0" eaLnBrk="1" latinLnBrk="0" hangingPunct="1">
                        <a:lnSpc>
                          <a:spcPct val="100000"/>
                        </a:lnSpc>
                        <a:spcBef>
                          <a:spcPts val="1200"/>
                        </a:spcBef>
                        <a:spcAft>
                          <a:spcPts val="1200"/>
                        </a:spcAft>
                        <a:buNone/>
                      </a:pPr>
                      <a:r>
                        <a:rPr lang="es-MX" sz="1300" b="1" kern="1200" dirty="0">
                          <a:solidFill>
                            <a:schemeClr val="bg1"/>
                          </a:solidFill>
                          <a:sym typeface="Montserrat"/>
                        </a:rPr>
                        <a:t>Laboratorio de Investigación</a:t>
                      </a:r>
                      <a:endParaRPr sz="1300" b="1" kern="1200" dirty="0">
                        <a:solidFill>
                          <a:schemeClr val="bg1"/>
                        </a:solidFill>
                        <a:latin typeface="Montserrat" panose="00000500000000000000" pitchFamily="2" charset="0"/>
                        <a:ea typeface="Montserrat"/>
                        <a:cs typeface="Arial" panose="020B0604020202020204" pitchFamily="34" charset="0"/>
                        <a:sym typeface="Montserrat"/>
                      </a:endParaRPr>
                    </a:p>
                  </a:txBody>
                  <a:tcPr marL="68575" marR="68575" marT="91425" marB="91425">
                    <a:solidFill>
                      <a:srgbClr val="05405D"/>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12"/>
                  </a:ext>
                </a:extLst>
              </a:tr>
              <a:tr h="323622">
                <a:tc>
                  <a:txBody>
                    <a:bodyPr/>
                    <a:lstStyle/>
                    <a:p>
                      <a:pPr marL="0" marR="25400" lvl="0" indent="0" algn="ctr" rtl="0">
                        <a:lnSpc>
                          <a:spcPct val="100000"/>
                        </a:lnSpc>
                        <a:spcBef>
                          <a:spcPts val="0"/>
                        </a:spcBef>
                        <a:spcAft>
                          <a:spcPts val="0"/>
                        </a:spcAft>
                        <a:buNone/>
                      </a:pPr>
                      <a:r>
                        <a:rPr lang="es-MX" sz="1300" b="1" dirty="0">
                          <a:sym typeface="Montserrat"/>
                        </a:rPr>
                        <a:t>Genética</a:t>
                      </a:r>
                      <a:endParaRPr sz="1300" b="1" dirty="0">
                        <a:latin typeface="Montserrat" panose="00000500000000000000" pitchFamily="2" charset="0"/>
                        <a:ea typeface="Montserrat"/>
                        <a:cs typeface="Arial" panose="020B0604020202020204" pitchFamily="34" charset="0"/>
                        <a:sym typeface="Montserrat"/>
                      </a:endParaRPr>
                    </a:p>
                  </a:txBody>
                  <a:tcPr marL="68575" marR="68575" marT="91425" marB="91425"/>
                </a:tc>
                <a:tc>
                  <a:txBody>
                    <a:bodyPr/>
                    <a:lstStyle/>
                    <a:p>
                      <a:pPr marL="0" marR="25400" lvl="0" indent="0" algn="ctr" rtl="0">
                        <a:lnSpc>
                          <a:spcPct val="100000"/>
                        </a:lnSpc>
                        <a:spcBef>
                          <a:spcPts val="0"/>
                        </a:spcBef>
                        <a:spcAft>
                          <a:spcPts val="0"/>
                        </a:spcAft>
                        <a:buNone/>
                      </a:pPr>
                      <a:r>
                        <a:rPr lang="es-MX" sz="1300" dirty="0">
                          <a:sym typeface="Montserrat"/>
                        </a:rPr>
                        <a:t>970</a:t>
                      </a:r>
                      <a:endParaRPr sz="1300" dirty="0">
                        <a:latin typeface="Montserrat" panose="00000500000000000000" pitchFamily="2" charset="0"/>
                        <a:ea typeface="Montserrat"/>
                        <a:cs typeface="Arial" panose="020B0604020202020204" pitchFamily="34" charset="0"/>
                        <a:sym typeface="Montserrat"/>
                      </a:endParaRPr>
                    </a:p>
                  </a:txBody>
                  <a:tcPr marL="68575" marR="68575" marT="91425" marB="91425"/>
                </a:tc>
                <a:tc>
                  <a:txBody>
                    <a:bodyPr/>
                    <a:lstStyle/>
                    <a:p>
                      <a:pPr marL="0" marR="25400" lvl="0" indent="0" algn="ctr" rtl="0">
                        <a:lnSpc>
                          <a:spcPct val="100000"/>
                        </a:lnSpc>
                        <a:spcBef>
                          <a:spcPts val="0"/>
                        </a:spcBef>
                        <a:spcAft>
                          <a:spcPts val="0"/>
                        </a:spcAft>
                        <a:buNone/>
                      </a:pPr>
                      <a:r>
                        <a:rPr lang="es-MX" sz="1300" dirty="0">
                          <a:latin typeface="Montserrat" panose="00000500000000000000" pitchFamily="2" charset="0"/>
                          <a:ea typeface="Montserrat"/>
                          <a:cs typeface="Arial" panose="020B0604020202020204" pitchFamily="34" charset="0"/>
                          <a:sym typeface="Montserrat"/>
                        </a:rPr>
                        <a:t>941</a:t>
                      </a:r>
                      <a:endParaRPr sz="1300" dirty="0">
                        <a:latin typeface="Montserrat" panose="00000500000000000000" pitchFamily="2" charset="0"/>
                        <a:ea typeface="Montserrat"/>
                        <a:cs typeface="Arial" panose="020B0604020202020204" pitchFamily="34" charset="0"/>
                        <a:sym typeface="Montserrat"/>
                      </a:endParaRPr>
                    </a:p>
                  </a:txBody>
                  <a:tcPr marL="68575" marR="68575" marT="91425" marB="91425"/>
                </a:tc>
                <a:tc>
                  <a:txBody>
                    <a:bodyPr/>
                    <a:lstStyle/>
                    <a:p>
                      <a:pPr marL="0" marR="25400" lvl="0" indent="0" algn="ctr" rtl="0">
                        <a:lnSpc>
                          <a:spcPct val="100000"/>
                        </a:lnSpc>
                        <a:spcBef>
                          <a:spcPts val="0"/>
                        </a:spcBef>
                        <a:spcAft>
                          <a:spcPts val="0"/>
                        </a:spcAft>
                        <a:buNone/>
                      </a:pPr>
                      <a:r>
                        <a:rPr lang="es-MX" sz="1300" b="1" dirty="0">
                          <a:latin typeface="Montserrat" panose="00000500000000000000" pitchFamily="2" charset="0"/>
                          <a:ea typeface="Montserrat"/>
                          <a:cs typeface="Arial" panose="020B0604020202020204" pitchFamily="34" charset="0"/>
                          <a:sym typeface="Montserrat"/>
                        </a:rPr>
                        <a:t>-2.99</a:t>
                      </a:r>
                      <a:endParaRPr sz="1300" b="1" dirty="0">
                        <a:latin typeface="Montserrat" panose="00000500000000000000" pitchFamily="2" charset="0"/>
                        <a:ea typeface="Montserrat"/>
                        <a:cs typeface="Arial" panose="020B0604020202020204" pitchFamily="34" charset="0"/>
                        <a:sym typeface="Montserrat"/>
                      </a:endParaRPr>
                    </a:p>
                  </a:txBody>
                  <a:tcPr marL="68575" marR="68575" marT="91425" marB="91425"/>
                </a:tc>
                <a:extLst>
                  <a:ext uri="{0D108BD9-81ED-4DB2-BD59-A6C34878D82A}">
                    <a16:rowId xmlns:a16="http://schemas.microsoft.com/office/drawing/2014/main" val="10014"/>
                  </a:ext>
                </a:extLst>
              </a:tr>
              <a:tr h="323622">
                <a:tc>
                  <a:txBody>
                    <a:bodyPr/>
                    <a:lstStyle/>
                    <a:p>
                      <a:pPr marL="0" marR="25400" lvl="0" indent="0" algn="ctr" rtl="0">
                        <a:lnSpc>
                          <a:spcPct val="100000"/>
                        </a:lnSpc>
                        <a:spcBef>
                          <a:spcPts val="100"/>
                        </a:spcBef>
                        <a:spcAft>
                          <a:spcPts val="0"/>
                        </a:spcAft>
                        <a:buNone/>
                      </a:pPr>
                      <a:r>
                        <a:rPr lang="es-MX" sz="1300" b="1" dirty="0">
                          <a:solidFill>
                            <a:schemeClr val="bg1"/>
                          </a:solidFill>
                          <a:sym typeface="Montserrat"/>
                        </a:rPr>
                        <a:t>Total General</a:t>
                      </a:r>
                      <a:endParaRPr sz="1300" b="1" dirty="0">
                        <a:solidFill>
                          <a:schemeClr val="bg1"/>
                        </a:solidFill>
                        <a:latin typeface="Montserrat" panose="00000500000000000000" pitchFamily="2" charset="0"/>
                        <a:ea typeface="Montserrat"/>
                        <a:cs typeface="Arial" panose="020B0604020202020204" pitchFamily="34" charset="0"/>
                        <a:sym typeface="Montserrat"/>
                      </a:endParaRPr>
                    </a:p>
                  </a:txBody>
                  <a:tcPr marL="68575" marR="68575" marT="91425" marB="91425">
                    <a:solidFill>
                      <a:srgbClr val="05405D"/>
                    </a:solidFill>
                  </a:tcPr>
                </a:tc>
                <a:tc>
                  <a:txBody>
                    <a:bodyPr/>
                    <a:lstStyle/>
                    <a:p>
                      <a:pPr marL="0" marR="25400" lvl="0" indent="0" algn="ctr" rtl="0">
                        <a:lnSpc>
                          <a:spcPct val="100000"/>
                        </a:lnSpc>
                        <a:spcBef>
                          <a:spcPts val="100"/>
                        </a:spcBef>
                        <a:spcAft>
                          <a:spcPts val="0"/>
                        </a:spcAft>
                        <a:buNone/>
                      </a:pPr>
                      <a:r>
                        <a:rPr lang="es-MX" sz="1300" b="1" dirty="0">
                          <a:solidFill>
                            <a:schemeClr val="bg1"/>
                          </a:solidFill>
                          <a:sym typeface="Montserrat"/>
                        </a:rPr>
                        <a:t>941,678</a:t>
                      </a:r>
                      <a:endParaRPr sz="1300" b="1" dirty="0">
                        <a:solidFill>
                          <a:schemeClr val="bg1"/>
                        </a:solidFill>
                        <a:latin typeface="Montserrat" panose="00000500000000000000" pitchFamily="2" charset="0"/>
                        <a:ea typeface="Montserrat"/>
                        <a:cs typeface="Arial" panose="020B0604020202020204" pitchFamily="34" charset="0"/>
                        <a:sym typeface="Montserrat"/>
                      </a:endParaRPr>
                    </a:p>
                  </a:txBody>
                  <a:tcPr marL="68575" marR="68575" marT="91425" marB="91425">
                    <a:solidFill>
                      <a:srgbClr val="05405D"/>
                    </a:solidFill>
                  </a:tcPr>
                </a:tc>
                <a:tc>
                  <a:txBody>
                    <a:bodyPr/>
                    <a:lstStyle/>
                    <a:p>
                      <a:pPr marL="0" marR="25400" lvl="0" indent="0" algn="ctr" rtl="0">
                        <a:lnSpc>
                          <a:spcPct val="100000"/>
                        </a:lnSpc>
                        <a:spcBef>
                          <a:spcPts val="100"/>
                        </a:spcBef>
                        <a:spcAft>
                          <a:spcPts val="0"/>
                        </a:spcAft>
                        <a:buNone/>
                      </a:pPr>
                      <a:r>
                        <a:rPr lang="es-MX" sz="1300" b="1" dirty="0">
                          <a:solidFill>
                            <a:schemeClr val="bg1"/>
                          </a:solidFill>
                          <a:latin typeface="Montserrat" panose="00000500000000000000" pitchFamily="2" charset="0"/>
                          <a:ea typeface="Montserrat"/>
                          <a:cs typeface="Arial" panose="020B0604020202020204" pitchFamily="34" charset="0"/>
                          <a:sym typeface="Montserrat"/>
                        </a:rPr>
                        <a:t>1,040,767</a:t>
                      </a:r>
                      <a:endParaRPr sz="1300" b="1" dirty="0">
                        <a:solidFill>
                          <a:schemeClr val="bg1"/>
                        </a:solidFill>
                        <a:latin typeface="Montserrat" panose="00000500000000000000" pitchFamily="2" charset="0"/>
                        <a:ea typeface="Montserrat"/>
                        <a:cs typeface="Arial" panose="020B0604020202020204" pitchFamily="34" charset="0"/>
                        <a:sym typeface="Montserrat"/>
                      </a:endParaRPr>
                    </a:p>
                  </a:txBody>
                  <a:tcPr marL="68575" marR="68575" marT="91425" marB="91425">
                    <a:solidFill>
                      <a:srgbClr val="05405D"/>
                    </a:solidFill>
                  </a:tcPr>
                </a:tc>
                <a:tc>
                  <a:txBody>
                    <a:bodyPr/>
                    <a:lstStyle/>
                    <a:p>
                      <a:pPr marL="0" marR="25400" lvl="0" indent="0" algn="ctr" rtl="0">
                        <a:lnSpc>
                          <a:spcPct val="100000"/>
                        </a:lnSpc>
                        <a:spcBef>
                          <a:spcPts val="100"/>
                        </a:spcBef>
                        <a:spcAft>
                          <a:spcPts val="0"/>
                        </a:spcAft>
                        <a:buNone/>
                      </a:pPr>
                      <a:r>
                        <a:rPr lang="es-MX" sz="1300" b="1" dirty="0">
                          <a:solidFill>
                            <a:schemeClr val="bg1"/>
                          </a:solidFill>
                          <a:latin typeface="Montserrat" panose="00000500000000000000" pitchFamily="2" charset="0"/>
                          <a:ea typeface="Montserrat"/>
                          <a:cs typeface="Arial" panose="020B0604020202020204" pitchFamily="34" charset="0"/>
                          <a:sym typeface="Montserrat"/>
                        </a:rPr>
                        <a:t>10.52</a:t>
                      </a:r>
                      <a:endParaRPr sz="1300" b="1" dirty="0">
                        <a:solidFill>
                          <a:schemeClr val="bg1"/>
                        </a:solidFill>
                        <a:latin typeface="Montserrat" panose="00000500000000000000" pitchFamily="2" charset="0"/>
                        <a:ea typeface="Montserrat"/>
                        <a:cs typeface="Arial" panose="020B0604020202020204" pitchFamily="34" charset="0"/>
                        <a:sym typeface="Montserrat"/>
                      </a:endParaRPr>
                    </a:p>
                  </a:txBody>
                  <a:tcPr marL="68575" marR="68575" marT="91425" marB="91425">
                    <a:solidFill>
                      <a:srgbClr val="05405D"/>
                    </a:solidFill>
                  </a:tcPr>
                </a:tc>
                <a:extLst>
                  <a:ext uri="{0D108BD9-81ED-4DB2-BD59-A6C34878D82A}">
                    <a16:rowId xmlns:a16="http://schemas.microsoft.com/office/drawing/2014/main" val="10015"/>
                  </a:ext>
                </a:extLst>
              </a:tr>
            </a:tbl>
          </a:graphicData>
        </a:graphic>
      </p:graphicFrame>
      <p:sp>
        <p:nvSpPr>
          <p:cNvPr id="5" name="Rectángulo: esquinas redondeadas 4">
            <a:extLst>
              <a:ext uri="{FF2B5EF4-FFF2-40B4-BE49-F238E27FC236}">
                <a16:creationId xmlns:a16="http://schemas.microsoft.com/office/drawing/2014/main" id="{78B4EF0D-B31E-4D28-903A-5839F1713924}"/>
              </a:ext>
            </a:extLst>
          </p:cNvPr>
          <p:cNvSpPr/>
          <p:nvPr/>
        </p:nvSpPr>
        <p:spPr>
          <a:xfrm>
            <a:off x="8797615" y="269536"/>
            <a:ext cx="3182892" cy="458252"/>
          </a:xfrm>
          <a:prstGeom prst="roundRect">
            <a:avLst/>
          </a:prstGeom>
          <a:solidFill>
            <a:srgbClr val="05405D"/>
          </a:solidFill>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Medium" panose="00000600000000000000" pitchFamily="2" charset="0"/>
              </a:rPr>
              <a:t>ATENCIÓN MÉDICA</a:t>
            </a:r>
          </a:p>
        </p:txBody>
      </p:sp>
    </p:spTree>
    <p:extLst>
      <p:ext uri="{BB962C8B-B14F-4D97-AF65-F5344CB8AC3E}">
        <p14:creationId xmlns:p14="http://schemas.microsoft.com/office/powerpoint/2010/main" val="4178881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oogle Shape;465;p15">
            <a:extLst>
              <a:ext uri="{FF2B5EF4-FFF2-40B4-BE49-F238E27FC236}">
                <a16:creationId xmlns:a16="http://schemas.microsoft.com/office/drawing/2014/main" id="{13773881-E2DF-419D-A68F-E6FD5C98388C}"/>
              </a:ext>
            </a:extLst>
          </p:cNvPr>
          <p:cNvGraphicFramePr/>
          <p:nvPr>
            <p:extLst>
              <p:ext uri="{D42A27DB-BD31-4B8C-83A1-F6EECF244321}">
                <p14:modId xmlns:p14="http://schemas.microsoft.com/office/powerpoint/2010/main" val="3576447329"/>
              </p:ext>
            </p:extLst>
          </p:nvPr>
        </p:nvGraphicFramePr>
        <p:xfrm>
          <a:off x="247735" y="3611515"/>
          <a:ext cx="5827569" cy="3040282"/>
        </p:xfrm>
        <a:graphic>
          <a:graphicData uri="http://schemas.openxmlformats.org/drawingml/2006/table">
            <a:tbl>
              <a:tblPr>
                <a:tableStyleId>{BDBED569-4797-4DF1-A0F4-6AAB3CD982D8}</a:tableStyleId>
              </a:tblPr>
              <a:tblGrid>
                <a:gridCol w="3875496">
                  <a:extLst>
                    <a:ext uri="{9D8B030D-6E8A-4147-A177-3AD203B41FA5}">
                      <a16:colId xmlns:a16="http://schemas.microsoft.com/office/drawing/2014/main" val="20000"/>
                    </a:ext>
                  </a:extLst>
                </a:gridCol>
                <a:gridCol w="764073">
                  <a:extLst>
                    <a:ext uri="{9D8B030D-6E8A-4147-A177-3AD203B41FA5}">
                      <a16:colId xmlns:a16="http://schemas.microsoft.com/office/drawing/2014/main" val="44534088"/>
                    </a:ext>
                  </a:extLst>
                </a:gridCol>
                <a:gridCol w="1188000">
                  <a:extLst>
                    <a:ext uri="{9D8B030D-6E8A-4147-A177-3AD203B41FA5}">
                      <a16:colId xmlns:a16="http://schemas.microsoft.com/office/drawing/2014/main" val="1240756637"/>
                    </a:ext>
                  </a:extLst>
                </a:gridCol>
              </a:tblGrid>
              <a:tr h="506718">
                <a:tc>
                  <a:txBody>
                    <a:bodyPr/>
                    <a:lstStyle/>
                    <a:p>
                      <a:pPr marL="0" lvl="0" indent="0" algn="ctr" rtl="0">
                        <a:spcBef>
                          <a:spcPts val="0"/>
                        </a:spcBef>
                        <a:spcAft>
                          <a:spcPts val="0"/>
                        </a:spcAft>
                        <a:buNone/>
                      </a:pPr>
                      <a:r>
                        <a:rPr lang="es-MX" sz="1400" b="1" u="none" strike="noStrike" kern="1200" cap="none" dirty="0">
                          <a:solidFill>
                            <a:schemeClr val="bg1"/>
                          </a:solidFill>
                          <a:latin typeface="+mn-lt"/>
                          <a:ea typeface="+mn-ea"/>
                          <a:cs typeface="+mn-cs"/>
                          <a:sym typeface="Montserrat"/>
                        </a:rPr>
                        <a:t>Eventos Adversos por tipo de incidente</a:t>
                      </a:r>
                    </a:p>
                  </a:txBody>
                  <a:tcPr marL="91425" marR="91425" marT="91425" marB="91425" anchor="ctr">
                    <a:solidFill>
                      <a:srgbClr val="05405D"/>
                    </a:solidFill>
                  </a:tcPr>
                </a:tc>
                <a:tc>
                  <a:txBody>
                    <a:bodyPr/>
                    <a:lstStyle/>
                    <a:p>
                      <a:pPr marL="0" lvl="0" indent="0" algn="ctr" defTabSz="914400" rtl="0" eaLnBrk="1" latinLnBrk="0" hangingPunct="1">
                        <a:spcBef>
                          <a:spcPts val="0"/>
                        </a:spcBef>
                        <a:spcAft>
                          <a:spcPts val="0"/>
                        </a:spcAft>
                        <a:buNone/>
                      </a:pPr>
                      <a:r>
                        <a:rPr lang="es-MX" sz="1400" b="1" u="none" strike="noStrike" kern="1200" cap="none" dirty="0">
                          <a:solidFill>
                            <a:schemeClr val="bg1"/>
                          </a:solidFill>
                          <a:latin typeface="+mn-lt"/>
                          <a:ea typeface="+mn-ea"/>
                          <a:cs typeface="+mn-cs"/>
                          <a:sym typeface="Montserrat"/>
                        </a:rPr>
                        <a:t>2023</a:t>
                      </a:r>
                    </a:p>
                  </a:txBody>
                  <a:tcPr marL="91425" marR="91425" marT="91425" marB="91425" anchor="ctr">
                    <a:solidFill>
                      <a:srgbClr val="05405D"/>
                    </a:solidFill>
                  </a:tcPr>
                </a:tc>
                <a:tc>
                  <a:txBody>
                    <a:bodyPr/>
                    <a:lstStyle/>
                    <a:p>
                      <a:pPr marL="0" lvl="0" indent="0" algn="ctr" defTabSz="914400" rtl="0" eaLnBrk="1" latinLnBrk="0" hangingPunct="1">
                        <a:spcBef>
                          <a:spcPts val="0"/>
                        </a:spcBef>
                        <a:spcAft>
                          <a:spcPts val="0"/>
                        </a:spcAft>
                        <a:buNone/>
                      </a:pPr>
                      <a:r>
                        <a:rPr lang="es-MX" sz="1400" b="1" u="none" strike="noStrike" kern="1200" cap="none" dirty="0">
                          <a:solidFill>
                            <a:schemeClr val="bg1"/>
                          </a:solidFill>
                          <a:latin typeface="+mn-lt"/>
                          <a:ea typeface="+mn-ea"/>
                          <a:cs typeface="+mn-cs"/>
                          <a:sym typeface="Montserrat"/>
                        </a:rPr>
                        <a:t> %</a:t>
                      </a:r>
                    </a:p>
                  </a:txBody>
                  <a:tcPr marL="91425" marR="91425" marT="91425" marB="91425" anchor="ctr">
                    <a:solidFill>
                      <a:srgbClr val="05405D"/>
                    </a:solidFill>
                  </a:tcPr>
                </a:tc>
                <a:extLst>
                  <a:ext uri="{0D108BD9-81ED-4DB2-BD59-A6C34878D82A}">
                    <a16:rowId xmlns:a16="http://schemas.microsoft.com/office/drawing/2014/main" val="10000"/>
                  </a:ext>
                </a:extLst>
              </a:tr>
              <a:tr h="387713">
                <a:tc>
                  <a:txBody>
                    <a:bodyPr/>
                    <a:lstStyle/>
                    <a:p>
                      <a:pPr marL="87313" indent="0" algn="l" fontAlgn="ctr">
                        <a:tabLst>
                          <a:tab pos="87313" algn="l"/>
                        </a:tabLst>
                      </a:pPr>
                      <a:r>
                        <a:rPr lang="es-MX" sz="1400" b="1" i="0" u="none" strike="noStrike" dirty="0">
                          <a:solidFill>
                            <a:srgbClr val="000000"/>
                          </a:solidFill>
                          <a:effectLst/>
                          <a:latin typeface="+mn-lt"/>
                        </a:rPr>
                        <a:t>Proceso/procedimiento clínico</a:t>
                      </a:r>
                    </a:p>
                  </a:txBody>
                  <a:tcPr marL="9525" marR="9525" marT="9525" marB="0" anchor="ctr">
                    <a:noFill/>
                  </a:tcPr>
                </a:tc>
                <a:tc>
                  <a:txBody>
                    <a:bodyPr/>
                    <a:lstStyle/>
                    <a:p>
                      <a:pPr algn="ctr" rtl="0" fontAlgn="ctr"/>
                      <a:r>
                        <a:rPr lang="es-MX" sz="1400" b="0" i="0" u="none" strike="noStrike" dirty="0">
                          <a:solidFill>
                            <a:srgbClr val="000000"/>
                          </a:solidFill>
                          <a:effectLst/>
                          <a:latin typeface="+mn-lt"/>
                        </a:rPr>
                        <a:t>303</a:t>
                      </a:r>
                    </a:p>
                  </a:txBody>
                  <a:tcPr marL="9525" marR="9525" marT="9525" marB="0" anchor="ctr">
                    <a:noFill/>
                  </a:tcPr>
                </a:tc>
                <a:tc>
                  <a:txBody>
                    <a:bodyPr/>
                    <a:lstStyle/>
                    <a:p>
                      <a:pPr algn="ctr" rtl="0" fontAlgn="ctr"/>
                      <a:r>
                        <a:rPr lang="es-MX" sz="1400" b="1" i="0" u="none" strike="noStrike" dirty="0">
                          <a:solidFill>
                            <a:srgbClr val="000000"/>
                          </a:solidFill>
                          <a:effectLst/>
                          <a:latin typeface="+mn-lt"/>
                        </a:rPr>
                        <a:t>36.37 </a:t>
                      </a:r>
                    </a:p>
                  </a:txBody>
                  <a:tcPr marL="9525" marR="9525" marT="9525" marB="0" anchor="ctr">
                    <a:noFill/>
                  </a:tcPr>
                </a:tc>
                <a:extLst>
                  <a:ext uri="{0D108BD9-81ED-4DB2-BD59-A6C34878D82A}">
                    <a16:rowId xmlns:a16="http://schemas.microsoft.com/office/drawing/2014/main" val="10001"/>
                  </a:ext>
                </a:extLst>
              </a:tr>
              <a:tr h="387713">
                <a:tc>
                  <a:txBody>
                    <a:bodyPr/>
                    <a:lstStyle/>
                    <a:p>
                      <a:pPr marL="87313" indent="0" algn="l" fontAlgn="ctr"/>
                      <a:r>
                        <a:rPr lang="es-MX" sz="1400" b="1" i="0" u="none" strike="noStrike" dirty="0">
                          <a:solidFill>
                            <a:srgbClr val="000000"/>
                          </a:solidFill>
                          <a:effectLst/>
                          <a:latin typeface="+mn-lt"/>
                        </a:rPr>
                        <a:t>Dispositivos/equipos médicos</a:t>
                      </a:r>
                    </a:p>
                  </a:txBody>
                  <a:tcPr marL="9525" marR="9525" marT="9525" marB="0" anchor="ctr">
                    <a:noFill/>
                  </a:tcPr>
                </a:tc>
                <a:tc>
                  <a:txBody>
                    <a:bodyPr/>
                    <a:lstStyle/>
                    <a:p>
                      <a:pPr algn="ctr" rtl="0" fontAlgn="ctr"/>
                      <a:r>
                        <a:rPr lang="es-MX" sz="1400" b="0" i="0" u="none" strike="noStrike" dirty="0">
                          <a:solidFill>
                            <a:srgbClr val="000000"/>
                          </a:solidFill>
                          <a:effectLst/>
                          <a:latin typeface="+mn-lt"/>
                        </a:rPr>
                        <a:t>213</a:t>
                      </a:r>
                    </a:p>
                  </a:txBody>
                  <a:tcPr marL="9525" marR="9525" marT="9525" marB="0" anchor="ctr">
                    <a:noFill/>
                  </a:tcPr>
                </a:tc>
                <a:tc>
                  <a:txBody>
                    <a:bodyPr/>
                    <a:lstStyle/>
                    <a:p>
                      <a:pPr algn="ctr" rtl="0" fontAlgn="ctr"/>
                      <a:r>
                        <a:rPr lang="es-MX" sz="1400" b="1" i="0" u="none" strike="noStrike" dirty="0">
                          <a:solidFill>
                            <a:srgbClr val="000000"/>
                          </a:solidFill>
                          <a:effectLst/>
                          <a:latin typeface="+mn-lt"/>
                        </a:rPr>
                        <a:t>25.57 </a:t>
                      </a:r>
                    </a:p>
                  </a:txBody>
                  <a:tcPr marL="9525" marR="9525" marT="9525" marB="0" anchor="ctr">
                    <a:noFill/>
                  </a:tcPr>
                </a:tc>
                <a:extLst>
                  <a:ext uri="{0D108BD9-81ED-4DB2-BD59-A6C34878D82A}">
                    <a16:rowId xmlns:a16="http://schemas.microsoft.com/office/drawing/2014/main" val="10002"/>
                  </a:ext>
                </a:extLst>
              </a:tr>
              <a:tr h="387713">
                <a:tc>
                  <a:txBody>
                    <a:bodyPr/>
                    <a:lstStyle/>
                    <a:p>
                      <a:pPr marL="87313" indent="0" algn="l" fontAlgn="ctr"/>
                      <a:r>
                        <a:rPr lang="es-MX" sz="1400" b="1" i="0" u="none" strike="noStrike" dirty="0">
                          <a:solidFill>
                            <a:srgbClr val="000000"/>
                          </a:solidFill>
                          <a:effectLst/>
                          <a:latin typeface="+mn-lt"/>
                        </a:rPr>
                        <a:t>Medicación/líquidos para administración I.V.</a:t>
                      </a:r>
                    </a:p>
                  </a:txBody>
                  <a:tcPr marL="9525" marR="9525" marT="9525" marB="0" anchor="ctr"/>
                </a:tc>
                <a:tc>
                  <a:txBody>
                    <a:bodyPr/>
                    <a:lstStyle/>
                    <a:p>
                      <a:pPr algn="ctr" rtl="0" fontAlgn="ctr"/>
                      <a:r>
                        <a:rPr lang="es-MX" sz="1400" b="0" i="0" u="none" strike="noStrike" dirty="0">
                          <a:solidFill>
                            <a:srgbClr val="000000"/>
                          </a:solidFill>
                          <a:effectLst/>
                          <a:latin typeface="+mn-lt"/>
                        </a:rPr>
                        <a:t>112</a:t>
                      </a:r>
                    </a:p>
                  </a:txBody>
                  <a:tcPr marL="9525" marR="9525" marT="9525" marB="0" anchor="ctr"/>
                </a:tc>
                <a:tc>
                  <a:txBody>
                    <a:bodyPr/>
                    <a:lstStyle/>
                    <a:p>
                      <a:pPr algn="ctr" rtl="0" fontAlgn="ctr"/>
                      <a:r>
                        <a:rPr lang="es-MX" sz="1400" b="1" i="0" u="none" strike="noStrike" dirty="0">
                          <a:solidFill>
                            <a:srgbClr val="000000"/>
                          </a:solidFill>
                          <a:effectLst/>
                          <a:latin typeface="+mn-lt"/>
                        </a:rPr>
                        <a:t>13.45 </a:t>
                      </a:r>
                    </a:p>
                  </a:txBody>
                  <a:tcPr marL="9525" marR="9525" marT="9525" marB="0" anchor="ctr"/>
                </a:tc>
                <a:extLst>
                  <a:ext uri="{0D108BD9-81ED-4DB2-BD59-A6C34878D82A}">
                    <a16:rowId xmlns:a16="http://schemas.microsoft.com/office/drawing/2014/main" val="10003"/>
                  </a:ext>
                </a:extLst>
              </a:tr>
              <a:tr h="387713">
                <a:tc>
                  <a:txBody>
                    <a:bodyPr/>
                    <a:lstStyle/>
                    <a:p>
                      <a:pPr marL="87313" indent="0" algn="l" fontAlgn="ctr"/>
                      <a:r>
                        <a:rPr lang="es-MX" sz="1400" b="1" i="0" u="none" strike="noStrike" dirty="0">
                          <a:solidFill>
                            <a:srgbClr val="000000"/>
                          </a:solidFill>
                          <a:effectLst/>
                          <a:latin typeface="+mn-lt"/>
                        </a:rPr>
                        <a:t>Accidentes de los pacientes</a:t>
                      </a:r>
                    </a:p>
                  </a:txBody>
                  <a:tcPr marL="9525" marR="9525" marT="9525" marB="0" anchor="ctr"/>
                </a:tc>
                <a:tc>
                  <a:txBody>
                    <a:bodyPr/>
                    <a:lstStyle/>
                    <a:p>
                      <a:pPr algn="ctr" rtl="0" fontAlgn="ctr"/>
                      <a:r>
                        <a:rPr lang="es-MX" sz="1400" b="0" i="0" u="none" strike="noStrike" dirty="0">
                          <a:solidFill>
                            <a:srgbClr val="000000"/>
                          </a:solidFill>
                          <a:effectLst/>
                          <a:latin typeface="+mn-lt"/>
                        </a:rPr>
                        <a:t>104</a:t>
                      </a:r>
                    </a:p>
                  </a:txBody>
                  <a:tcPr marL="9525" marR="9525" marT="9525" marB="0" anchor="ctr"/>
                </a:tc>
                <a:tc>
                  <a:txBody>
                    <a:bodyPr/>
                    <a:lstStyle/>
                    <a:p>
                      <a:pPr algn="ctr" rtl="0" fontAlgn="ctr"/>
                      <a:r>
                        <a:rPr lang="es-MX" sz="1400" b="1" i="0" u="none" strike="noStrike" dirty="0">
                          <a:solidFill>
                            <a:srgbClr val="000000"/>
                          </a:solidFill>
                          <a:effectLst/>
                          <a:latin typeface="+mn-lt"/>
                        </a:rPr>
                        <a:t>12.48 </a:t>
                      </a:r>
                    </a:p>
                  </a:txBody>
                  <a:tcPr marL="9525" marR="9525" marT="9525" marB="0" anchor="ctr"/>
                </a:tc>
                <a:extLst>
                  <a:ext uri="{0D108BD9-81ED-4DB2-BD59-A6C34878D82A}">
                    <a16:rowId xmlns:a16="http://schemas.microsoft.com/office/drawing/2014/main" val="10004"/>
                  </a:ext>
                </a:extLst>
              </a:tr>
              <a:tr h="323090">
                <a:tc>
                  <a:txBody>
                    <a:bodyPr/>
                    <a:lstStyle/>
                    <a:p>
                      <a:pPr marL="87313" indent="0" algn="l" fontAlgn="ctr"/>
                      <a:r>
                        <a:rPr lang="es-MX" sz="1400" b="1" i="0" u="none" strike="noStrike" dirty="0">
                          <a:solidFill>
                            <a:srgbClr val="000000"/>
                          </a:solidFill>
                          <a:effectLst/>
                          <a:latin typeface="+mn-lt"/>
                        </a:rPr>
                        <a:t>Nutrición</a:t>
                      </a:r>
                    </a:p>
                  </a:txBody>
                  <a:tcPr marL="9525" marR="9525" marT="9525" marB="0" anchor="ctr"/>
                </a:tc>
                <a:tc>
                  <a:txBody>
                    <a:bodyPr/>
                    <a:lstStyle/>
                    <a:p>
                      <a:pPr algn="ctr" rtl="0" fontAlgn="ctr"/>
                      <a:r>
                        <a:rPr lang="es-MX" sz="1400" b="0" i="0" u="none" strike="noStrike" dirty="0">
                          <a:solidFill>
                            <a:srgbClr val="000000"/>
                          </a:solidFill>
                          <a:effectLst/>
                          <a:latin typeface="+mn-lt"/>
                        </a:rPr>
                        <a:t>19</a:t>
                      </a:r>
                    </a:p>
                  </a:txBody>
                  <a:tcPr marL="9525" marR="9525" marT="9525" marB="0" anchor="ctr"/>
                </a:tc>
                <a:tc>
                  <a:txBody>
                    <a:bodyPr/>
                    <a:lstStyle/>
                    <a:p>
                      <a:pPr algn="ctr" rtl="0" fontAlgn="ctr"/>
                      <a:r>
                        <a:rPr lang="es-MX" sz="1400" b="1" i="0" u="none" strike="noStrike" dirty="0">
                          <a:solidFill>
                            <a:srgbClr val="000000"/>
                          </a:solidFill>
                          <a:effectLst/>
                          <a:latin typeface="+mn-lt"/>
                        </a:rPr>
                        <a:t>2.28 </a:t>
                      </a:r>
                    </a:p>
                  </a:txBody>
                  <a:tcPr marL="9525" marR="9525" marT="9525" marB="0" anchor="ctr"/>
                </a:tc>
                <a:extLst>
                  <a:ext uri="{0D108BD9-81ED-4DB2-BD59-A6C34878D82A}">
                    <a16:rowId xmlns:a16="http://schemas.microsoft.com/office/drawing/2014/main" val="10005"/>
                  </a:ext>
                </a:extLst>
              </a:tr>
              <a:tr h="323090">
                <a:tc>
                  <a:txBody>
                    <a:bodyPr/>
                    <a:lstStyle/>
                    <a:p>
                      <a:pPr marL="87313" marR="0" lvl="0" indent="0" algn="l" defTabSz="914400" rtl="0" eaLnBrk="1" fontAlgn="ctr" latinLnBrk="0" hangingPunct="1">
                        <a:lnSpc>
                          <a:spcPct val="100000"/>
                        </a:lnSpc>
                        <a:spcBef>
                          <a:spcPts val="0"/>
                        </a:spcBef>
                        <a:spcAft>
                          <a:spcPts val="0"/>
                        </a:spcAft>
                        <a:buClr>
                          <a:srgbClr val="000000"/>
                        </a:buClr>
                        <a:buSzPts val="1200"/>
                        <a:buFont typeface="Arial"/>
                        <a:buNone/>
                      </a:pPr>
                      <a:r>
                        <a:rPr lang="es-ES" sz="1400" b="1" i="0" u="none" strike="noStrike" kern="1200" dirty="0">
                          <a:solidFill>
                            <a:schemeClr val="tx1"/>
                          </a:solidFill>
                          <a:effectLst/>
                          <a:latin typeface="+mn-lt"/>
                          <a:ea typeface="+mn-ea"/>
                          <a:cs typeface="+mn-cs"/>
                          <a:sym typeface="Montserrat"/>
                        </a:rPr>
                        <a:t>Otros</a:t>
                      </a:r>
                      <a:endParaRPr lang="es-MX" sz="1400" b="1" i="0" u="none" strike="noStrike" kern="1200" dirty="0">
                        <a:solidFill>
                          <a:schemeClr val="tx1"/>
                        </a:solidFill>
                        <a:effectLst/>
                        <a:latin typeface="+mn-lt"/>
                        <a:ea typeface="+mn-ea"/>
                        <a:cs typeface="+mn-cs"/>
                        <a:sym typeface="Montserrat"/>
                      </a:endParaRPr>
                    </a:p>
                  </a:txBody>
                  <a:tcPr marL="9525" marR="9525" marT="9525" marB="0" anchor="ctr">
                    <a:noFill/>
                  </a:tcPr>
                </a:tc>
                <a:tc>
                  <a:txBody>
                    <a:bodyPr/>
                    <a:lstStyle/>
                    <a:p>
                      <a:pPr marL="0" algn="ctr" defTabSz="914400" rtl="0" eaLnBrk="1" fontAlgn="ctr" latinLnBrk="0" hangingPunct="1"/>
                      <a:r>
                        <a:rPr lang="es-MX" sz="1400" b="0" i="0" u="none" strike="noStrike" kern="1200" dirty="0">
                          <a:solidFill>
                            <a:srgbClr val="000000"/>
                          </a:solidFill>
                          <a:effectLst/>
                          <a:latin typeface="+mn-lt"/>
                          <a:ea typeface="+mn-ea"/>
                          <a:cs typeface="+mn-cs"/>
                        </a:rPr>
                        <a:t>82</a:t>
                      </a:r>
                    </a:p>
                  </a:txBody>
                  <a:tcPr marL="9525" marR="9525" marT="9525" marB="0" anchor="ctr">
                    <a:noFill/>
                  </a:tcPr>
                </a:tc>
                <a:tc>
                  <a:txBody>
                    <a:bodyPr/>
                    <a:lstStyle/>
                    <a:p>
                      <a:pPr marL="0" algn="ctr" defTabSz="914400" rtl="0" eaLnBrk="1" fontAlgn="ctr" latinLnBrk="0" hangingPunct="1"/>
                      <a:r>
                        <a:rPr lang="es-MX" sz="1400" b="0" i="0" u="none" strike="noStrike" kern="1200" dirty="0">
                          <a:solidFill>
                            <a:srgbClr val="000000"/>
                          </a:solidFill>
                          <a:effectLst/>
                          <a:latin typeface="+mn-lt"/>
                          <a:ea typeface="+mn-ea"/>
                          <a:cs typeface="+mn-cs"/>
                        </a:rPr>
                        <a:t>9.84</a:t>
                      </a:r>
                    </a:p>
                  </a:txBody>
                  <a:tcPr marL="9525" marR="9525" marT="9525" marB="0" anchor="ctr">
                    <a:noFill/>
                  </a:tcPr>
                </a:tc>
                <a:extLst>
                  <a:ext uri="{0D108BD9-81ED-4DB2-BD59-A6C34878D82A}">
                    <a16:rowId xmlns:a16="http://schemas.microsoft.com/office/drawing/2014/main" val="1055509965"/>
                  </a:ext>
                </a:extLst>
              </a:tr>
              <a:tr h="288000">
                <a:tc>
                  <a:txBody>
                    <a:bodyPr/>
                    <a:lstStyle/>
                    <a:p>
                      <a:pPr marL="447675"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lang="es-MX" sz="1400" b="1" i="0" u="none" strike="noStrike" kern="1200" dirty="0">
                          <a:solidFill>
                            <a:schemeClr val="bg1"/>
                          </a:solidFill>
                          <a:effectLst/>
                          <a:latin typeface="+mn-lt"/>
                          <a:ea typeface="+mn-ea"/>
                          <a:cs typeface="+mn-cs"/>
                          <a:sym typeface="Montserrat"/>
                        </a:rPr>
                        <a:t>Total</a:t>
                      </a:r>
                    </a:p>
                  </a:txBody>
                  <a:tcPr marL="9525" marR="9525" marT="9525" marB="0" anchor="ctr">
                    <a:solidFill>
                      <a:srgbClr val="05405D"/>
                    </a:solidFill>
                  </a:tcPr>
                </a:tc>
                <a:tc>
                  <a:txBody>
                    <a:bodyPr/>
                    <a:lstStyle/>
                    <a:p>
                      <a:pPr algn="ctr" rtl="0" fontAlgn="ctr"/>
                      <a:r>
                        <a:rPr lang="es-MX" sz="1400" b="1" i="0" u="none" strike="noStrike" dirty="0">
                          <a:solidFill>
                            <a:schemeClr val="bg1"/>
                          </a:solidFill>
                          <a:effectLst/>
                          <a:latin typeface="+mn-lt"/>
                        </a:rPr>
                        <a:t>833</a:t>
                      </a:r>
                    </a:p>
                  </a:txBody>
                  <a:tcPr marL="9525" marR="9525" marT="9525" marB="0" anchor="ctr">
                    <a:solidFill>
                      <a:srgbClr val="05405D"/>
                    </a:solidFill>
                  </a:tcPr>
                </a:tc>
                <a:tc>
                  <a:txBody>
                    <a:bodyPr/>
                    <a:lstStyle/>
                    <a:p>
                      <a:pPr algn="ctr" rtl="0" fontAlgn="ctr"/>
                      <a:r>
                        <a:rPr lang="es-MX" sz="1400" b="1" i="0" u="none" strike="noStrike" dirty="0">
                          <a:solidFill>
                            <a:schemeClr val="bg1"/>
                          </a:solidFill>
                          <a:effectLst/>
                          <a:latin typeface="+mn-lt"/>
                        </a:rPr>
                        <a:t>100.00</a:t>
                      </a:r>
                    </a:p>
                  </a:txBody>
                  <a:tcPr marL="9525" marR="9525" marT="9525" marB="0" anchor="ctr">
                    <a:solidFill>
                      <a:srgbClr val="05405D"/>
                    </a:solidFill>
                  </a:tcPr>
                </a:tc>
                <a:extLst>
                  <a:ext uri="{0D108BD9-81ED-4DB2-BD59-A6C34878D82A}">
                    <a16:rowId xmlns:a16="http://schemas.microsoft.com/office/drawing/2014/main" val="2867218337"/>
                  </a:ext>
                </a:extLst>
              </a:tr>
            </a:tbl>
          </a:graphicData>
        </a:graphic>
      </p:graphicFrame>
      <p:graphicFrame>
        <p:nvGraphicFramePr>
          <p:cNvPr id="5" name="Google Shape;459;p15">
            <a:extLst>
              <a:ext uri="{FF2B5EF4-FFF2-40B4-BE49-F238E27FC236}">
                <a16:creationId xmlns:a16="http://schemas.microsoft.com/office/drawing/2014/main" id="{C76E9014-8DC2-4D37-A1A7-D235908A9510}"/>
              </a:ext>
            </a:extLst>
          </p:cNvPr>
          <p:cNvGraphicFramePr/>
          <p:nvPr>
            <p:extLst>
              <p:ext uri="{D42A27DB-BD31-4B8C-83A1-F6EECF244321}">
                <p14:modId xmlns:p14="http://schemas.microsoft.com/office/powerpoint/2010/main" val="3318911007"/>
              </p:ext>
            </p:extLst>
          </p:nvPr>
        </p:nvGraphicFramePr>
        <p:xfrm>
          <a:off x="247735" y="966549"/>
          <a:ext cx="5816401" cy="2644966"/>
        </p:xfrm>
        <a:graphic>
          <a:graphicData uri="http://schemas.openxmlformats.org/drawingml/2006/table">
            <a:tbl>
              <a:tblPr firstRow="1" bandRow="1">
                <a:tableStyleId>{22838BEF-8BB2-4498-84A7-C5851F593DF1}</a:tableStyleId>
              </a:tblPr>
              <a:tblGrid>
                <a:gridCol w="3046714">
                  <a:extLst>
                    <a:ext uri="{9D8B030D-6E8A-4147-A177-3AD203B41FA5}">
                      <a16:colId xmlns:a16="http://schemas.microsoft.com/office/drawing/2014/main" val="20000"/>
                    </a:ext>
                  </a:extLst>
                </a:gridCol>
                <a:gridCol w="792000">
                  <a:extLst>
                    <a:ext uri="{9D8B030D-6E8A-4147-A177-3AD203B41FA5}">
                      <a16:colId xmlns:a16="http://schemas.microsoft.com/office/drawing/2014/main" val="1997122481"/>
                    </a:ext>
                  </a:extLst>
                </a:gridCol>
                <a:gridCol w="792000">
                  <a:extLst>
                    <a:ext uri="{9D8B030D-6E8A-4147-A177-3AD203B41FA5}">
                      <a16:colId xmlns:a16="http://schemas.microsoft.com/office/drawing/2014/main" val="20002"/>
                    </a:ext>
                  </a:extLst>
                </a:gridCol>
                <a:gridCol w="1185687">
                  <a:extLst>
                    <a:ext uri="{9D8B030D-6E8A-4147-A177-3AD203B41FA5}">
                      <a16:colId xmlns:a16="http://schemas.microsoft.com/office/drawing/2014/main" val="1024108893"/>
                    </a:ext>
                  </a:extLst>
                </a:gridCol>
              </a:tblGrid>
              <a:tr h="326346">
                <a:tc gridSpan="4">
                  <a:txBody>
                    <a:bodyPr/>
                    <a:lstStyle/>
                    <a:p>
                      <a:pPr marL="0" marR="0" lvl="1" indent="0" algn="ctr" rtl="0">
                        <a:lnSpc>
                          <a:spcPct val="100000"/>
                        </a:lnSpc>
                        <a:spcBef>
                          <a:spcPts val="0"/>
                        </a:spcBef>
                        <a:spcAft>
                          <a:spcPts val="0"/>
                        </a:spcAft>
                        <a:buClr>
                          <a:srgbClr val="000000"/>
                        </a:buClr>
                        <a:buSzPts val="1400"/>
                        <a:buFont typeface="Arial"/>
                        <a:buNone/>
                      </a:pPr>
                      <a:r>
                        <a:rPr lang="es-MX" sz="1400" u="none" strike="noStrike" cap="none" dirty="0">
                          <a:solidFill>
                            <a:schemeClr val="bg1"/>
                          </a:solidFill>
                          <a:sym typeface="Montserrat"/>
                        </a:rPr>
                        <a:t>Evento</a:t>
                      </a:r>
                      <a:r>
                        <a:rPr lang="es-MX" sz="1400" u="none" strike="noStrike" cap="none" baseline="0" dirty="0">
                          <a:solidFill>
                            <a:schemeClr val="bg1"/>
                          </a:solidFill>
                          <a:sym typeface="Montserrat"/>
                        </a:rPr>
                        <a:t> Adverso </a:t>
                      </a:r>
                      <a:r>
                        <a:rPr lang="es-MX" sz="1400" u="none" strike="noStrike" cap="none" dirty="0">
                          <a:solidFill>
                            <a:schemeClr val="bg1"/>
                          </a:solidFill>
                          <a:sym typeface="Montserrat"/>
                        </a:rPr>
                        <a:t>por tipo de notificación</a:t>
                      </a:r>
                      <a:endParaRPr sz="1400" i="0" u="none" strike="noStrike" cap="none" dirty="0">
                        <a:solidFill>
                          <a:schemeClr val="bg1"/>
                        </a:solidFill>
                        <a:latin typeface="+mn-lt"/>
                        <a:ea typeface="Montserrat"/>
                        <a:cs typeface="Arial" panose="020B0604020202020204" pitchFamily="34" charset="0"/>
                        <a:sym typeface="Montserrat"/>
                      </a:endParaRPr>
                    </a:p>
                  </a:txBody>
                  <a:tcPr marL="91450" marR="91450" marT="45675" marB="45675" anchor="ctr">
                    <a:solidFill>
                      <a:srgbClr val="05405D"/>
                    </a:solidFill>
                  </a:tcPr>
                </a:tc>
                <a:tc hMerge="1">
                  <a:txBody>
                    <a:bodyPr/>
                    <a:lstStyle/>
                    <a:p>
                      <a:endParaRPr lang="es-MX"/>
                    </a:p>
                  </a:txBody>
                  <a:tcPr/>
                </a:tc>
                <a:tc hMerge="1">
                  <a:txBody>
                    <a:bodyPr/>
                    <a:lstStyle/>
                    <a:p>
                      <a:pPr marL="0" marR="0" lvl="1" indent="0" algn="ctr" rtl="0">
                        <a:lnSpc>
                          <a:spcPct val="100000"/>
                        </a:lnSpc>
                        <a:spcBef>
                          <a:spcPts val="0"/>
                        </a:spcBef>
                        <a:spcAft>
                          <a:spcPts val="0"/>
                        </a:spcAft>
                        <a:buClr>
                          <a:srgbClr val="000000"/>
                        </a:buClr>
                        <a:buSzPts val="1400"/>
                        <a:buFont typeface="Arial"/>
                        <a:buNone/>
                      </a:pPr>
                      <a:endParaRPr sz="1200" i="0" u="none" strike="noStrike" cap="none" dirty="0">
                        <a:solidFill>
                          <a:schemeClr val="bg1"/>
                        </a:solidFill>
                        <a:latin typeface="+mn-lt"/>
                        <a:ea typeface="Montserrat"/>
                        <a:cs typeface="Arial" panose="020B0604020202020204" pitchFamily="34" charset="0"/>
                        <a:sym typeface="Montserrat"/>
                      </a:endParaRPr>
                    </a:p>
                  </a:txBody>
                  <a:tcPr marL="91450" marR="91450" marT="45675" marB="45675" anchor="ctr">
                    <a:solidFill>
                      <a:srgbClr val="05405D"/>
                    </a:solidFill>
                  </a:tcPr>
                </a:tc>
                <a:tc hMerge="1">
                  <a:txBody>
                    <a:bodyPr/>
                    <a:lstStyle/>
                    <a:p>
                      <a:pPr marL="0" marR="0" lvl="1" indent="0" algn="ctr" rtl="0">
                        <a:lnSpc>
                          <a:spcPct val="100000"/>
                        </a:lnSpc>
                        <a:spcBef>
                          <a:spcPts val="0"/>
                        </a:spcBef>
                        <a:spcAft>
                          <a:spcPts val="0"/>
                        </a:spcAft>
                        <a:buClr>
                          <a:srgbClr val="000000"/>
                        </a:buClr>
                        <a:buSzPts val="1400"/>
                        <a:buFont typeface="Arial"/>
                        <a:buNone/>
                      </a:pPr>
                      <a:endParaRPr sz="1200" i="0" u="none" strike="noStrike" cap="none" dirty="0">
                        <a:solidFill>
                          <a:schemeClr val="bg1"/>
                        </a:solidFill>
                        <a:latin typeface="+mn-lt"/>
                        <a:ea typeface="Montserrat"/>
                        <a:cs typeface="Arial" panose="020B0604020202020204" pitchFamily="34" charset="0"/>
                        <a:sym typeface="Montserrat"/>
                      </a:endParaRPr>
                    </a:p>
                  </a:txBody>
                  <a:tcPr marL="91450" marR="91450" marT="45675" marB="45675" anchor="ctr">
                    <a:solidFill>
                      <a:srgbClr val="05405D"/>
                    </a:solidFill>
                  </a:tcPr>
                </a:tc>
                <a:extLst>
                  <a:ext uri="{0D108BD9-81ED-4DB2-BD59-A6C34878D82A}">
                    <a16:rowId xmlns:a16="http://schemas.microsoft.com/office/drawing/2014/main" val="10000"/>
                  </a:ext>
                </a:extLst>
              </a:tr>
              <a:tr h="352682">
                <a:tc>
                  <a:txBody>
                    <a:bodyPr/>
                    <a:lstStyle/>
                    <a:p>
                      <a:pPr marL="0" marR="0" lvl="1" indent="0" algn="ctr" rtl="0">
                        <a:lnSpc>
                          <a:spcPct val="100000"/>
                        </a:lnSpc>
                        <a:spcBef>
                          <a:spcPts val="0"/>
                        </a:spcBef>
                        <a:spcAft>
                          <a:spcPts val="0"/>
                        </a:spcAft>
                        <a:buClr>
                          <a:srgbClr val="000000"/>
                        </a:buClr>
                        <a:buSzPts val="1200"/>
                        <a:buFont typeface="Arial"/>
                        <a:buNone/>
                      </a:pPr>
                      <a:r>
                        <a:rPr lang="es-MX" sz="1400" b="1" u="none" strike="noStrike" cap="none" dirty="0">
                          <a:solidFill>
                            <a:schemeClr val="bg1"/>
                          </a:solidFill>
                          <a:sym typeface="Montserrat"/>
                        </a:rPr>
                        <a:t>Tipo de Notificación</a:t>
                      </a:r>
                      <a:endParaRPr sz="1400" b="1" i="1" u="none" strike="noStrike" cap="none" dirty="0">
                        <a:solidFill>
                          <a:schemeClr val="bg1"/>
                        </a:solidFill>
                        <a:latin typeface="+mn-lt"/>
                        <a:ea typeface="Montserrat"/>
                        <a:cs typeface="Arial" panose="020B0604020202020204" pitchFamily="34" charset="0"/>
                        <a:sym typeface="Montserrat"/>
                      </a:endParaRPr>
                    </a:p>
                  </a:txBody>
                  <a:tcPr marL="91450" marR="91450" marT="45675" marB="45675" anchor="ctr">
                    <a:solidFill>
                      <a:srgbClr val="05405D"/>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s-MX" sz="1400" b="1" i="0" u="none" strike="noStrike" cap="none" dirty="0">
                          <a:solidFill>
                            <a:schemeClr val="bg1"/>
                          </a:solidFill>
                          <a:latin typeface="+mn-lt"/>
                          <a:ea typeface="Montserrat"/>
                          <a:cs typeface="Arial" panose="020B0604020202020204" pitchFamily="34" charset="0"/>
                          <a:sym typeface="Montserrat"/>
                        </a:rPr>
                        <a:t>2022</a:t>
                      </a:r>
                      <a:endParaRPr sz="1400" b="1" i="0" u="none" strike="noStrike" cap="none" dirty="0">
                        <a:solidFill>
                          <a:schemeClr val="bg1"/>
                        </a:solidFill>
                        <a:latin typeface="+mn-lt"/>
                        <a:ea typeface="Montserrat"/>
                        <a:cs typeface="Arial" panose="020B0604020202020204" pitchFamily="34" charset="0"/>
                        <a:sym typeface="Montserrat"/>
                      </a:endParaRPr>
                    </a:p>
                  </a:txBody>
                  <a:tcPr marL="91450" marR="91450" marT="45675" marB="45675" anchor="ctr">
                    <a:solidFill>
                      <a:srgbClr val="05405D"/>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s-MX" sz="1400" b="1" u="none" strike="noStrike" cap="none" dirty="0">
                          <a:solidFill>
                            <a:schemeClr val="bg1"/>
                          </a:solidFill>
                          <a:sym typeface="Montserrat"/>
                        </a:rPr>
                        <a:t>2023</a:t>
                      </a:r>
                      <a:endParaRPr sz="1400" b="1" i="1" u="none" strike="noStrike" cap="none" dirty="0">
                        <a:solidFill>
                          <a:schemeClr val="bg1"/>
                        </a:solidFill>
                        <a:latin typeface="+mn-lt"/>
                        <a:ea typeface="Montserrat"/>
                        <a:cs typeface="Arial" panose="020B0604020202020204" pitchFamily="34" charset="0"/>
                        <a:sym typeface="Montserrat"/>
                      </a:endParaRPr>
                    </a:p>
                  </a:txBody>
                  <a:tcPr marL="91450" marR="91450" marT="45675" marB="45675" anchor="ctr">
                    <a:solidFill>
                      <a:srgbClr val="05405D"/>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s-MX" sz="1400" b="1" u="none" strike="noStrike" cap="none" dirty="0">
                          <a:solidFill>
                            <a:schemeClr val="bg1"/>
                          </a:solidFill>
                          <a:sym typeface="Montserrat"/>
                        </a:rPr>
                        <a:t>Variación (%) </a:t>
                      </a:r>
                      <a:endParaRPr sz="1400" b="1" i="1" u="none" strike="noStrike" cap="none" dirty="0">
                        <a:solidFill>
                          <a:schemeClr val="bg1"/>
                        </a:solidFill>
                        <a:latin typeface="+mn-lt"/>
                        <a:ea typeface="Montserrat"/>
                        <a:cs typeface="Arial" panose="020B0604020202020204" pitchFamily="34" charset="0"/>
                        <a:sym typeface="Montserrat"/>
                      </a:endParaRPr>
                    </a:p>
                  </a:txBody>
                  <a:tcPr marL="91450" marR="91450" marT="45675" marB="45675" anchor="ctr">
                    <a:solidFill>
                      <a:srgbClr val="05405D"/>
                    </a:solidFill>
                  </a:tcPr>
                </a:tc>
                <a:extLst>
                  <a:ext uri="{0D108BD9-81ED-4DB2-BD59-A6C34878D82A}">
                    <a16:rowId xmlns:a16="http://schemas.microsoft.com/office/drawing/2014/main" val="10001"/>
                  </a:ext>
                </a:extLst>
              </a:tr>
              <a:tr h="407107">
                <a:tc>
                  <a:txBody>
                    <a:bodyPr/>
                    <a:lstStyle/>
                    <a:p>
                      <a:pPr marL="93663" marR="0" lvl="1" indent="0" algn="l" rtl="0">
                        <a:lnSpc>
                          <a:spcPct val="100000"/>
                        </a:lnSpc>
                        <a:spcBef>
                          <a:spcPts val="0"/>
                        </a:spcBef>
                        <a:spcAft>
                          <a:spcPts val="0"/>
                        </a:spcAft>
                        <a:buClr>
                          <a:srgbClr val="000000"/>
                        </a:buClr>
                        <a:buSzPts val="1200"/>
                        <a:buFont typeface="Arial"/>
                        <a:buNone/>
                      </a:pPr>
                      <a:r>
                        <a:rPr lang="es-MX" sz="1400" b="1" u="none" strike="noStrike" cap="none" dirty="0">
                          <a:sym typeface="Montserrat"/>
                        </a:rPr>
                        <a:t>Incidentes con daño (eventos adversos)</a:t>
                      </a:r>
                      <a:endParaRPr sz="1400" b="1" i="0" u="none" strike="noStrike" cap="none" dirty="0">
                        <a:solidFill>
                          <a:srgbClr val="595959"/>
                        </a:solidFill>
                        <a:latin typeface="+mn-lt"/>
                        <a:ea typeface="Montserrat"/>
                        <a:cs typeface="Arial" panose="020B0604020202020204" pitchFamily="34" charset="0"/>
                        <a:sym typeface="Montserrat"/>
                      </a:endParaRPr>
                    </a:p>
                  </a:txBody>
                  <a:tcPr marL="91450" marR="91450" marT="45675" marB="45675" anchor="ctr">
                    <a:noFill/>
                  </a:tcPr>
                </a:tc>
                <a:tc>
                  <a:txBody>
                    <a:bodyPr/>
                    <a:lstStyle/>
                    <a:p>
                      <a:pPr algn="ctr" rtl="0" fontAlgn="ctr"/>
                      <a:r>
                        <a:rPr lang="es-MX" sz="1400" b="0" i="0" u="none" strike="noStrike" dirty="0">
                          <a:solidFill>
                            <a:srgbClr val="000000"/>
                          </a:solidFill>
                          <a:effectLst/>
                          <a:latin typeface="Montserrat" panose="00000500000000000000"/>
                        </a:rPr>
                        <a:t>631</a:t>
                      </a:r>
                    </a:p>
                  </a:txBody>
                  <a:tcPr marL="9525" marR="9525" marT="9525" marB="0" anchor="ctr">
                    <a:noFill/>
                  </a:tcPr>
                </a:tc>
                <a:tc>
                  <a:txBody>
                    <a:bodyPr/>
                    <a:lstStyle/>
                    <a:p>
                      <a:pPr algn="ctr" rtl="0" fontAlgn="ctr"/>
                      <a:r>
                        <a:rPr lang="es-MX" sz="1400" b="0" i="0" u="none" strike="noStrike" dirty="0">
                          <a:solidFill>
                            <a:srgbClr val="000000"/>
                          </a:solidFill>
                          <a:effectLst/>
                          <a:latin typeface="Montserrat" panose="00000500000000000000"/>
                        </a:rPr>
                        <a:t>788</a:t>
                      </a:r>
                    </a:p>
                  </a:txBody>
                  <a:tcPr marL="9525" marR="9525" marT="9525" marB="0" anchor="ctr">
                    <a:noFill/>
                  </a:tcPr>
                </a:tc>
                <a:tc>
                  <a:txBody>
                    <a:bodyPr/>
                    <a:lstStyle/>
                    <a:p>
                      <a:pPr marL="0" algn="ctr" defTabSz="914400" rtl="0" eaLnBrk="1" fontAlgn="ctr" latinLnBrk="0" hangingPunct="1"/>
                      <a:r>
                        <a:rPr lang="es-MX" sz="1400" b="1" i="0" u="none" strike="noStrike" kern="1200" dirty="0">
                          <a:solidFill>
                            <a:srgbClr val="000000"/>
                          </a:solidFill>
                          <a:effectLst/>
                          <a:latin typeface="Montserrat" panose="00000500000000000000"/>
                          <a:ea typeface="+mn-ea"/>
                          <a:cs typeface="+mn-cs"/>
                        </a:rPr>
                        <a:t> 24.88 </a:t>
                      </a:r>
                    </a:p>
                  </a:txBody>
                  <a:tcPr marL="9525" marR="9525" marT="9525" marB="0" anchor="ctr">
                    <a:noFill/>
                  </a:tcPr>
                </a:tc>
                <a:extLst>
                  <a:ext uri="{0D108BD9-81ED-4DB2-BD59-A6C34878D82A}">
                    <a16:rowId xmlns:a16="http://schemas.microsoft.com/office/drawing/2014/main" val="10002"/>
                  </a:ext>
                </a:extLst>
              </a:tr>
              <a:tr h="320620">
                <a:tc>
                  <a:txBody>
                    <a:bodyPr/>
                    <a:lstStyle/>
                    <a:p>
                      <a:pPr marL="93663" marR="0" lvl="1" indent="0" algn="l" rtl="0">
                        <a:lnSpc>
                          <a:spcPct val="100000"/>
                        </a:lnSpc>
                        <a:spcBef>
                          <a:spcPts val="0"/>
                        </a:spcBef>
                        <a:spcAft>
                          <a:spcPts val="0"/>
                        </a:spcAft>
                        <a:buClr>
                          <a:srgbClr val="000000"/>
                        </a:buClr>
                        <a:buSzPts val="1200"/>
                        <a:buFont typeface="Arial"/>
                        <a:buNone/>
                      </a:pPr>
                      <a:r>
                        <a:rPr lang="es-MX" sz="1400" b="1" u="none" strike="noStrike" cap="none" dirty="0">
                          <a:sym typeface="Montserrat"/>
                        </a:rPr>
                        <a:t>Incidentes sin daño</a:t>
                      </a:r>
                      <a:endParaRPr sz="1400" b="1" i="0" u="none" strike="noStrike" cap="none" dirty="0">
                        <a:solidFill>
                          <a:srgbClr val="595959"/>
                        </a:solidFill>
                        <a:latin typeface="+mn-lt"/>
                        <a:ea typeface="Montserrat"/>
                        <a:cs typeface="Arial" panose="020B0604020202020204" pitchFamily="34" charset="0"/>
                        <a:sym typeface="Montserrat"/>
                      </a:endParaRPr>
                    </a:p>
                  </a:txBody>
                  <a:tcPr marL="91450" marR="91450" marT="45675" marB="45675" anchor="ctr">
                    <a:noFill/>
                  </a:tcPr>
                </a:tc>
                <a:tc>
                  <a:txBody>
                    <a:bodyPr/>
                    <a:lstStyle/>
                    <a:p>
                      <a:pPr algn="ctr" rtl="0" fontAlgn="ctr"/>
                      <a:r>
                        <a:rPr lang="es-MX" sz="1400" b="0" i="0" u="none" strike="noStrike" dirty="0">
                          <a:solidFill>
                            <a:srgbClr val="000000"/>
                          </a:solidFill>
                          <a:effectLst/>
                          <a:latin typeface="Montserrat" panose="00000500000000000000"/>
                        </a:rPr>
                        <a:t>125</a:t>
                      </a:r>
                    </a:p>
                  </a:txBody>
                  <a:tcPr marL="9525" marR="9525" marT="9525" marB="0" anchor="ctr">
                    <a:noFill/>
                  </a:tcPr>
                </a:tc>
                <a:tc>
                  <a:txBody>
                    <a:bodyPr/>
                    <a:lstStyle/>
                    <a:p>
                      <a:pPr algn="ctr" rtl="0" fontAlgn="ctr"/>
                      <a:r>
                        <a:rPr lang="es-MX" sz="1400" b="0" i="0" u="none" strike="noStrike" dirty="0">
                          <a:solidFill>
                            <a:srgbClr val="000000"/>
                          </a:solidFill>
                          <a:effectLst/>
                          <a:latin typeface="Montserrat" panose="00000500000000000000"/>
                        </a:rPr>
                        <a:t>19</a:t>
                      </a:r>
                    </a:p>
                  </a:txBody>
                  <a:tcPr marL="9525" marR="9525" marT="9525" marB="0" anchor="ctr">
                    <a:noFill/>
                  </a:tcPr>
                </a:tc>
                <a:tc>
                  <a:txBody>
                    <a:bodyPr/>
                    <a:lstStyle/>
                    <a:p>
                      <a:pPr marL="0" algn="ctr" defTabSz="914400" rtl="0" eaLnBrk="1" fontAlgn="ctr" latinLnBrk="0" hangingPunct="1"/>
                      <a:r>
                        <a:rPr lang="es-MX" sz="1400" b="1" i="0" u="none" strike="noStrike" kern="1200" dirty="0">
                          <a:solidFill>
                            <a:srgbClr val="000000"/>
                          </a:solidFill>
                          <a:effectLst/>
                          <a:latin typeface="Montserrat" panose="00000500000000000000"/>
                          <a:ea typeface="+mn-ea"/>
                          <a:cs typeface="+mn-cs"/>
                        </a:rPr>
                        <a:t>- 84.80 </a:t>
                      </a:r>
                    </a:p>
                  </a:txBody>
                  <a:tcPr marL="9525" marR="9525" marT="9525" marB="0" anchor="ctr">
                    <a:noFill/>
                  </a:tcPr>
                </a:tc>
                <a:extLst>
                  <a:ext uri="{0D108BD9-81ED-4DB2-BD59-A6C34878D82A}">
                    <a16:rowId xmlns:a16="http://schemas.microsoft.com/office/drawing/2014/main" val="10003"/>
                  </a:ext>
                </a:extLst>
              </a:tr>
              <a:tr h="320620">
                <a:tc>
                  <a:txBody>
                    <a:bodyPr/>
                    <a:lstStyle/>
                    <a:p>
                      <a:pPr marL="93663" marR="0" lvl="1" indent="0" algn="l" rtl="0">
                        <a:lnSpc>
                          <a:spcPct val="100000"/>
                        </a:lnSpc>
                        <a:spcBef>
                          <a:spcPts val="0"/>
                        </a:spcBef>
                        <a:spcAft>
                          <a:spcPts val="0"/>
                        </a:spcAft>
                        <a:buClr>
                          <a:srgbClr val="000000"/>
                        </a:buClr>
                        <a:buSzPts val="1200"/>
                        <a:buFont typeface="Arial"/>
                        <a:buNone/>
                      </a:pPr>
                      <a:r>
                        <a:rPr lang="es-MX" sz="1400" b="1" u="none" strike="noStrike" cap="none" dirty="0">
                          <a:sym typeface="Montserrat"/>
                        </a:rPr>
                        <a:t>Cuasi incidente (cuasi falla)</a:t>
                      </a:r>
                      <a:endParaRPr sz="1400" b="1" i="0" u="none" strike="noStrike" cap="none" dirty="0">
                        <a:solidFill>
                          <a:srgbClr val="595959"/>
                        </a:solidFill>
                        <a:latin typeface="+mn-lt"/>
                        <a:ea typeface="Montserrat"/>
                        <a:cs typeface="Arial" panose="020B0604020202020204" pitchFamily="34" charset="0"/>
                        <a:sym typeface="Montserrat"/>
                      </a:endParaRPr>
                    </a:p>
                  </a:txBody>
                  <a:tcPr marL="91450" marR="91450" marT="45675" marB="45675" anchor="ctr">
                    <a:noFill/>
                  </a:tcPr>
                </a:tc>
                <a:tc>
                  <a:txBody>
                    <a:bodyPr/>
                    <a:lstStyle/>
                    <a:p>
                      <a:pPr algn="ctr" rtl="0" fontAlgn="ctr"/>
                      <a:r>
                        <a:rPr lang="es-MX" sz="1400" b="0" i="0" u="none" strike="noStrike" dirty="0">
                          <a:solidFill>
                            <a:srgbClr val="000000"/>
                          </a:solidFill>
                          <a:effectLst/>
                          <a:latin typeface="Montserrat" panose="00000500000000000000"/>
                        </a:rPr>
                        <a:t>15</a:t>
                      </a:r>
                    </a:p>
                  </a:txBody>
                  <a:tcPr marL="9525" marR="9525" marT="9525" marB="0" anchor="ctr">
                    <a:noFill/>
                  </a:tcPr>
                </a:tc>
                <a:tc>
                  <a:txBody>
                    <a:bodyPr/>
                    <a:lstStyle/>
                    <a:p>
                      <a:pPr algn="ctr" rtl="0" fontAlgn="ctr"/>
                      <a:r>
                        <a:rPr lang="es-MX" sz="1400" b="0" i="0" u="none" strike="noStrike" dirty="0">
                          <a:solidFill>
                            <a:srgbClr val="000000"/>
                          </a:solidFill>
                          <a:effectLst/>
                          <a:latin typeface="Montserrat" panose="00000500000000000000"/>
                        </a:rPr>
                        <a:t>23</a:t>
                      </a:r>
                    </a:p>
                  </a:txBody>
                  <a:tcPr marL="9525" marR="9525" marT="9525" marB="0" anchor="ctr">
                    <a:noFill/>
                  </a:tcPr>
                </a:tc>
                <a:tc>
                  <a:txBody>
                    <a:bodyPr/>
                    <a:lstStyle/>
                    <a:p>
                      <a:pPr marL="0" algn="ctr" defTabSz="914400" rtl="0" eaLnBrk="1" fontAlgn="ctr" latinLnBrk="0" hangingPunct="1"/>
                      <a:r>
                        <a:rPr lang="es-MX" sz="1400" b="1" i="0" u="none" strike="noStrike" kern="1200" dirty="0">
                          <a:solidFill>
                            <a:srgbClr val="000000"/>
                          </a:solidFill>
                          <a:effectLst/>
                          <a:latin typeface="Montserrat" panose="00000500000000000000"/>
                          <a:ea typeface="+mn-ea"/>
                          <a:cs typeface="+mn-cs"/>
                        </a:rPr>
                        <a:t> 53.33 </a:t>
                      </a:r>
                    </a:p>
                  </a:txBody>
                  <a:tcPr marL="9525" marR="9525" marT="9525" marB="0" anchor="ctr">
                    <a:noFill/>
                  </a:tcPr>
                </a:tc>
                <a:extLst>
                  <a:ext uri="{0D108BD9-81ED-4DB2-BD59-A6C34878D82A}">
                    <a16:rowId xmlns:a16="http://schemas.microsoft.com/office/drawing/2014/main" val="10004"/>
                  </a:ext>
                </a:extLst>
              </a:tr>
              <a:tr h="320620">
                <a:tc>
                  <a:txBody>
                    <a:bodyPr/>
                    <a:lstStyle/>
                    <a:p>
                      <a:pPr marL="93663" marR="0" lvl="1" indent="0" algn="l" rtl="0">
                        <a:lnSpc>
                          <a:spcPct val="100000"/>
                        </a:lnSpc>
                        <a:spcBef>
                          <a:spcPts val="0"/>
                        </a:spcBef>
                        <a:spcAft>
                          <a:spcPts val="0"/>
                        </a:spcAft>
                        <a:buClr>
                          <a:srgbClr val="000000"/>
                        </a:buClr>
                        <a:buSzPts val="1200"/>
                        <a:buFont typeface="Arial"/>
                        <a:buNone/>
                      </a:pPr>
                      <a:r>
                        <a:rPr lang="es-MX" sz="1400" b="1" u="none" strike="noStrike" cap="none" dirty="0">
                          <a:sym typeface="Montserrat"/>
                        </a:rPr>
                        <a:t>Otros</a:t>
                      </a:r>
                      <a:endParaRPr sz="1400" b="1" i="0" u="none" strike="noStrike" cap="none" dirty="0">
                        <a:solidFill>
                          <a:srgbClr val="595959"/>
                        </a:solidFill>
                        <a:latin typeface="+mn-lt"/>
                        <a:ea typeface="Montserrat"/>
                        <a:cs typeface="Arial" panose="020B0604020202020204" pitchFamily="34" charset="0"/>
                        <a:sym typeface="Montserrat"/>
                      </a:endParaRPr>
                    </a:p>
                  </a:txBody>
                  <a:tcPr marL="91450" marR="91450" marT="45675" marB="45675" anchor="ctr">
                    <a:noFill/>
                  </a:tcPr>
                </a:tc>
                <a:tc>
                  <a:txBody>
                    <a:bodyPr/>
                    <a:lstStyle/>
                    <a:p>
                      <a:pPr algn="ctr" rtl="0" fontAlgn="ctr"/>
                      <a:r>
                        <a:rPr lang="es-MX" sz="1400" b="0" i="0" u="none" strike="noStrike" dirty="0">
                          <a:solidFill>
                            <a:srgbClr val="000000"/>
                          </a:solidFill>
                          <a:effectLst/>
                          <a:latin typeface="Montserrat" panose="00000500000000000000"/>
                        </a:rPr>
                        <a:t>68</a:t>
                      </a:r>
                    </a:p>
                  </a:txBody>
                  <a:tcPr marL="9525" marR="9525" marT="9525" marB="0" anchor="ctr">
                    <a:noFill/>
                  </a:tcPr>
                </a:tc>
                <a:tc>
                  <a:txBody>
                    <a:bodyPr/>
                    <a:lstStyle/>
                    <a:p>
                      <a:pPr algn="ctr" rtl="0" fontAlgn="ctr"/>
                      <a:r>
                        <a:rPr lang="es-MX" sz="1400" b="0" i="0" u="none" strike="noStrike" dirty="0">
                          <a:solidFill>
                            <a:srgbClr val="000000"/>
                          </a:solidFill>
                          <a:effectLst/>
                          <a:latin typeface="Montserrat" panose="00000500000000000000"/>
                        </a:rPr>
                        <a:t>3</a:t>
                      </a:r>
                    </a:p>
                  </a:txBody>
                  <a:tcPr marL="9525" marR="9525" marT="9525" marB="0" anchor="ctr">
                    <a:noFill/>
                  </a:tcPr>
                </a:tc>
                <a:tc>
                  <a:txBody>
                    <a:bodyPr/>
                    <a:lstStyle/>
                    <a:p>
                      <a:pPr marL="0" algn="ctr" defTabSz="914400" rtl="0" eaLnBrk="1" fontAlgn="ctr" latinLnBrk="0" hangingPunct="1"/>
                      <a:r>
                        <a:rPr lang="es-MX" sz="1400" b="1" i="0" u="none" strike="noStrike" kern="1200" dirty="0">
                          <a:solidFill>
                            <a:srgbClr val="000000"/>
                          </a:solidFill>
                          <a:effectLst/>
                          <a:latin typeface="Montserrat" panose="00000500000000000000"/>
                          <a:ea typeface="+mn-ea"/>
                          <a:cs typeface="+mn-cs"/>
                        </a:rPr>
                        <a:t>- 95.59 </a:t>
                      </a:r>
                    </a:p>
                  </a:txBody>
                  <a:tcPr marL="9525" marR="9525" marT="9525" marB="0" anchor="ctr">
                    <a:noFill/>
                  </a:tcPr>
                </a:tc>
                <a:extLst>
                  <a:ext uri="{0D108BD9-81ED-4DB2-BD59-A6C34878D82A}">
                    <a16:rowId xmlns:a16="http://schemas.microsoft.com/office/drawing/2014/main" val="10006"/>
                  </a:ext>
                </a:extLst>
              </a:tr>
              <a:tr h="320620">
                <a:tc>
                  <a:txBody>
                    <a:bodyPr/>
                    <a:lstStyle/>
                    <a:p>
                      <a:pPr marL="0" marR="0" lvl="0" indent="0" algn="ctr" rtl="0">
                        <a:lnSpc>
                          <a:spcPct val="100000"/>
                        </a:lnSpc>
                        <a:spcBef>
                          <a:spcPts val="0"/>
                        </a:spcBef>
                        <a:spcAft>
                          <a:spcPts val="0"/>
                        </a:spcAft>
                        <a:buClr>
                          <a:srgbClr val="000000"/>
                        </a:buClr>
                        <a:buSzPts val="1200"/>
                        <a:buFont typeface="Arial"/>
                        <a:buNone/>
                      </a:pPr>
                      <a:r>
                        <a:rPr lang="es-MX" sz="1400" b="1" u="none" strike="noStrike" cap="none" dirty="0">
                          <a:solidFill>
                            <a:schemeClr val="bg1"/>
                          </a:solidFill>
                          <a:sym typeface="Montserrat"/>
                        </a:rPr>
                        <a:t>Total</a:t>
                      </a:r>
                      <a:endParaRPr sz="1400" b="1" i="0" u="none" strike="noStrike" cap="none" dirty="0">
                        <a:solidFill>
                          <a:schemeClr val="bg1"/>
                        </a:solidFill>
                        <a:latin typeface="+mn-lt"/>
                        <a:ea typeface="Montserrat"/>
                        <a:cs typeface="Arial" panose="020B0604020202020204" pitchFamily="34" charset="0"/>
                        <a:sym typeface="Montserrat"/>
                      </a:endParaRPr>
                    </a:p>
                  </a:txBody>
                  <a:tcPr marL="91450" marR="91450" marT="45675" marB="45675" anchor="ctr">
                    <a:solidFill>
                      <a:srgbClr val="05405D"/>
                    </a:solidFill>
                  </a:tcPr>
                </a:tc>
                <a:tc>
                  <a:txBody>
                    <a:bodyPr/>
                    <a:lstStyle/>
                    <a:p>
                      <a:pPr algn="ctr" fontAlgn="ctr"/>
                      <a:r>
                        <a:rPr lang="es-MX" sz="1400" b="1" i="0" u="none" strike="noStrike" dirty="0">
                          <a:solidFill>
                            <a:schemeClr val="bg1"/>
                          </a:solidFill>
                          <a:effectLst/>
                          <a:latin typeface="Montserrat "/>
                        </a:rPr>
                        <a:t>839</a:t>
                      </a:r>
                    </a:p>
                  </a:txBody>
                  <a:tcPr marL="9525" marR="9525" marT="9525" marB="0" anchor="ctr">
                    <a:solidFill>
                      <a:srgbClr val="05405D"/>
                    </a:solidFill>
                  </a:tcPr>
                </a:tc>
                <a:tc>
                  <a:txBody>
                    <a:bodyPr/>
                    <a:lstStyle/>
                    <a:p>
                      <a:pPr algn="ctr" fontAlgn="ctr"/>
                      <a:r>
                        <a:rPr lang="es-MX" sz="1400" b="1" i="0" u="none" strike="noStrike" dirty="0">
                          <a:solidFill>
                            <a:schemeClr val="bg1"/>
                          </a:solidFill>
                          <a:effectLst/>
                          <a:latin typeface="Montserrat "/>
                        </a:rPr>
                        <a:t>833</a:t>
                      </a:r>
                    </a:p>
                  </a:txBody>
                  <a:tcPr marL="9525" marR="9525" marT="9525" marB="0" anchor="ctr">
                    <a:solidFill>
                      <a:srgbClr val="05405D"/>
                    </a:solidFill>
                  </a:tcPr>
                </a:tc>
                <a:tc>
                  <a:txBody>
                    <a:bodyPr/>
                    <a:lstStyle/>
                    <a:p>
                      <a:pPr marL="0" algn="ctr" defTabSz="914400" rtl="0" eaLnBrk="1" fontAlgn="ctr" latinLnBrk="0" hangingPunct="1"/>
                      <a:r>
                        <a:rPr lang="es-MX" sz="1400" b="1" i="0" u="none" strike="noStrike" kern="1200" dirty="0">
                          <a:solidFill>
                            <a:schemeClr val="bg1"/>
                          </a:solidFill>
                          <a:effectLst/>
                          <a:latin typeface="Montserrat "/>
                          <a:ea typeface="+mn-ea"/>
                          <a:cs typeface="+mn-cs"/>
                        </a:rPr>
                        <a:t>- 0.72 </a:t>
                      </a:r>
                    </a:p>
                  </a:txBody>
                  <a:tcPr marL="9525" marR="9525" marT="9525" marB="0" anchor="ctr">
                    <a:solidFill>
                      <a:srgbClr val="05405D"/>
                    </a:solidFill>
                  </a:tcPr>
                </a:tc>
                <a:extLst>
                  <a:ext uri="{0D108BD9-81ED-4DB2-BD59-A6C34878D82A}">
                    <a16:rowId xmlns:a16="http://schemas.microsoft.com/office/drawing/2014/main" val="10007"/>
                  </a:ext>
                </a:extLst>
              </a:tr>
            </a:tbl>
          </a:graphicData>
        </a:graphic>
      </p:graphicFrame>
      <p:sp>
        <p:nvSpPr>
          <p:cNvPr id="6" name="Google Shape;460;p15">
            <a:extLst>
              <a:ext uri="{FF2B5EF4-FFF2-40B4-BE49-F238E27FC236}">
                <a16:creationId xmlns:a16="http://schemas.microsoft.com/office/drawing/2014/main" id="{24AA07AE-EFA2-4EEE-9943-BDCAEF2FC842}"/>
              </a:ext>
            </a:extLst>
          </p:cNvPr>
          <p:cNvSpPr/>
          <p:nvPr/>
        </p:nvSpPr>
        <p:spPr>
          <a:xfrm>
            <a:off x="3226106" y="151320"/>
            <a:ext cx="5739788" cy="940594"/>
          </a:xfrm>
          <a:prstGeom prst="roundRect">
            <a:avLst>
              <a:gd name="adj" fmla="val 31556"/>
            </a:avLst>
          </a:prstGeom>
        </p:spPr>
        <p:txBody>
          <a:bodyPr wrap="square">
            <a:spAutoFit/>
          </a:bodyPr>
          <a:lstStyle/>
          <a:p>
            <a:pPr algn="ctr">
              <a:spcBef>
                <a:spcPts val="0"/>
              </a:spcBef>
              <a:spcAft>
                <a:spcPts val="0"/>
              </a:spcAft>
            </a:pPr>
            <a:r>
              <a:rPr lang="es-MX" sz="2400" b="1" dirty="0">
                <a:solidFill>
                  <a:srgbClr val="05405D"/>
                </a:solidFill>
                <a:latin typeface="Montserrat" panose="00000500000000000000" pitchFamily="2" charset="0"/>
                <a:cs typeface="Arial" panose="020B0604020202020204" pitchFamily="34" charset="0"/>
                <a:sym typeface="Montserrat"/>
              </a:rPr>
              <a:t>Eventos Adversos </a:t>
            </a:r>
          </a:p>
          <a:p>
            <a:pPr algn="ctr">
              <a:spcBef>
                <a:spcPts val="0"/>
              </a:spcBef>
              <a:spcAft>
                <a:spcPts val="0"/>
              </a:spcAft>
            </a:pPr>
            <a:r>
              <a:rPr lang="es-MX" sz="2000" b="1" dirty="0">
                <a:solidFill>
                  <a:srgbClr val="05405D"/>
                </a:solidFill>
                <a:latin typeface="Montserrat" panose="00000500000000000000" pitchFamily="2" charset="0"/>
                <a:cs typeface="Arial" panose="020B0604020202020204" pitchFamily="34" charset="0"/>
                <a:sym typeface="Montserrat"/>
              </a:rPr>
              <a:t>2022- 2023</a:t>
            </a:r>
            <a:endParaRPr sz="2000" b="1" dirty="0">
              <a:solidFill>
                <a:srgbClr val="05405D"/>
              </a:solidFill>
              <a:latin typeface="Montserrat" panose="00000500000000000000" pitchFamily="2" charset="0"/>
              <a:cs typeface="Arial" panose="020B0604020202020204" pitchFamily="34" charset="0"/>
              <a:sym typeface="Montserrat"/>
            </a:endParaRPr>
          </a:p>
        </p:txBody>
      </p:sp>
      <p:sp>
        <p:nvSpPr>
          <p:cNvPr id="7" name="Google Shape;466;p15">
            <a:extLst>
              <a:ext uri="{FF2B5EF4-FFF2-40B4-BE49-F238E27FC236}">
                <a16:creationId xmlns:a16="http://schemas.microsoft.com/office/drawing/2014/main" id="{06C154CB-D0A4-42B6-BBEE-262E3532FBD0}"/>
              </a:ext>
            </a:extLst>
          </p:cNvPr>
          <p:cNvSpPr txBox="1"/>
          <p:nvPr/>
        </p:nvSpPr>
        <p:spPr>
          <a:xfrm>
            <a:off x="6975896" y="2340380"/>
            <a:ext cx="4627984" cy="3102101"/>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spAutoFit/>
          </a:bodyPr>
          <a:lstStyle/>
          <a:p>
            <a:pPr marL="342900" indent="-342900" algn="just">
              <a:lnSpc>
                <a:spcPct val="114000"/>
              </a:lnSpc>
              <a:spcAft>
                <a:spcPts val="1200"/>
              </a:spcAft>
              <a:buClr>
                <a:srgbClr val="002060"/>
              </a:buClr>
              <a:buFont typeface="+mj-lt"/>
              <a:buAutoNum type="arabicPeriod"/>
            </a:pPr>
            <a:r>
              <a:rPr lang="es-ES" sz="1400" b="1" dirty="0">
                <a:solidFill>
                  <a:schemeClr val="dk1"/>
                </a:solidFill>
                <a:cs typeface="Arial" panose="020B0604020202020204" pitchFamily="34" charset="0"/>
              </a:rPr>
              <a:t>Restructuración de la clasificación de los incidentes reportados</a:t>
            </a:r>
            <a:r>
              <a:rPr lang="es-ES" sz="1400" dirty="0">
                <a:solidFill>
                  <a:schemeClr val="dk1"/>
                </a:solidFill>
                <a:cs typeface="Arial" panose="020B0604020202020204" pitchFamily="34" charset="0"/>
              </a:rPr>
              <a:t>, con el objetivo de lograr un análisis minucioso y detallado, que sirva para implementar acciones correctivas y preventivas fortaleciendo la cultura de seguridad del paciente.</a:t>
            </a:r>
          </a:p>
          <a:p>
            <a:pPr marL="342900" indent="-342900" algn="just">
              <a:lnSpc>
                <a:spcPct val="114000"/>
              </a:lnSpc>
              <a:spcAft>
                <a:spcPts val="1200"/>
              </a:spcAft>
              <a:buClr>
                <a:srgbClr val="002060"/>
              </a:buClr>
              <a:buFont typeface="+mj-lt"/>
              <a:buAutoNum type="arabicPeriod"/>
            </a:pPr>
            <a:r>
              <a:rPr lang="es-MX" sz="1400" b="1" dirty="0">
                <a:solidFill>
                  <a:schemeClr val="dk1"/>
                </a:solidFill>
                <a:cs typeface="Arial" panose="020B0604020202020204" pitchFamily="34" charset="0"/>
              </a:rPr>
              <a:t>Se integró </a:t>
            </a:r>
            <a:r>
              <a:rPr lang="es-ES" sz="1400" b="1" dirty="0">
                <a:solidFill>
                  <a:schemeClr val="dk1"/>
                </a:solidFill>
                <a:cs typeface="Arial" panose="020B0604020202020204" pitchFamily="34" charset="0"/>
              </a:rPr>
              <a:t>al Sistema de Registro de Eventos Adversos (SREA) de la Dirección General de Calidad y Educación en Salud (DGCES</a:t>
            </a:r>
            <a:r>
              <a:rPr lang="es-ES" sz="1400" dirty="0">
                <a:solidFill>
                  <a:schemeClr val="dk1"/>
                </a:solidFill>
                <a:cs typeface="Arial" panose="020B0604020202020204" pitchFamily="34" charset="0"/>
              </a:rPr>
              <a:t>).</a:t>
            </a:r>
            <a:endParaRPr lang="es-MX" sz="1400" dirty="0">
              <a:solidFill>
                <a:schemeClr val="dk1"/>
              </a:solidFill>
              <a:cs typeface="Arial" panose="020B0604020202020204" pitchFamily="34" charset="0"/>
            </a:endParaRPr>
          </a:p>
          <a:p>
            <a:pPr lvl="0" algn="just" rtl="0">
              <a:lnSpc>
                <a:spcPct val="114000"/>
              </a:lnSpc>
              <a:spcAft>
                <a:spcPts val="1200"/>
              </a:spcAft>
              <a:buClr>
                <a:srgbClr val="002060"/>
              </a:buClr>
            </a:pPr>
            <a:endParaRPr lang="es-MX" sz="1400" dirty="0">
              <a:solidFill>
                <a:schemeClr val="dk1"/>
              </a:solidFill>
              <a:highlight>
                <a:srgbClr val="FFFF00"/>
              </a:highlight>
              <a:ea typeface="Montserrat"/>
              <a:cs typeface="Arial" panose="020B0604020202020204" pitchFamily="34" charset="0"/>
              <a:sym typeface="Montserrat"/>
            </a:endParaRPr>
          </a:p>
        </p:txBody>
      </p:sp>
      <p:sp>
        <p:nvSpPr>
          <p:cNvPr id="8" name="Google Shape;462;p15">
            <a:extLst>
              <a:ext uri="{FF2B5EF4-FFF2-40B4-BE49-F238E27FC236}">
                <a16:creationId xmlns:a16="http://schemas.microsoft.com/office/drawing/2014/main" id="{668CBFEE-7B8D-4A40-A5B1-EE2FB88F5CDD}"/>
              </a:ext>
            </a:extLst>
          </p:cNvPr>
          <p:cNvSpPr txBox="1"/>
          <p:nvPr/>
        </p:nvSpPr>
        <p:spPr>
          <a:xfrm>
            <a:off x="6776563" y="1820190"/>
            <a:ext cx="5026650" cy="432000"/>
          </a:xfrm>
          <a:prstGeom prst="rect">
            <a:avLst/>
          </a:prstGeom>
          <a:solidFill>
            <a:srgbClr val="008080"/>
          </a:solidFill>
          <a:ln>
            <a:solidFill>
              <a:srgbClr val="008080"/>
            </a:solidFill>
          </a:ln>
        </p:spPr>
        <p:style>
          <a:lnRef idx="0">
            <a:schemeClr val="accent5"/>
          </a:lnRef>
          <a:fillRef idx="3">
            <a:schemeClr val="accent5"/>
          </a:fillRef>
          <a:effectRef idx="3">
            <a:schemeClr val="accent5"/>
          </a:effectRef>
          <a:fontRef idx="minor">
            <a:schemeClr val="lt1"/>
          </a:fontRef>
        </p:style>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600"/>
              <a:buFont typeface="Arial"/>
              <a:buNone/>
            </a:pPr>
            <a:r>
              <a:rPr lang="es-MX" sz="1600" b="1" i="0" u="none" strike="noStrike" cap="none" dirty="0">
                <a:latin typeface="Montserrat"/>
                <a:ea typeface="Montserrat"/>
                <a:cs typeface="Montserrat"/>
                <a:sym typeface="Montserrat"/>
              </a:rPr>
              <a:t>Acciones de mejora </a:t>
            </a:r>
            <a:endParaRPr sz="1600" b="1" i="0" u="none" strike="noStrike" cap="none" dirty="0">
              <a:latin typeface="Montserrat"/>
              <a:ea typeface="Montserrat"/>
              <a:cs typeface="Montserrat"/>
              <a:sym typeface="Montserrat"/>
            </a:endParaRPr>
          </a:p>
        </p:txBody>
      </p:sp>
      <p:sp>
        <p:nvSpPr>
          <p:cNvPr id="9" name="Rectángulo: esquinas redondeadas 8">
            <a:extLst>
              <a:ext uri="{FF2B5EF4-FFF2-40B4-BE49-F238E27FC236}">
                <a16:creationId xmlns:a16="http://schemas.microsoft.com/office/drawing/2014/main" id="{D7F92F0A-E425-4D45-AF8F-6C9CC69401DC}"/>
              </a:ext>
            </a:extLst>
          </p:cNvPr>
          <p:cNvSpPr/>
          <p:nvPr/>
        </p:nvSpPr>
        <p:spPr>
          <a:xfrm>
            <a:off x="8797615" y="269536"/>
            <a:ext cx="3182892" cy="458252"/>
          </a:xfrm>
          <a:prstGeom prst="roundRect">
            <a:avLst/>
          </a:prstGeom>
          <a:solidFill>
            <a:srgbClr val="05405D"/>
          </a:solidFill>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Medium" panose="00000600000000000000" pitchFamily="2" charset="0"/>
              </a:rPr>
              <a:t>ATENCIÓN MÉDICA</a:t>
            </a:r>
          </a:p>
        </p:txBody>
      </p:sp>
      <p:cxnSp>
        <p:nvCxnSpPr>
          <p:cNvPr id="3" name="Conector: angular 2">
            <a:extLst>
              <a:ext uri="{FF2B5EF4-FFF2-40B4-BE49-F238E27FC236}">
                <a16:creationId xmlns:a16="http://schemas.microsoft.com/office/drawing/2014/main" id="{7D81659E-B1A9-40AB-AC92-BCFF0C8604F2}"/>
              </a:ext>
            </a:extLst>
          </p:cNvPr>
          <p:cNvCxnSpPr>
            <a:cxnSpLocks/>
          </p:cNvCxnSpPr>
          <p:nvPr/>
        </p:nvCxnSpPr>
        <p:spPr>
          <a:xfrm>
            <a:off x="5978195" y="2036190"/>
            <a:ext cx="986533" cy="971968"/>
          </a:xfrm>
          <a:prstGeom prst="bentConnector3">
            <a:avLst/>
          </a:prstGeom>
          <a:ln w="76200">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00683239-7303-467C-8071-F3A5876E1D41}"/>
              </a:ext>
            </a:extLst>
          </p:cNvPr>
          <p:cNvSpPr txBox="1"/>
          <p:nvPr/>
        </p:nvSpPr>
        <p:spPr>
          <a:xfrm>
            <a:off x="6964728" y="5175929"/>
            <a:ext cx="4873204" cy="1169551"/>
          </a:xfrm>
          <a:prstGeom prst="rect">
            <a:avLst/>
          </a:prstGeom>
          <a:noFill/>
        </p:spPr>
        <p:txBody>
          <a:bodyPr wrap="square" rtlCol="0">
            <a:spAutoFit/>
          </a:bodyPr>
          <a:lstStyle/>
          <a:p>
            <a:pPr algn="just"/>
            <a:r>
              <a:rPr lang="es-MX" sz="1400" dirty="0">
                <a:solidFill>
                  <a:schemeClr val="dk1"/>
                </a:solidFill>
                <a:cs typeface="Arial" panose="020B0604020202020204" pitchFamily="34" charset="0"/>
              </a:rPr>
              <a:t>De las 833 notificaciones, 788 correspondieron a Eventos Adversos, 474 son de daño bajo, 287 daño moderado y 8 de daño grave,  23 </a:t>
            </a:r>
            <a:r>
              <a:rPr lang="es-MX" sz="1400" dirty="0" err="1">
                <a:solidFill>
                  <a:schemeClr val="dk1"/>
                </a:solidFill>
                <a:cs typeface="Arial" panose="020B0604020202020204" pitchFamily="34" charset="0"/>
              </a:rPr>
              <a:t>cuasifallas</a:t>
            </a:r>
            <a:r>
              <a:rPr lang="es-MX" sz="1400" dirty="0">
                <a:solidFill>
                  <a:schemeClr val="dk1"/>
                </a:solidFill>
                <a:cs typeface="Arial" panose="020B0604020202020204" pitchFamily="34" charset="0"/>
              </a:rPr>
              <a:t>, </a:t>
            </a:r>
            <a:r>
              <a:rPr lang="es-MX" sz="1400" b="1" dirty="0">
                <a:solidFill>
                  <a:schemeClr val="dk1"/>
                </a:solidFill>
                <a:cs typeface="Arial" panose="020B0604020202020204" pitchFamily="34" charset="0"/>
              </a:rPr>
              <a:t>4 eventos centinelas</a:t>
            </a:r>
            <a:r>
              <a:rPr lang="es-MX" sz="1400" dirty="0">
                <a:solidFill>
                  <a:schemeClr val="dk1"/>
                </a:solidFill>
                <a:cs typeface="Arial" panose="020B0604020202020204" pitchFamily="34" charset="0"/>
              </a:rPr>
              <a:t> y 18 se desacataron como incidente relacionado con la seguridad del paciente</a:t>
            </a:r>
          </a:p>
        </p:txBody>
      </p:sp>
    </p:spTree>
    <p:extLst>
      <p:ext uri="{BB962C8B-B14F-4D97-AF65-F5344CB8AC3E}">
        <p14:creationId xmlns:p14="http://schemas.microsoft.com/office/powerpoint/2010/main" val="2543688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
            <a:extLst>
              <a:ext uri="{FF2B5EF4-FFF2-40B4-BE49-F238E27FC236}">
                <a16:creationId xmlns:a16="http://schemas.microsoft.com/office/drawing/2014/main" id="{8E79FD39-8F02-2B35-24B0-B61DB3E6E076}"/>
              </a:ext>
            </a:extLst>
          </p:cNvPr>
          <p:cNvSpPr>
            <a:spLocks noChangeArrowheads="1"/>
          </p:cNvSpPr>
          <p:nvPr/>
        </p:nvSpPr>
        <p:spPr bwMode="auto">
          <a:xfrm>
            <a:off x="1895234" y="870191"/>
            <a:ext cx="8303811" cy="684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1pPr>
            <a:lvl2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2pPr>
            <a:lvl3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3pPr>
            <a:lvl4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4pPr>
            <a:lvl5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5pPr>
            <a:lvl6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6pPr>
            <a:lvl7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7pPr>
            <a:lvl8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8pPr>
            <a:lvl9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9pPr>
          </a:lstStyle>
          <a:p>
            <a:pPr lvl="0" algn="ctr" defTabSz="685800">
              <a:tabLst>
                <a:tab pos="2140744" algn="l"/>
                <a:tab pos="3167063" algn="r"/>
              </a:tabLst>
              <a:defRPr/>
            </a:pPr>
            <a:r>
              <a:rPr lang="es-ES" altLang="es-MX" sz="2000" b="1" dirty="0">
                <a:solidFill>
                  <a:srgbClr val="05405D"/>
                </a:solidFill>
                <a:latin typeface="Montserrat" panose="00000500000000000000" pitchFamily="2" charset="0"/>
                <a:cs typeface="Arial" panose="020B0604020202020204" pitchFamily="34" charset="0"/>
              </a:rPr>
              <a:t>Presupuesto del Instituto Nacional de Pediatría 2022 y 2023</a:t>
            </a:r>
            <a:br>
              <a:rPr kumimoji="0" lang="es-ES" altLang="es-MX" sz="2000" b="1" i="1" u="none" strike="noStrike" kern="1200" cap="none" spc="0" normalizeH="0" baseline="0" noProof="0" dirty="0">
                <a:ln>
                  <a:noFill/>
                </a:ln>
                <a:solidFill>
                  <a:srgbClr val="05405D"/>
                </a:solidFill>
                <a:uLnTx/>
                <a:uFillTx/>
                <a:latin typeface="Calibri Light" panose="020F0302020204030204"/>
                <a:ea typeface="+mn-ea"/>
                <a:cs typeface="+mn-cs"/>
              </a:rPr>
            </a:br>
            <a:r>
              <a:rPr lang="es-ES" altLang="es-MX" sz="2000" b="1" dirty="0">
                <a:solidFill>
                  <a:srgbClr val="05405D"/>
                </a:solidFill>
                <a:latin typeface="Montserrat" panose="00000500000000000000" pitchFamily="2" charset="0"/>
                <a:cs typeface="Arial" panose="020B0604020202020204" pitchFamily="34" charset="0"/>
              </a:rPr>
              <a:t>(cifras en millones </a:t>
            </a:r>
            <a:r>
              <a:rPr lang="es-ES" altLang="es-MX" b="1" dirty="0">
                <a:solidFill>
                  <a:srgbClr val="05405D"/>
                </a:solidFill>
                <a:latin typeface="Montserrat" panose="00000500000000000000" pitchFamily="2" charset="0"/>
                <a:cs typeface="Arial" panose="020B0604020202020204" pitchFamily="34" charset="0"/>
              </a:rPr>
              <a:t>de pesos)</a:t>
            </a:r>
            <a:endParaRPr lang="es-ES" altLang="es-MX" sz="2000" b="1" i="1" dirty="0">
              <a:solidFill>
                <a:srgbClr val="05405D"/>
              </a:solidFill>
              <a:highlight>
                <a:srgbClr val="FFFF00"/>
              </a:highlight>
              <a:latin typeface="Montserrat" panose="00000500000000000000" pitchFamily="2" charset="0"/>
              <a:cs typeface="Arial" panose="020B0604020202020204" pitchFamily="34" charset="0"/>
            </a:endParaRPr>
          </a:p>
        </p:txBody>
      </p:sp>
      <p:sp>
        <p:nvSpPr>
          <p:cNvPr id="6" name="Rectángulo: esquinas redondeadas 5">
            <a:extLst>
              <a:ext uri="{FF2B5EF4-FFF2-40B4-BE49-F238E27FC236}">
                <a16:creationId xmlns:a16="http://schemas.microsoft.com/office/drawing/2014/main" id="{7B7C614C-0F76-4A83-B9DE-86800C14A980}"/>
              </a:ext>
            </a:extLst>
          </p:cNvPr>
          <p:cNvSpPr/>
          <p:nvPr/>
        </p:nvSpPr>
        <p:spPr>
          <a:xfrm>
            <a:off x="8714345" y="232144"/>
            <a:ext cx="3182892" cy="458252"/>
          </a:xfrm>
          <a:prstGeom prst="roundRect">
            <a:avLst/>
          </a:prstGeom>
          <a:solidFill>
            <a:srgbClr val="05405D"/>
          </a:solidFill>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Medium" panose="00000600000000000000" pitchFamily="2" charset="0"/>
              </a:rPr>
              <a:t>ADMINISTRACIÓN</a:t>
            </a:r>
          </a:p>
        </p:txBody>
      </p:sp>
      <p:sp>
        <p:nvSpPr>
          <p:cNvPr id="2" name="Rectángulo 1">
            <a:extLst>
              <a:ext uri="{FF2B5EF4-FFF2-40B4-BE49-F238E27FC236}">
                <a16:creationId xmlns:a16="http://schemas.microsoft.com/office/drawing/2014/main" id="{35053F9C-2D52-4FBF-8E4E-2019D10FF2DF}"/>
              </a:ext>
            </a:extLst>
          </p:cNvPr>
          <p:cNvSpPr/>
          <p:nvPr/>
        </p:nvSpPr>
        <p:spPr>
          <a:xfrm>
            <a:off x="836696" y="5554786"/>
            <a:ext cx="10529807" cy="954107"/>
          </a:xfrm>
          <a:prstGeom prst="rect">
            <a:avLst/>
          </a:prstGeom>
        </p:spPr>
        <p:txBody>
          <a:bodyPr wrap="square">
            <a:spAutoFit/>
          </a:bodyPr>
          <a:lstStyle/>
          <a:p>
            <a:pPr algn="just" fontAlgn="base">
              <a:spcBef>
                <a:spcPts val="600"/>
              </a:spcBef>
              <a:spcAft>
                <a:spcPts val="0"/>
              </a:spcAft>
              <a:buSzPts val="1000"/>
              <a:tabLst>
                <a:tab pos="457200" algn="l"/>
              </a:tabLst>
              <a:defRPr/>
            </a:pPr>
            <a:r>
              <a:rPr lang="es-MX" sz="1400" b="1" i="1" dirty="0">
                <a:solidFill>
                  <a:prstClr val="black"/>
                </a:solidFill>
                <a:latin typeface="Montserrat" panose="00000500000000000000" pitchFamily="2" charset="0"/>
              </a:rPr>
              <a:t>De las economías derivadas de la donación del PET-CT, se gestionó la transferencia de recursos al gasto de operación por $16.9 millones de pesos, con lo cual fue posible realizar el proyecto ejecutivo de la UPHO, compra de medicamentos y servicios, así como fondear la cartera de inversión para la compra de instrumental para cirugía.</a:t>
            </a:r>
          </a:p>
        </p:txBody>
      </p:sp>
      <p:graphicFrame>
        <p:nvGraphicFramePr>
          <p:cNvPr id="3" name="Tabla 2">
            <a:extLst>
              <a:ext uri="{FF2B5EF4-FFF2-40B4-BE49-F238E27FC236}">
                <a16:creationId xmlns:a16="http://schemas.microsoft.com/office/drawing/2014/main" id="{E757ED50-7329-D72E-80C0-A7696788460F}"/>
              </a:ext>
            </a:extLst>
          </p:cNvPr>
          <p:cNvGraphicFramePr>
            <a:graphicFrameLocks noGrp="1"/>
          </p:cNvGraphicFramePr>
          <p:nvPr>
            <p:extLst>
              <p:ext uri="{D42A27DB-BD31-4B8C-83A1-F6EECF244321}">
                <p14:modId xmlns:p14="http://schemas.microsoft.com/office/powerpoint/2010/main" val="979523180"/>
              </p:ext>
            </p:extLst>
          </p:nvPr>
        </p:nvGraphicFramePr>
        <p:xfrm>
          <a:off x="466927" y="1691624"/>
          <a:ext cx="11086780" cy="3837245"/>
        </p:xfrm>
        <a:graphic>
          <a:graphicData uri="http://schemas.openxmlformats.org/drawingml/2006/table">
            <a:tbl>
              <a:tblPr firstRow="1" firstCol="1">
                <a:tableStyleId>{22838BEF-8BB2-4498-84A7-C5851F593DF1}</a:tableStyleId>
              </a:tblPr>
              <a:tblGrid>
                <a:gridCol w="1442182">
                  <a:extLst>
                    <a:ext uri="{9D8B030D-6E8A-4147-A177-3AD203B41FA5}">
                      <a16:colId xmlns:a16="http://schemas.microsoft.com/office/drawing/2014/main" val="4025922873"/>
                    </a:ext>
                  </a:extLst>
                </a:gridCol>
                <a:gridCol w="1442182">
                  <a:extLst>
                    <a:ext uri="{9D8B030D-6E8A-4147-A177-3AD203B41FA5}">
                      <a16:colId xmlns:a16="http://schemas.microsoft.com/office/drawing/2014/main" val="3660322446"/>
                    </a:ext>
                  </a:extLst>
                </a:gridCol>
                <a:gridCol w="1322002">
                  <a:extLst>
                    <a:ext uri="{9D8B030D-6E8A-4147-A177-3AD203B41FA5}">
                      <a16:colId xmlns:a16="http://schemas.microsoft.com/office/drawing/2014/main" val="1397257351"/>
                    </a:ext>
                  </a:extLst>
                </a:gridCol>
                <a:gridCol w="1352046">
                  <a:extLst>
                    <a:ext uri="{9D8B030D-6E8A-4147-A177-3AD203B41FA5}">
                      <a16:colId xmlns:a16="http://schemas.microsoft.com/office/drawing/2014/main" val="2803549528"/>
                    </a:ext>
                  </a:extLst>
                </a:gridCol>
                <a:gridCol w="1322002">
                  <a:extLst>
                    <a:ext uri="{9D8B030D-6E8A-4147-A177-3AD203B41FA5}">
                      <a16:colId xmlns:a16="http://schemas.microsoft.com/office/drawing/2014/main" val="3085067549"/>
                    </a:ext>
                  </a:extLst>
                </a:gridCol>
                <a:gridCol w="1322002">
                  <a:extLst>
                    <a:ext uri="{9D8B030D-6E8A-4147-A177-3AD203B41FA5}">
                      <a16:colId xmlns:a16="http://schemas.microsoft.com/office/drawing/2014/main" val="3158487350"/>
                    </a:ext>
                  </a:extLst>
                </a:gridCol>
                <a:gridCol w="1442182">
                  <a:extLst>
                    <a:ext uri="{9D8B030D-6E8A-4147-A177-3AD203B41FA5}">
                      <a16:colId xmlns:a16="http://schemas.microsoft.com/office/drawing/2014/main" val="2053414624"/>
                    </a:ext>
                  </a:extLst>
                </a:gridCol>
                <a:gridCol w="1442182">
                  <a:extLst>
                    <a:ext uri="{9D8B030D-6E8A-4147-A177-3AD203B41FA5}">
                      <a16:colId xmlns:a16="http://schemas.microsoft.com/office/drawing/2014/main" val="1406256748"/>
                    </a:ext>
                  </a:extLst>
                </a:gridCol>
              </a:tblGrid>
              <a:tr h="511093">
                <a:tc>
                  <a:txBody>
                    <a:bodyPr/>
                    <a:lstStyle/>
                    <a:p>
                      <a:pPr algn="ctr" rtl="0" fontAlgn="ctr"/>
                      <a:r>
                        <a:rPr lang="es-MX" sz="1200" b="1" u="none" strike="noStrike" dirty="0">
                          <a:solidFill>
                            <a:schemeClr val="bg1"/>
                          </a:solidFill>
                          <a:effectLst/>
                        </a:rPr>
                        <a:t>Capítulo de gasto</a:t>
                      </a:r>
                      <a:endParaRPr lang="es-MX" sz="1200" b="1" i="0" u="none" strike="noStrike" dirty="0">
                        <a:solidFill>
                          <a:schemeClr val="bg1"/>
                        </a:solidFill>
                        <a:effectLst/>
                        <a:latin typeface="Montserrat" panose="00000500000000000000" pitchFamily="2" charset="0"/>
                      </a:endParaRPr>
                    </a:p>
                  </a:txBody>
                  <a:tcPr marL="7144" marR="7144" marT="7144" marB="0" anchor="ctr">
                    <a:solidFill>
                      <a:srgbClr val="05405D"/>
                    </a:solidFill>
                  </a:tcPr>
                </a:tc>
                <a:tc>
                  <a:txBody>
                    <a:bodyPr/>
                    <a:lstStyle/>
                    <a:p>
                      <a:pPr algn="ctr" rtl="0" fontAlgn="ctr"/>
                      <a:r>
                        <a:rPr lang="es-MX" sz="1200" b="1" u="none" strike="noStrike" dirty="0">
                          <a:solidFill>
                            <a:schemeClr val="bg1"/>
                          </a:solidFill>
                          <a:effectLst/>
                        </a:rPr>
                        <a:t>Descripción</a:t>
                      </a:r>
                      <a:endParaRPr lang="es-MX" sz="1200" b="1" i="0" u="none" strike="noStrike" dirty="0">
                        <a:solidFill>
                          <a:schemeClr val="bg1"/>
                        </a:solidFill>
                        <a:effectLst/>
                        <a:latin typeface="Montserrat" panose="00000500000000000000" pitchFamily="2" charset="0"/>
                      </a:endParaRPr>
                    </a:p>
                  </a:txBody>
                  <a:tcPr marL="7144" marR="7144" marT="7144" marB="0" anchor="ctr">
                    <a:solidFill>
                      <a:srgbClr val="05405D"/>
                    </a:solidFill>
                  </a:tcPr>
                </a:tc>
                <a:tc>
                  <a:txBody>
                    <a:bodyPr/>
                    <a:lstStyle/>
                    <a:p>
                      <a:pPr algn="ctr" rtl="0" fontAlgn="ctr"/>
                      <a:r>
                        <a:rPr lang="es-MX" sz="1200" u="none" strike="noStrike" dirty="0">
                          <a:solidFill>
                            <a:schemeClr val="bg1"/>
                          </a:solidFill>
                          <a:effectLst/>
                        </a:rPr>
                        <a:t>Original 2022</a:t>
                      </a:r>
                      <a:endParaRPr lang="es-MX" sz="1200" b="1" i="0" u="none" strike="noStrike" dirty="0">
                        <a:solidFill>
                          <a:schemeClr val="bg1"/>
                        </a:solidFill>
                        <a:effectLst/>
                        <a:latin typeface="Montserrat" panose="00000500000000000000" pitchFamily="2" charset="0"/>
                      </a:endParaRPr>
                    </a:p>
                  </a:txBody>
                  <a:tcPr marL="7144" marR="7144" marT="7144" marB="0" anchor="ctr">
                    <a:solidFill>
                      <a:srgbClr val="05405D"/>
                    </a:solidFill>
                  </a:tcPr>
                </a:tc>
                <a:tc>
                  <a:txBody>
                    <a:bodyPr/>
                    <a:lstStyle/>
                    <a:p>
                      <a:pPr algn="ctr" rtl="0" fontAlgn="ctr"/>
                      <a:r>
                        <a:rPr lang="es-MX" sz="1200" u="none" strike="noStrike" dirty="0">
                          <a:solidFill>
                            <a:schemeClr val="bg1"/>
                          </a:solidFill>
                          <a:effectLst/>
                        </a:rPr>
                        <a:t>Ejercido 2022</a:t>
                      </a:r>
                      <a:endParaRPr lang="es-MX" sz="1200" b="1" i="0" u="none" strike="noStrike" dirty="0">
                        <a:solidFill>
                          <a:schemeClr val="bg1"/>
                        </a:solidFill>
                        <a:effectLst/>
                        <a:latin typeface="Montserrat" panose="00000500000000000000" pitchFamily="2" charset="0"/>
                      </a:endParaRPr>
                    </a:p>
                  </a:txBody>
                  <a:tcPr marL="7144" marR="7144" marT="7144" marB="0" anchor="ctr">
                    <a:solidFill>
                      <a:srgbClr val="05405D"/>
                    </a:solidFill>
                  </a:tcPr>
                </a:tc>
                <a:tc>
                  <a:txBody>
                    <a:bodyPr/>
                    <a:lstStyle/>
                    <a:p>
                      <a:pPr algn="ctr" rtl="0" fontAlgn="ctr"/>
                      <a:r>
                        <a:rPr lang="es-MX" sz="1200" b="1" i="0" u="none" strike="noStrike" dirty="0">
                          <a:solidFill>
                            <a:schemeClr val="bg1"/>
                          </a:solidFill>
                          <a:effectLst/>
                          <a:latin typeface="Montserrat" panose="00000500000000000000" pitchFamily="2" charset="0"/>
                        </a:rPr>
                        <a:t>Variación</a:t>
                      </a:r>
                    </a:p>
                  </a:txBody>
                  <a:tcPr marL="7144" marR="7144" marT="7144" marB="0" anchor="ctr">
                    <a:solidFill>
                      <a:srgbClr val="05405D"/>
                    </a:solidFill>
                  </a:tcPr>
                </a:tc>
                <a:tc>
                  <a:txBody>
                    <a:bodyPr/>
                    <a:lstStyle/>
                    <a:p>
                      <a:pPr algn="ctr" rtl="0" fontAlgn="ctr"/>
                      <a:r>
                        <a:rPr lang="es-MX" sz="1200" u="none" strike="noStrike" dirty="0">
                          <a:solidFill>
                            <a:schemeClr val="bg1"/>
                          </a:solidFill>
                          <a:effectLst/>
                        </a:rPr>
                        <a:t>Original 2023</a:t>
                      </a:r>
                      <a:endParaRPr lang="es-MX" sz="1200" b="1" i="0" u="none" strike="noStrike" dirty="0">
                        <a:solidFill>
                          <a:schemeClr val="bg1"/>
                        </a:solidFill>
                        <a:effectLst/>
                        <a:latin typeface="Montserrat" panose="00000500000000000000" pitchFamily="2" charset="0"/>
                      </a:endParaRPr>
                    </a:p>
                  </a:txBody>
                  <a:tcPr marL="7144" marR="7144" marT="7144" marB="0" anchor="ctr">
                    <a:solidFill>
                      <a:srgbClr val="05405D"/>
                    </a:solidFill>
                  </a:tcPr>
                </a:tc>
                <a:tc>
                  <a:txBody>
                    <a:bodyPr/>
                    <a:lstStyle/>
                    <a:p>
                      <a:pPr algn="ctr" rtl="0" fontAlgn="ctr"/>
                      <a:r>
                        <a:rPr lang="es-MX" sz="1200" u="none" strike="noStrike">
                          <a:solidFill>
                            <a:schemeClr val="bg1"/>
                          </a:solidFill>
                          <a:effectLst/>
                        </a:rPr>
                        <a:t>Ejercido </a:t>
                      </a:r>
                      <a:r>
                        <a:rPr lang="es-MX" sz="1200" u="none" strike="noStrike" dirty="0">
                          <a:solidFill>
                            <a:schemeClr val="bg1"/>
                          </a:solidFill>
                          <a:effectLst/>
                        </a:rPr>
                        <a:t>2023</a:t>
                      </a:r>
                      <a:endParaRPr lang="es-MX" sz="1200" b="1" i="0" u="none" strike="noStrike" dirty="0">
                        <a:solidFill>
                          <a:schemeClr val="bg1"/>
                        </a:solidFill>
                        <a:effectLst/>
                        <a:latin typeface="Montserrat" panose="00000500000000000000" pitchFamily="2" charset="0"/>
                      </a:endParaRPr>
                    </a:p>
                  </a:txBody>
                  <a:tcPr marL="7144" marR="7144" marT="7144" marB="0" anchor="ctr">
                    <a:solidFill>
                      <a:srgbClr val="05405D"/>
                    </a:solidFill>
                  </a:tcPr>
                </a:tc>
                <a:tc>
                  <a:txBody>
                    <a:bodyPr/>
                    <a:lstStyle/>
                    <a:p>
                      <a:pPr algn="ctr" rtl="0" fontAlgn="ctr"/>
                      <a:r>
                        <a:rPr lang="es-MX" sz="1200" b="1" i="0" u="none" strike="noStrike" dirty="0">
                          <a:solidFill>
                            <a:schemeClr val="bg1"/>
                          </a:solidFill>
                          <a:effectLst/>
                          <a:latin typeface="Montserrat" panose="00000500000000000000" pitchFamily="2" charset="0"/>
                        </a:rPr>
                        <a:t>Variación </a:t>
                      </a:r>
                    </a:p>
                  </a:txBody>
                  <a:tcPr marL="7144" marR="7144" marT="7144" marB="0" anchor="ctr">
                    <a:solidFill>
                      <a:srgbClr val="05405D"/>
                    </a:solidFill>
                  </a:tcPr>
                </a:tc>
                <a:extLst>
                  <a:ext uri="{0D108BD9-81ED-4DB2-BD59-A6C34878D82A}">
                    <a16:rowId xmlns:a16="http://schemas.microsoft.com/office/drawing/2014/main" val="47495677"/>
                  </a:ext>
                </a:extLst>
              </a:tr>
              <a:tr h="468000">
                <a:tc>
                  <a:txBody>
                    <a:bodyPr/>
                    <a:lstStyle/>
                    <a:p>
                      <a:pPr algn="ctr" rtl="0" fontAlgn="ctr"/>
                      <a:r>
                        <a:rPr lang="es-MX" sz="1200" b="1" u="none" strike="noStrike" dirty="0">
                          <a:effectLst/>
                        </a:rPr>
                        <a:t>1000</a:t>
                      </a:r>
                      <a:endParaRPr lang="es-MX" sz="1200" b="1" i="0" u="none" strike="noStrike" dirty="0">
                        <a:solidFill>
                          <a:srgbClr val="000000"/>
                        </a:solidFill>
                        <a:effectLst/>
                        <a:latin typeface="Montserrat" panose="00000500000000000000" pitchFamily="2" charset="0"/>
                      </a:endParaRPr>
                    </a:p>
                  </a:txBody>
                  <a:tcPr marL="7144" marR="7144" marT="7144" marB="0" anchor="ctr">
                    <a:solidFill>
                      <a:schemeClr val="bg1"/>
                    </a:solidFill>
                  </a:tcPr>
                </a:tc>
                <a:tc>
                  <a:txBody>
                    <a:bodyPr/>
                    <a:lstStyle/>
                    <a:p>
                      <a:pPr algn="ctr" rtl="0" fontAlgn="ctr"/>
                      <a:r>
                        <a:rPr lang="es-MX" sz="1200" b="1" u="none" strike="noStrike" dirty="0">
                          <a:effectLst/>
                        </a:rPr>
                        <a:t>Servicios Personales</a:t>
                      </a:r>
                      <a:endParaRPr lang="es-MX" sz="1200" b="1" i="0" u="none" strike="noStrike" dirty="0">
                        <a:solidFill>
                          <a:srgbClr val="000000"/>
                        </a:solidFill>
                        <a:effectLst/>
                        <a:latin typeface="Montserrat" panose="00000500000000000000" pitchFamily="2" charset="0"/>
                      </a:endParaRPr>
                    </a:p>
                  </a:txBody>
                  <a:tcPr marL="7144" marR="7144" marT="7144" marB="0" anchor="ctr">
                    <a:solidFill>
                      <a:schemeClr val="bg1"/>
                    </a:solidFill>
                  </a:tcPr>
                </a:tc>
                <a:tc>
                  <a:txBody>
                    <a:bodyPr/>
                    <a:lstStyle/>
                    <a:p>
                      <a:pPr algn="ctr" rtl="0" fontAlgn="ctr"/>
                      <a:r>
                        <a:rPr lang="es-MX" sz="1200" b="0" i="0" u="none" strike="noStrike" dirty="0">
                          <a:solidFill>
                            <a:srgbClr val="000000"/>
                          </a:solidFill>
                          <a:effectLst/>
                          <a:latin typeface="Montserrat" panose="00000500000000000000" pitchFamily="2" charset="0"/>
                        </a:rPr>
                        <a:t>1,185.34</a:t>
                      </a:r>
                    </a:p>
                  </a:txBody>
                  <a:tcPr marL="9525" marR="9525" marT="9525" marB="0" anchor="ctr">
                    <a:solidFill>
                      <a:schemeClr val="bg1"/>
                    </a:solidFill>
                  </a:tcPr>
                </a:tc>
                <a:tc>
                  <a:txBody>
                    <a:bodyPr/>
                    <a:lstStyle/>
                    <a:p>
                      <a:pPr algn="ctr" rtl="0" fontAlgn="ctr"/>
                      <a:r>
                        <a:rPr lang="es-MX" sz="1200" b="1" i="0" u="none" strike="noStrike" dirty="0">
                          <a:solidFill>
                            <a:srgbClr val="000000"/>
                          </a:solidFill>
                          <a:effectLst/>
                          <a:latin typeface="Montserrat" panose="00000500000000000000"/>
                        </a:rPr>
                        <a:t>1,254.76</a:t>
                      </a:r>
                    </a:p>
                  </a:txBody>
                  <a:tcPr marL="9525" marR="9525" marT="9525" marB="0" anchor="ctr">
                    <a:solidFill>
                      <a:schemeClr val="bg1"/>
                    </a:solidFill>
                  </a:tcPr>
                </a:tc>
                <a:tc>
                  <a:txBody>
                    <a:bodyPr/>
                    <a:lstStyle/>
                    <a:p>
                      <a:pPr marL="0" algn="ctr" defTabSz="914400" rtl="0" eaLnBrk="1" fontAlgn="ctr" latinLnBrk="0" hangingPunct="1"/>
                      <a:r>
                        <a:rPr lang="es-MX" sz="1200" u="none" strike="noStrike" kern="1200" dirty="0">
                          <a:solidFill>
                            <a:schemeClr val="dk1"/>
                          </a:solidFill>
                          <a:effectLst/>
                          <a:latin typeface="+mn-lt"/>
                          <a:ea typeface="+mn-ea"/>
                          <a:cs typeface="+mn-cs"/>
                        </a:rPr>
                        <a:t>69.42</a:t>
                      </a:r>
                    </a:p>
                  </a:txBody>
                  <a:tcPr marL="9525" marR="9525" marT="9525" marB="0" anchor="ctr">
                    <a:solidFill>
                      <a:schemeClr val="bg1"/>
                    </a:solidFill>
                  </a:tcPr>
                </a:tc>
                <a:tc>
                  <a:txBody>
                    <a:bodyPr/>
                    <a:lstStyle/>
                    <a:p>
                      <a:pPr marL="0" algn="ctr" defTabSz="914400" rtl="0" eaLnBrk="1" fontAlgn="ctr" latinLnBrk="0" hangingPunct="1"/>
                      <a:r>
                        <a:rPr lang="es-MX" sz="1200" u="none" strike="noStrike" kern="1200" dirty="0">
                          <a:solidFill>
                            <a:schemeClr val="dk1"/>
                          </a:solidFill>
                          <a:effectLst/>
                          <a:latin typeface="+mn-lt"/>
                          <a:ea typeface="+mn-ea"/>
                          <a:cs typeface="+mn-cs"/>
                        </a:rPr>
                        <a:t>1,279.97</a:t>
                      </a:r>
                    </a:p>
                  </a:txBody>
                  <a:tcPr marL="9525" marR="9525" marT="9525" marB="0" anchor="ctr">
                    <a:solidFill>
                      <a:schemeClr val="bg1"/>
                    </a:solidFill>
                  </a:tcPr>
                </a:tc>
                <a:tc>
                  <a:txBody>
                    <a:bodyPr/>
                    <a:lstStyle/>
                    <a:p>
                      <a:pPr algn="ctr" rtl="0" fontAlgn="ctr"/>
                      <a:r>
                        <a:rPr lang="es-MX" sz="1200" b="1" u="none" strike="noStrike" dirty="0">
                          <a:effectLst/>
                        </a:rPr>
                        <a:t>1,366.83 </a:t>
                      </a:r>
                      <a:endParaRPr lang="es-MX" sz="1200" b="1" i="0" u="none" strike="noStrike" dirty="0">
                        <a:solidFill>
                          <a:srgbClr val="000000"/>
                        </a:solidFill>
                        <a:effectLst/>
                        <a:latin typeface="Montserrat" panose="00000500000000000000" pitchFamily="2" charset="0"/>
                      </a:endParaRPr>
                    </a:p>
                  </a:txBody>
                  <a:tcPr marL="9525" marR="9525" marT="9525" marB="0" anchor="ctr">
                    <a:solidFill>
                      <a:schemeClr val="bg1"/>
                    </a:solidFill>
                  </a:tcPr>
                </a:tc>
                <a:tc>
                  <a:txBody>
                    <a:bodyPr/>
                    <a:lstStyle/>
                    <a:p>
                      <a:pPr algn="ctr" rtl="0" fontAlgn="ctr"/>
                      <a:r>
                        <a:rPr lang="es-MX" sz="1200" b="1" i="0" u="none" strike="noStrike" dirty="0">
                          <a:solidFill>
                            <a:srgbClr val="000000"/>
                          </a:solidFill>
                          <a:effectLst/>
                          <a:latin typeface="Montserrat" panose="00000500000000000000" pitchFamily="2" charset="0"/>
                        </a:rPr>
                        <a:t>86.86</a:t>
                      </a:r>
                    </a:p>
                  </a:txBody>
                  <a:tcPr marL="9525" marR="9525" marT="9525" marB="0" anchor="ctr">
                    <a:solidFill>
                      <a:schemeClr val="bg1"/>
                    </a:solidFill>
                  </a:tcPr>
                </a:tc>
                <a:extLst>
                  <a:ext uri="{0D108BD9-81ED-4DB2-BD59-A6C34878D82A}">
                    <a16:rowId xmlns:a16="http://schemas.microsoft.com/office/drawing/2014/main" val="271821048"/>
                  </a:ext>
                </a:extLst>
              </a:tr>
              <a:tr h="468000">
                <a:tc>
                  <a:txBody>
                    <a:bodyPr/>
                    <a:lstStyle/>
                    <a:p>
                      <a:pPr algn="ctr" rtl="0" fontAlgn="ctr"/>
                      <a:r>
                        <a:rPr lang="es-MX" sz="1200" b="1" u="none" strike="noStrike" dirty="0">
                          <a:effectLst/>
                        </a:rPr>
                        <a:t>2000</a:t>
                      </a:r>
                      <a:endParaRPr lang="es-MX" sz="1200" b="1" i="0" u="none" strike="noStrike" dirty="0">
                        <a:solidFill>
                          <a:srgbClr val="000000"/>
                        </a:solidFill>
                        <a:effectLst/>
                        <a:latin typeface="Montserrat" panose="00000500000000000000" pitchFamily="2" charset="0"/>
                      </a:endParaRPr>
                    </a:p>
                  </a:txBody>
                  <a:tcPr marL="7144" marR="7144" marT="7144" marB="0" anchor="ctr">
                    <a:solidFill>
                      <a:schemeClr val="bg1"/>
                    </a:solidFill>
                  </a:tcPr>
                </a:tc>
                <a:tc>
                  <a:txBody>
                    <a:bodyPr/>
                    <a:lstStyle/>
                    <a:p>
                      <a:pPr algn="ctr" rtl="0" fontAlgn="ctr"/>
                      <a:r>
                        <a:rPr lang="es-MX" sz="1200" b="1" u="none" strike="noStrike" dirty="0">
                          <a:effectLst/>
                        </a:rPr>
                        <a:t>Materiales y Suministros</a:t>
                      </a:r>
                      <a:endParaRPr lang="es-MX" sz="1200" b="1" i="0" u="none" strike="noStrike" dirty="0">
                        <a:solidFill>
                          <a:srgbClr val="000000"/>
                        </a:solidFill>
                        <a:effectLst/>
                        <a:latin typeface="Montserrat" panose="00000500000000000000" pitchFamily="2" charset="0"/>
                      </a:endParaRPr>
                    </a:p>
                  </a:txBody>
                  <a:tcPr marL="7144" marR="7144" marT="7144" marB="0" anchor="ctr">
                    <a:solidFill>
                      <a:schemeClr val="bg1"/>
                    </a:solidFill>
                  </a:tcPr>
                </a:tc>
                <a:tc>
                  <a:txBody>
                    <a:bodyPr/>
                    <a:lstStyle/>
                    <a:p>
                      <a:pPr algn="ctr" rtl="0" fontAlgn="ctr"/>
                      <a:r>
                        <a:rPr lang="es-MX" sz="1200" b="0" i="0" u="none" strike="noStrike" dirty="0">
                          <a:solidFill>
                            <a:srgbClr val="000000"/>
                          </a:solidFill>
                          <a:effectLst/>
                          <a:latin typeface="Montserrat" panose="00000500000000000000" pitchFamily="2" charset="0"/>
                        </a:rPr>
                        <a:t>652,.70</a:t>
                      </a:r>
                    </a:p>
                  </a:txBody>
                  <a:tcPr marL="9525" marR="9525" marT="9525" marB="0" anchor="ctr">
                    <a:solidFill>
                      <a:schemeClr val="bg1"/>
                    </a:solidFill>
                  </a:tcPr>
                </a:tc>
                <a:tc>
                  <a:txBody>
                    <a:bodyPr/>
                    <a:lstStyle/>
                    <a:p>
                      <a:pPr algn="ctr" rtl="0" fontAlgn="ctr"/>
                      <a:r>
                        <a:rPr lang="es-MX" sz="1200" b="1" i="0" u="none" strike="noStrike" dirty="0">
                          <a:solidFill>
                            <a:srgbClr val="000000"/>
                          </a:solidFill>
                          <a:effectLst/>
                          <a:latin typeface="Montserrat" panose="00000500000000000000"/>
                        </a:rPr>
                        <a:t>802.81</a:t>
                      </a:r>
                    </a:p>
                  </a:txBody>
                  <a:tcPr marL="9525" marR="9525" marT="9525" marB="0" anchor="ctr">
                    <a:solidFill>
                      <a:schemeClr val="bg1"/>
                    </a:solidFill>
                  </a:tcPr>
                </a:tc>
                <a:tc>
                  <a:txBody>
                    <a:bodyPr/>
                    <a:lstStyle/>
                    <a:p>
                      <a:pPr marL="0" algn="ctr" defTabSz="914400" rtl="0" eaLnBrk="1" fontAlgn="ctr" latinLnBrk="0" hangingPunct="1"/>
                      <a:r>
                        <a:rPr lang="es-MX" sz="1200" u="none" strike="noStrike" kern="1200" dirty="0">
                          <a:solidFill>
                            <a:schemeClr val="dk1"/>
                          </a:solidFill>
                          <a:effectLst/>
                          <a:latin typeface="+mn-lt"/>
                          <a:ea typeface="+mn-ea"/>
                          <a:cs typeface="+mn-cs"/>
                        </a:rPr>
                        <a:t>150.11</a:t>
                      </a:r>
                    </a:p>
                  </a:txBody>
                  <a:tcPr marL="9525" marR="9525" marT="9525" marB="0" anchor="ctr">
                    <a:solidFill>
                      <a:schemeClr val="bg1"/>
                    </a:solidFill>
                  </a:tcPr>
                </a:tc>
                <a:tc>
                  <a:txBody>
                    <a:bodyPr/>
                    <a:lstStyle/>
                    <a:p>
                      <a:pPr marL="0" algn="ctr" defTabSz="914400" rtl="0" eaLnBrk="1" fontAlgn="ctr" latinLnBrk="0" hangingPunct="1"/>
                      <a:r>
                        <a:rPr lang="es-MX" sz="1200" u="none" strike="noStrike" kern="1200" dirty="0">
                          <a:solidFill>
                            <a:schemeClr val="dk1"/>
                          </a:solidFill>
                          <a:effectLst/>
                          <a:latin typeface="+mn-lt"/>
                          <a:ea typeface="+mn-ea"/>
                          <a:cs typeface="+mn-cs"/>
                        </a:rPr>
                        <a:t>688.68</a:t>
                      </a:r>
                    </a:p>
                  </a:txBody>
                  <a:tcPr marL="9525" marR="9525" marT="9525" marB="0" anchor="ctr">
                    <a:solidFill>
                      <a:schemeClr val="bg1"/>
                    </a:solidFill>
                  </a:tcPr>
                </a:tc>
                <a:tc>
                  <a:txBody>
                    <a:bodyPr/>
                    <a:lstStyle/>
                    <a:p>
                      <a:pPr algn="ctr" rtl="0" fontAlgn="ctr"/>
                      <a:r>
                        <a:rPr lang="es-MX" sz="1200" b="1" u="none" strike="noStrike" dirty="0">
                          <a:effectLst/>
                        </a:rPr>
                        <a:t>772.65 </a:t>
                      </a:r>
                      <a:endParaRPr lang="es-MX" sz="1200" b="1" i="0" u="none" strike="noStrike" dirty="0">
                        <a:solidFill>
                          <a:srgbClr val="000000"/>
                        </a:solidFill>
                        <a:effectLst/>
                        <a:latin typeface="Montserrat" panose="00000500000000000000" pitchFamily="2" charset="0"/>
                      </a:endParaRPr>
                    </a:p>
                  </a:txBody>
                  <a:tcPr marL="9525" marR="9525" marT="9525" marB="0" anchor="ctr">
                    <a:solidFill>
                      <a:schemeClr val="bg1"/>
                    </a:solidFill>
                  </a:tcPr>
                </a:tc>
                <a:tc>
                  <a:txBody>
                    <a:bodyPr/>
                    <a:lstStyle/>
                    <a:p>
                      <a:pPr algn="ctr" rtl="0" fontAlgn="ctr"/>
                      <a:r>
                        <a:rPr lang="es-MX" sz="1200" b="1" i="0" u="none" strike="noStrike" dirty="0">
                          <a:solidFill>
                            <a:srgbClr val="000000"/>
                          </a:solidFill>
                          <a:effectLst/>
                          <a:latin typeface="Montserrat" panose="00000500000000000000" pitchFamily="2" charset="0"/>
                        </a:rPr>
                        <a:t>83.97</a:t>
                      </a:r>
                    </a:p>
                  </a:txBody>
                  <a:tcPr marL="9525" marR="9525" marT="9525" marB="0" anchor="ctr">
                    <a:solidFill>
                      <a:schemeClr val="bg1"/>
                    </a:solidFill>
                  </a:tcPr>
                </a:tc>
                <a:extLst>
                  <a:ext uri="{0D108BD9-81ED-4DB2-BD59-A6C34878D82A}">
                    <a16:rowId xmlns:a16="http://schemas.microsoft.com/office/drawing/2014/main" val="2494505605"/>
                  </a:ext>
                </a:extLst>
              </a:tr>
              <a:tr h="468000">
                <a:tc>
                  <a:txBody>
                    <a:bodyPr/>
                    <a:lstStyle/>
                    <a:p>
                      <a:pPr algn="ctr" rtl="0" fontAlgn="ctr"/>
                      <a:r>
                        <a:rPr lang="es-MX" sz="1200" b="1" u="none" strike="noStrike">
                          <a:effectLst/>
                        </a:rPr>
                        <a:t>3000</a:t>
                      </a:r>
                      <a:endParaRPr lang="es-MX" sz="1200" b="1" i="0" u="none" strike="noStrike">
                        <a:solidFill>
                          <a:srgbClr val="000000"/>
                        </a:solidFill>
                        <a:effectLst/>
                        <a:latin typeface="Montserrat" panose="00000500000000000000" pitchFamily="2" charset="0"/>
                      </a:endParaRPr>
                    </a:p>
                  </a:txBody>
                  <a:tcPr marL="7144" marR="7144" marT="7144" marB="0" anchor="ctr">
                    <a:solidFill>
                      <a:schemeClr val="bg1"/>
                    </a:solidFill>
                  </a:tcPr>
                </a:tc>
                <a:tc>
                  <a:txBody>
                    <a:bodyPr/>
                    <a:lstStyle/>
                    <a:p>
                      <a:pPr algn="ctr" rtl="0" fontAlgn="ctr"/>
                      <a:r>
                        <a:rPr lang="es-MX" sz="1200" b="1" u="none" strike="noStrike" dirty="0">
                          <a:effectLst/>
                        </a:rPr>
                        <a:t>Servicios Generales</a:t>
                      </a:r>
                      <a:endParaRPr lang="es-MX" sz="1200" b="1" i="0" u="none" strike="noStrike" dirty="0">
                        <a:solidFill>
                          <a:srgbClr val="000000"/>
                        </a:solidFill>
                        <a:effectLst/>
                        <a:latin typeface="Montserrat" panose="00000500000000000000" pitchFamily="2" charset="0"/>
                      </a:endParaRPr>
                    </a:p>
                  </a:txBody>
                  <a:tcPr marL="7144" marR="7144" marT="7144" marB="0" anchor="ctr">
                    <a:solidFill>
                      <a:schemeClr val="bg1"/>
                    </a:solidFill>
                  </a:tcPr>
                </a:tc>
                <a:tc>
                  <a:txBody>
                    <a:bodyPr/>
                    <a:lstStyle/>
                    <a:p>
                      <a:pPr marL="0" algn="ctr" defTabSz="914400" rtl="0" eaLnBrk="1" fontAlgn="ctr" latinLnBrk="0" hangingPunct="1"/>
                      <a:r>
                        <a:rPr lang="es-MX" sz="1200" u="none" strike="noStrike" kern="1200" dirty="0">
                          <a:solidFill>
                            <a:schemeClr val="dk1"/>
                          </a:solidFill>
                          <a:effectLst/>
                          <a:latin typeface="+mn-lt"/>
                          <a:ea typeface="+mn-ea"/>
                          <a:cs typeface="+mn-cs"/>
                        </a:rPr>
                        <a:t>127.08</a:t>
                      </a:r>
                    </a:p>
                  </a:txBody>
                  <a:tcPr marL="9525" marR="9525" marT="9525" marB="0" anchor="ctr">
                    <a:solidFill>
                      <a:schemeClr val="bg1"/>
                    </a:solidFill>
                  </a:tcPr>
                </a:tc>
                <a:tc>
                  <a:txBody>
                    <a:bodyPr/>
                    <a:lstStyle/>
                    <a:p>
                      <a:pPr algn="ctr" rtl="0" fontAlgn="ctr"/>
                      <a:r>
                        <a:rPr lang="es-MX" sz="1200" b="1" i="0" u="none" strike="noStrike" dirty="0">
                          <a:solidFill>
                            <a:schemeClr val="tx1"/>
                          </a:solidFill>
                          <a:effectLst/>
                          <a:latin typeface="Montserrat" panose="00000500000000000000"/>
                        </a:rPr>
                        <a:t>465.18</a:t>
                      </a:r>
                    </a:p>
                  </a:txBody>
                  <a:tcPr marL="9525" marR="9525" marT="9525" marB="0" anchor="ctr">
                    <a:noFill/>
                  </a:tcPr>
                </a:tc>
                <a:tc>
                  <a:txBody>
                    <a:bodyPr/>
                    <a:lstStyle/>
                    <a:p>
                      <a:pPr marL="0" algn="ctr" defTabSz="914400" rtl="0" eaLnBrk="1" fontAlgn="ctr" latinLnBrk="0" hangingPunct="1"/>
                      <a:r>
                        <a:rPr lang="es-MX" sz="1200" u="none" strike="noStrike" kern="1200" dirty="0">
                          <a:solidFill>
                            <a:schemeClr val="dk1"/>
                          </a:solidFill>
                          <a:effectLst/>
                          <a:latin typeface="+mn-lt"/>
                          <a:ea typeface="+mn-ea"/>
                          <a:cs typeface="+mn-cs"/>
                        </a:rPr>
                        <a:t>338.10</a:t>
                      </a:r>
                    </a:p>
                  </a:txBody>
                  <a:tcPr marL="9525" marR="9525" marT="9525" marB="0" anchor="ctr">
                    <a:noFill/>
                  </a:tcPr>
                </a:tc>
                <a:tc>
                  <a:txBody>
                    <a:bodyPr/>
                    <a:lstStyle/>
                    <a:p>
                      <a:pPr marL="0" algn="ctr" defTabSz="914400" rtl="0" eaLnBrk="1" fontAlgn="ctr" latinLnBrk="0" hangingPunct="1"/>
                      <a:r>
                        <a:rPr lang="es-MX" sz="1200" u="none" strike="noStrike" kern="1200" dirty="0">
                          <a:solidFill>
                            <a:schemeClr val="dk1"/>
                          </a:solidFill>
                          <a:effectLst/>
                          <a:latin typeface="+mn-lt"/>
                          <a:ea typeface="+mn-ea"/>
                          <a:cs typeface="+mn-cs"/>
                        </a:rPr>
                        <a:t>134.15</a:t>
                      </a:r>
                    </a:p>
                  </a:txBody>
                  <a:tcPr marL="9525" marR="9525" marT="9525" marB="0" anchor="ctr">
                    <a:noFill/>
                  </a:tcPr>
                </a:tc>
                <a:tc>
                  <a:txBody>
                    <a:bodyPr/>
                    <a:lstStyle/>
                    <a:p>
                      <a:pPr algn="ctr" rtl="0" fontAlgn="ctr"/>
                      <a:r>
                        <a:rPr lang="es-MX" sz="1200" b="1" u="none" strike="noStrike" dirty="0">
                          <a:effectLst/>
                        </a:rPr>
                        <a:t>473.39 </a:t>
                      </a:r>
                      <a:endParaRPr lang="es-MX" sz="1200" b="1" i="0" u="none" strike="noStrike" dirty="0">
                        <a:solidFill>
                          <a:srgbClr val="000000"/>
                        </a:solidFill>
                        <a:effectLst/>
                        <a:latin typeface="Montserrat" panose="00000500000000000000" pitchFamily="2" charset="0"/>
                      </a:endParaRPr>
                    </a:p>
                  </a:txBody>
                  <a:tcPr marL="9525" marR="9525" marT="9525" marB="0" anchor="ctr">
                    <a:noFill/>
                  </a:tcPr>
                </a:tc>
                <a:tc>
                  <a:txBody>
                    <a:bodyPr/>
                    <a:lstStyle/>
                    <a:p>
                      <a:pPr algn="ctr" rtl="0" fontAlgn="ctr"/>
                      <a:r>
                        <a:rPr lang="es-MX" sz="1200" b="1" i="0" u="none" strike="noStrike" dirty="0">
                          <a:solidFill>
                            <a:srgbClr val="000000"/>
                          </a:solidFill>
                          <a:effectLst/>
                          <a:latin typeface="Montserrat" panose="00000500000000000000" pitchFamily="2" charset="0"/>
                        </a:rPr>
                        <a:t>339.24</a:t>
                      </a:r>
                    </a:p>
                  </a:txBody>
                  <a:tcPr marL="9525" marR="9525" marT="9525" marB="0" anchor="ctr">
                    <a:noFill/>
                  </a:tcPr>
                </a:tc>
                <a:extLst>
                  <a:ext uri="{0D108BD9-81ED-4DB2-BD59-A6C34878D82A}">
                    <a16:rowId xmlns:a16="http://schemas.microsoft.com/office/drawing/2014/main" val="2106808274"/>
                  </a:ext>
                </a:extLst>
              </a:tr>
              <a:tr h="468000">
                <a:tc>
                  <a:txBody>
                    <a:bodyPr/>
                    <a:lstStyle/>
                    <a:p>
                      <a:pPr algn="ctr" rtl="0" fontAlgn="ctr"/>
                      <a:r>
                        <a:rPr lang="es-MX" sz="1200" b="1" u="none" strike="noStrike" dirty="0">
                          <a:effectLst/>
                        </a:rPr>
                        <a:t>5000</a:t>
                      </a:r>
                      <a:endParaRPr lang="es-MX" sz="1200" b="1" i="0" u="none" strike="noStrike" dirty="0">
                        <a:solidFill>
                          <a:srgbClr val="000000"/>
                        </a:solidFill>
                        <a:effectLst/>
                        <a:latin typeface="Montserrat" panose="00000500000000000000" pitchFamily="2" charset="0"/>
                      </a:endParaRPr>
                    </a:p>
                  </a:txBody>
                  <a:tcPr marL="7144" marR="7144" marT="7144" marB="0" anchor="ctr">
                    <a:solidFill>
                      <a:schemeClr val="bg1"/>
                    </a:solidFill>
                  </a:tcPr>
                </a:tc>
                <a:tc>
                  <a:txBody>
                    <a:bodyPr/>
                    <a:lstStyle/>
                    <a:p>
                      <a:pPr algn="ctr" rtl="0" fontAlgn="ctr"/>
                      <a:r>
                        <a:rPr lang="es-MX" sz="1200" b="1" u="none" strike="noStrike" dirty="0">
                          <a:effectLst/>
                        </a:rPr>
                        <a:t>Bienes Muebles e Inmuebles</a:t>
                      </a:r>
                      <a:endParaRPr lang="es-MX" sz="1200" b="1" i="0" u="none" strike="noStrike" dirty="0">
                        <a:solidFill>
                          <a:srgbClr val="000000"/>
                        </a:solidFill>
                        <a:effectLst/>
                        <a:latin typeface="Montserrat" panose="00000500000000000000" pitchFamily="2" charset="0"/>
                      </a:endParaRPr>
                    </a:p>
                  </a:txBody>
                  <a:tcPr marL="7144" marR="7144" marT="7144" marB="0" anchor="ctr">
                    <a:solidFill>
                      <a:schemeClr val="bg1"/>
                    </a:solidFill>
                  </a:tcPr>
                </a:tc>
                <a:tc>
                  <a:txBody>
                    <a:bodyPr/>
                    <a:lstStyle/>
                    <a:p>
                      <a:pPr algn="ctr" rtl="0" fontAlgn="ctr"/>
                      <a:r>
                        <a:rPr lang="es-MX" sz="1200" b="0" i="0" u="none" strike="noStrike" dirty="0">
                          <a:solidFill>
                            <a:srgbClr val="000000"/>
                          </a:solidFill>
                          <a:effectLst/>
                          <a:latin typeface="Montserrat" panose="00000500000000000000" pitchFamily="2" charset="0"/>
                        </a:rPr>
                        <a:t>155.77</a:t>
                      </a:r>
                    </a:p>
                  </a:txBody>
                  <a:tcPr marL="9525" marR="9525" marT="9525" marB="0" anchor="ctr">
                    <a:solidFill>
                      <a:schemeClr val="bg1"/>
                    </a:solidFill>
                  </a:tcPr>
                </a:tc>
                <a:tc>
                  <a:txBody>
                    <a:bodyPr/>
                    <a:lstStyle/>
                    <a:p>
                      <a:pPr algn="ctr" rtl="0" fontAlgn="ctr"/>
                      <a:r>
                        <a:rPr lang="es-MX" sz="1200" b="1" i="0" u="none" strike="noStrike" dirty="0">
                          <a:solidFill>
                            <a:srgbClr val="000000"/>
                          </a:solidFill>
                          <a:effectLst/>
                          <a:latin typeface="Montserrat" panose="00000500000000000000"/>
                        </a:rPr>
                        <a:t>96.6</a:t>
                      </a:r>
                    </a:p>
                  </a:txBody>
                  <a:tcPr marL="9525" marR="9525" marT="9525" marB="0" anchor="ctr">
                    <a:noFill/>
                  </a:tcPr>
                </a:tc>
                <a:tc>
                  <a:txBody>
                    <a:bodyPr/>
                    <a:lstStyle/>
                    <a:p>
                      <a:pPr marL="0" algn="ctr" defTabSz="914400" rtl="0" eaLnBrk="1" fontAlgn="ctr" latinLnBrk="0" hangingPunct="1"/>
                      <a:r>
                        <a:rPr lang="es-MX" sz="1200" u="none" strike="noStrike" kern="1200" dirty="0">
                          <a:solidFill>
                            <a:schemeClr val="dk1"/>
                          </a:solidFill>
                          <a:effectLst/>
                          <a:latin typeface="+mn-lt"/>
                          <a:ea typeface="+mn-ea"/>
                          <a:cs typeface="+mn-cs"/>
                        </a:rPr>
                        <a:t>-59.17</a:t>
                      </a:r>
                    </a:p>
                  </a:txBody>
                  <a:tcPr marL="9525" marR="9525" marT="9525" marB="0" anchor="ctr">
                    <a:noFill/>
                  </a:tcPr>
                </a:tc>
                <a:tc>
                  <a:txBody>
                    <a:bodyPr/>
                    <a:lstStyle/>
                    <a:p>
                      <a:pPr marL="0" algn="ctr" defTabSz="914400" rtl="0" eaLnBrk="1" fontAlgn="ctr" latinLnBrk="0" hangingPunct="1"/>
                      <a:r>
                        <a:rPr lang="es-MX" sz="1200" u="none" strike="noStrike" kern="1200" dirty="0">
                          <a:solidFill>
                            <a:schemeClr val="dk1"/>
                          </a:solidFill>
                          <a:effectLst/>
                          <a:latin typeface="+mn-lt"/>
                          <a:ea typeface="+mn-ea"/>
                          <a:cs typeface="+mn-cs"/>
                        </a:rPr>
                        <a:t>42.32</a:t>
                      </a:r>
                    </a:p>
                  </a:txBody>
                  <a:tcPr marL="9525" marR="9525" marT="9525" marB="0" anchor="ctr">
                    <a:noFill/>
                  </a:tcPr>
                </a:tc>
                <a:tc>
                  <a:txBody>
                    <a:bodyPr/>
                    <a:lstStyle/>
                    <a:p>
                      <a:pPr algn="ctr" rtl="0" fontAlgn="ctr"/>
                      <a:r>
                        <a:rPr lang="es-MX" sz="1200" b="1" u="none" strike="noStrike" dirty="0">
                          <a:effectLst/>
                        </a:rPr>
                        <a:t>17.90 </a:t>
                      </a:r>
                      <a:endParaRPr lang="es-MX" sz="1200" b="1" i="0" u="none" strike="noStrike" dirty="0">
                        <a:solidFill>
                          <a:srgbClr val="000000"/>
                        </a:solidFill>
                        <a:effectLst/>
                        <a:latin typeface="Montserrat" panose="00000500000000000000" pitchFamily="2" charset="0"/>
                      </a:endParaRPr>
                    </a:p>
                  </a:txBody>
                  <a:tcPr marL="9525" marR="9525" marT="9525" marB="0" anchor="ctr">
                    <a:noFill/>
                  </a:tcPr>
                </a:tc>
                <a:tc>
                  <a:txBody>
                    <a:bodyPr/>
                    <a:lstStyle/>
                    <a:p>
                      <a:pPr algn="ctr" rtl="0" fontAlgn="ctr"/>
                      <a:r>
                        <a:rPr lang="es-MX" sz="1200" b="1" i="0" u="none" strike="noStrike" dirty="0">
                          <a:solidFill>
                            <a:srgbClr val="000000"/>
                          </a:solidFill>
                          <a:effectLst/>
                          <a:latin typeface="Montserrat" panose="00000500000000000000" pitchFamily="2" charset="0"/>
                        </a:rPr>
                        <a:t>-24.42</a:t>
                      </a:r>
                    </a:p>
                  </a:txBody>
                  <a:tcPr marL="9525" marR="9525" marT="9525" marB="0" anchor="ctr">
                    <a:noFill/>
                  </a:tcPr>
                </a:tc>
                <a:extLst>
                  <a:ext uri="{0D108BD9-81ED-4DB2-BD59-A6C34878D82A}">
                    <a16:rowId xmlns:a16="http://schemas.microsoft.com/office/drawing/2014/main" val="2503048266"/>
                  </a:ext>
                </a:extLst>
              </a:tr>
              <a:tr h="468000">
                <a:tc>
                  <a:txBody>
                    <a:bodyPr/>
                    <a:lstStyle/>
                    <a:p>
                      <a:pPr algn="ctr" rtl="0" fontAlgn="ctr"/>
                      <a:r>
                        <a:rPr lang="es-MX" sz="1200" b="1" u="none" strike="noStrike" dirty="0">
                          <a:effectLst/>
                        </a:rPr>
                        <a:t>6000</a:t>
                      </a:r>
                      <a:endParaRPr lang="es-MX" sz="1200" b="1" i="0" u="none" strike="noStrike" dirty="0">
                        <a:solidFill>
                          <a:srgbClr val="000000"/>
                        </a:solidFill>
                        <a:effectLst/>
                        <a:latin typeface="Montserrat" panose="00000500000000000000" pitchFamily="2" charset="0"/>
                      </a:endParaRPr>
                    </a:p>
                  </a:txBody>
                  <a:tcPr marL="7144" marR="7144" marT="7144" marB="0" anchor="ctr">
                    <a:solidFill>
                      <a:schemeClr val="bg1"/>
                    </a:solidFill>
                  </a:tcPr>
                </a:tc>
                <a:tc>
                  <a:txBody>
                    <a:bodyPr/>
                    <a:lstStyle/>
                    <a:p>
                      <a:pPr algn="ctr" rtl="0" fontAlgn="ctr"/>
                      <a:r>
                        <a:rPr lang="es-MX" sz="1200" b="1" u="none" strike="noStrike" dirty="0">
                          <a:effectLst/>
                        </a:rPr>
                        <a:t>Inversión Pública</a:t>
                      </a:r>
                      <a:endParaRPr lang="es-MX" sz="1200" b="1" i="0" u="none" strike="noStrike" dirty="0">
                        <a:solidFill>
                          <a:srgbClr val="000000"/>
                        </a:solidFill>
                        <a:effectLst/>
                        <a:latin typeface="Montserrat" panose="00000500000000000000" pitchFamily="2" charset="0"/>
                      </a:endParaRPr>
                    </a:p>
                  </a:txBody>
                  <a:tcPr marL="7144" marR="7144" marT="7144" marB="0" anchor="ctr">
                    <a:solidFill>
                      <a:schemeClr val="bg1"/>
                    </a:solidFill>
                  </a:tcPr>
                </a:tc>
                <a:tc>
                  <a:txBody>
                    <a:bodyPr/>
                    <a:lstStyle/>
                    <a:p>
                      <a:pPr algn="ctr" rtl="0" fontAlgn="ctr"/>
                      <a:r>
                        <a:rPr lang="es-MX" sz="1200" b="0" i="0" u="none" strike="noStrike" dirty="0">
                          <a:solidFill>
                            <a:srgbClr val="000000"/>
                          </a:solidFill>
                          <a:effectLst/>
                          <a:latin typeface="Montserrat" panose="00000500000000000000" pitchFamily="2" charset="0"/>
                        </a:rPr>
                        <a:t>40.00</a:t>
                      </a:r>
                    </a:p>
                  </a:txBody>
                  <a:tcPr marL="9525" marR="9525" marT="9525" marB="0" anchor="ctr">
                    <a:solidFill>
                      <a:schemeClr val="bg1"/>
                    </a:solidFill>
                  </a:tcPr>
                </a:tc>
                <a:tc>
                  <a:txBody>
                    <a:bodyPr/>
                    <a:lstStyle/>
                    <a:p>
                      <a:pPr algn="ctr" rtl="0" fontAlgn="ctr"/>
                      <a:r>
                        <a:rPr lang="es-MX" sz="1200" b="1" i="0" u="none" strike="noStrike" dirty="0">
                          <a:solidFill>
                            <a:srgbClr val="000000"/>
                          </a:solidFill>
                          <a:effectLst/>
                          <a:latin typeface="Montserrat" panose="00000500000000000000"/>
                        </a:rPr>
                        <a:t>39.72</a:t>
                      </a:r>
                    </a:p>
                  </a:txBody>
                  <a:tcPr marL="9525" marR="9525" marT="9525" marB="0" anchor="ctr">
                    <a:solidFill>
                      <a:schemeClr val="bg1"/>
                    </a:solidFill>
                  </a:tcPr>
                </a:tc>
                <a:tc>
                  <a:txBody>
                    <a:bodyPr/>
                    <a:lstStyle/>
                    <a:p>
                      <a:pPr marL="0" algn="ctr" defTabSz="914400" rtl="0" eaLnBrk="1" fontAlgn="ctr" latinLnBrk="0" hangingPunct="1"/>
                      <a:r>
                        <a:rPr lang="es-MX" sz="1200" u="none" strike="noStrike" kern="1200" dirty="0">
                          <a:solidFill>
                            <a:schemeClr val="dk1"/>
                          </a:solidFill>
                          <a:effectLst/>
                          <a:latin typeface="+mn-lt"/>
                          <a:ea typeface="+mn-ea"/>
                          <a:cs typeface="+mn-cs"/>
                        </a:rPr>
                        <a:t>-0.28</a:t>
                      </a:r>
                    </a:p>
                  </a:txBody>
                  <a:tcPr marL="9525" marR="9525" marT="9525" marB="0" anchor="ctr">
                    <a:solidFill>
                      <a:schemeClr val="bg1"/>
                    </a:solidFill>
                  </a:tcPr>
                </a:tc>
                <a:tc>
                  <a:txBody>
                    <a:bodyPr/>
                    <a:lstStyle/>
                    <a:p>
                      <a:pPr marL="0" algn="ctr" defTabSz="914400" rtl="0" eaLnBrk="1" fontAlgn="ctr" latinLnBrk="0" hangingPunct="1"/>
                      <a:r>
                        <a:rPr lang="es-MX" sz="1200" u="none" strike="noStrike" kern="1200" dirty="0">
                          <a:solidFill>
                            <a:schemeClr val="dk1"/>
                          </a:solidFill>
                          <a:effectLst/>
                          <a:latin typeface="+mn-lt"/>
                          <a:ea typeface="+mn-ea"/>
                          <a:cs typeface="+mn-cs"/>
                        </a:rPr>
                        <a:t>0</a:t>
                      </a:r>
                    </a:p>
                  </a:txBody>
                  <a:tcPr marL="9525" marR="9525" marT="9525" marB="0" anchor="ctr">
                    <a:solidFill>
                      <a:schemeClr val="bg1"/>
                    </a:solidFill>
                  </a:tcPr>
                </a:tc>
                <a:tc>
                  <a:txBody>
                    <a:bodyPr/>
                    <a:lstStyle/>
                    <a:p>
                      <a:pPr algn="ctr" rtl="0" fontAlgn="ctr"/>
                      <a:r>
                        <a:rPr lang="es-MX" sz="1200" b="1" u="none" strike="noStrike" dirty="0">
                          <a:effectLst/>
                        </a:rPr>
                        <a:t>0</a:t>
                      </a:r>
                      <a:endParaRPr lang="es-MX" sz="1200" b="1" i="0" u="none" strike="noStrike" dirty="0">
                        <a:solidFill>
                          <a:srgbClr val="000000"/>
                        </a:solidFill>
                        <a:effectLst/>
                        <a:latin typeface="Montserrat" panose="00000500000000000000" pitchFamily="2" charset="0"/>
                      </a:endParaRPr>
                    </a:p>
                  </a:txBody>
                  <a:tcPr marL="9525" marR="9525" marT="9525" marB="0" anchor="ctr">
                    <a:solidFill>
                      <a:schemeClr val="bg1"/>
                    </a:solidFill>
                  </a:tcPr>
                </a:tc>
                <a:tc>
                  <a:txBody>
                    <a:bodyPr/>
                    <a:lstStyle/>
                    <a:p>
                      <a:pPr algn="ctr" rtl="0" fontAlgn="ctr"/>
                      <a:r>
                        <a:rPr lang="es-MX" sz="1200" b="1" i="0" u="none" strike="noStrike" dirty="0">
                          <a:solidFill>
                            <a:srgbClr val="000000"/>
                          </a:solidFill>
                          <a:effectLst/>
                          <a:latin typeface="Montserrat" panose="00000500000000000000" pitchFamily="2" charset="0"/>
                        </a:rPr>
                        <a:t>0</a:t>
                      </a:r>
                    </a:p>
                  </a:txBody>
                  <a:tcPr marL="9525" marR="9525" marT="9525" marB="0" anchor="ctr">
                    <a:solidFill>
                      <a:schemeClr val="bg1"/>
                    </a:solidFill>
                  </a:tcPr>
                </a:tc>
                <a:extLst>
                  <a:ext uri="{0D108BD9-81ED-4DB2-BD59-A6C34878D82A}">
                    <a16:rowId xmlns:a16="http://schemas.microsoft.com/office/drawing/2014/main" val="1589867495"/>
                  </a:ext>
                </a:extLst>
              </a:tr>
              <a:tr h="468000">
                <a:tc>
                  <a:txBody>
                    <a:bodyPr/>
                    <a:lstStyle/>
                    <a:p>
                      <a:pPr algn="ctr" rtl="0" fontAlgn="ctr"/>
                      <a:r>
                        <a:rPr lang="es-MX" sz="1200" b="1" i="0" u="none" strike="noStrike" dirty="0">
                          <a:solidFill>
                            <a:srgbClr val="000000"/>
                          </a:solidFill>
                          <a:effectLst/>
                          <a:latin typeface="Montserrat" panose="00000500000000000000" pitchFamily="2" charset="0"/>
                        </a:rPr>
                        <a:t>7000</a:t>
                      </a:r>
                    </a:p>
                  </a:txBody>
                  <a:tcPr marL="7144" marR="7144" marT="7144" marB="0" anchor="ctr">
                    <a:solidFill>
                      <a:schemeClr val="bg1"/>
                    </a:solidFill>
                  </a:tcPr>
                </a:tc>
                <a:tc>
                  <a:txBody>
                    <a:bodyPr/>
                    <a:lstStyle/>
                    <a:p>
                      <a:pPr algn="ctr" rtl="0" fontAlgn="ctr"/>
                      <a:r>
                        <a:rPr lang="es-MX" sz="1200" b="1" i="0" u="none" strike="noStrike" dirty="0">
                          <a:solidFill>
                            <a:srgbClr val="000000"/>
                          </a:solidFill>
                          <a:effectLst/>
                          <a:latin typeface="Montserrat" panose="00000500000000000000" pitchFamily="2" charset="0"/>
                        </a:rPr>
                        <a:t>Inversiones financiera y otras provisiones</a:t>
                      </a:r>
                    </a:p>
                  </a:txBody>
                  <a:tcPr marL="7144" marR="7144" marT="7144" marB="0" anchor="ctr">
                    <a:solidFill>
                      <a:schemeClr val="bg1"/>
                    </a:solidFill>
                  </a:tcPr>
                </a:tc>
                <a:tc>
                  <a:txBody>
                    <a:bodyPr/>
                    <a:lstStyle/>
                    <a:p>
                      <a:pPr algn="ctr" rtl="0" fontAlgn="ctr"/>
                      <a:r>
                        <a:rPr lang="es-MX" sz="1200" b="0" i="0" u="none" strike="noStrike" dirty="0">
                          <a:solidFill>
                            <a:srgbClr val="000000"/>
                          </a:solidFill>
                          <a:effectLst/>
                          <a:latin typeface="Montserrat" panose="00000500000000000000" pitchFamily="2" charset="0"/>
                        </a:rPr>
                        <a:t>415.01</a:t>
                      </a:r>
                    </a:p>
                  </a:txBody>
                  <a:tcPr marL="9525" marR="9525" marT="9525" marB="0" anchor="ctr">
                    <a:solidFill>
                      <a:schemeClr val="bg1"/>
                    </a:solidFill>
                  </a:tcPr>
                </a:tc>
                <a:tc>
                  <a:txBody>
                    <a:bodyPr/>
                    <a:lstStyle/>
                    <a:p>
                      <a:pPr algn="ctr" rtl="0" fontAlgn="ctr"/>
                      <a:r>
                        <a:rPr lang="es-MX" sz="1200" b="1" i="0" u="none" strike="noStrike" dirty="0">
                          <a:solidFill>
                            <a:srgbClr val="000000"/>
                          </a:solidFill>
                          <a:effectLst/>
                          <a:latin typeface="Montserrat" panose="00000500000000000000"/>
                        </a:rPr>
                        <a:t>0</a:t>
                      </a:r>
                    </a:p>
                  </a:txBody>
                  <a:tcPr marL="9525" marR="9525" marT="9525" marB="0" anchor="ctr">
                    <a:solidFill>
                      <a:schemeClr val="bg1"/>
                    </a:solidFill>
                  </a:tcPr>
                </a:tc>
                <a:tc>
                  <a:txBody>
                    <a:bodyPr/>
                    <a:lstStyle/>
                    <a:p>
                      <a:pPr marL="0" algn="ctr" defTabSz="914400" rtl="0" eaLnBrk="1" fontAlgn="ctr" latinLnBrk="0" hangingPunct="1"/>
                      <a:r>
                        <a:rPr lang="es-MX" sz="1200" u="none" strike="noStrike" kern="1200" dirty="0">
                          <a:solidFill>
                            <a:schemeClr val="dk1"/>
                          </a:solidFill>
                          <a:effectLst/>
                          <a:latin typeface="+mn-lt"/>
                          <a:ea typeface="+mn-ea"/>
                          <a:cs typeface="+mn-cs"/>
                        </a:rPr>
                        <a:t>-415.01</a:t>
                      </a:r>
                    </a:p>
                  </a:txBody>
                  <a:tcPr marL="9525" marR="9525" marT="9525" marB="0" anchor="ctr">
                    <a:solidFill>
                      <a:schemeClr val="bg1"/>
                    </a:solidFill>
                  </a:tcPr>
                </a:tc>
                <a:tc>
                  <a:txBody>
                    <a:bodyPr/>
                    <a:lstStyle/>
                    <a:p>
                      <a:pPr marL="0" algn="ctr" defTabSz="914400" rtl="0" eaLnBrk="1" fontAlgn="ctr" latinLnBrk="0" hangingPunct="1"/>
                      <a:r>
                        <a:rPr lang="es-MX" sz="1200" u="none" strike="noStrike" kern="1200" dirty="0">
                          <a:solidFill>
                            <a:schemeClr val="dk1"/>
                          </a:solidFill>
                          <a:effectLst/>
                          <a:latin typeface="+mn-lt"/>
                          <a:ea typeface="+mn-ea"/>
                          <a:cs typeface="+mn-cs"/>
                        </a:rPr>
                        <a:t>391.99</a:t>
                      </a:r>
                    </a:p>
                  </a:txBody>
                  <a:tcPr marL="9525" marR="9525" marT="9525" marB="0" anchor="ctr">
                    <a:solidFill>
                      <a:schemeClr val="bg1"/>
                    </a:solidFill>
                  </a:tcPr>
                </a:tc>
                <a:tc>
                  <a:txBody>
                    <a:bodyPr/>
                    <a:lstStyle/>
                    <a:p>
                      <a:pPr algn="ctr" rtl="0" fontAlgn="ctr"/>
                      <a:r>
                        <a:rPr lang="es-MX" sz="1200" b="1" i="0" u="none" strike="noStrike" dirty="0">
                          <a:solidFill>
                            <a:srgbClr val="000000"/>
                          </a:solidFill>
                          <a:effectLst/>
                          <a:latin typeface="Montserrat" panose="00000500000000000000" pitchFamily="2" charset="0"/>
                        </a:rPr>
                        <a:t>0</a:t>
                      </a:r>
                    </a:p>
                  </a:txBody>
                  <a:tcPr marL="9525" marR="9525" marT="9525" marB="0" anchor="ctr">
                    <a:solidFill>
                      <a:schemeClr val="bg1"/>
                    </a:solidFill>
                  </a:tcPr>
                </a:tc>
                <a:tc>
                  <a:txBody>
                    <a:bodyPr/>
                    <a:lstStyle/>
                    <a:p>
                      <a:pPr algn="ctr" rtl="0" fontAlgn="ctr"/>
                      <a:r>
                        <a:rPr lang="es-MX" sz="1200" b="1" i="0" u="none" strike="noStrike" dirty="0">
                          <a:solidFill>
                            <a:srgbClr val="000000"/>
                          </a:solidFill>
                          <a:effectLst/>
                          <a:latin typeface="Montserrat" panose="00000500000000000000" pitchFamily="2" charset="0"/>
                        </a:rPr>
                        <a:t>-391.99</a:t>
                      </a:r>
                    </a:p>
                  </a:txBody>
                  <a:tcPr marL="9525" marR="9525" marT="9525" marB="0" anchor="ctr">
                    <a:solidFill>
                      <a:schemeClr val="bg1"/>
                    </a:solidFill>
                  </a:tcPr>
                </a:tc>
                <a:extLst>
                  <a:ext uri="{0D108BD9-81ED-4DB2-BD59-A6C34878D82A}">
                    <a16:rowId xmlns:a16="http://schemas.microsoft.com/office/drawing/2014/main" val="3932422968"/>
                  </a:ext>
                </a:extLst>
              </a:tr>
              <a:tr h="430368">
                <a:tc gridSpan="2">
                  <a:txBody>
                    <a:bodyPr/>
                    <a:lstStyle/>
                    <a:p>
                      <a:pPr algn="ctr" rtl="0" fontAlgn="ctr"/>
                      <a:r>
                        <a:rPr lang="es-MX" sz="1200" b="1" u="none" strike="noStrike" dirty="0">
                          <a:effectLst/>
                        </a:rPr>
                        <a:t>TOTAL</a:t>
                      </a:r>
                      <a:endParaRPr lang="es-MX" sz="1200" b="1" i="0" u="none" strike="noStrike" dirty="0">
                        <a:solidFill>
                          <a:schemeClr val="tx1"/>
                        </a:solidFill>
                        <a:effectLst/>
                        <a:latin typeface="Montserrat" panose="00000500000000000000" pitchFamily="2" charset="0"/>
                      </a:endParaRPr>
                    </a:p>
                  </a:txBody>
                  <a:tcPr marL="7144" marR="7144" marT="7144" marB="0" anchor="ctr">
                    <a:solidFill>
                      <a:schemeClr val="bg1">
                        <a:lumMod val="85000"/>
                      </a:schemeClr>
                    </a:solidFill>
                  </a:tcPr>
                </a:tc>
                <a:tc hMerge="1">
                  <a:txBody>
                    <a:bodyPr/>
                    <a:lstStyle/>
                    <a:p>
                      <a:endParaRPr lang="es-MX"/>
                    </a:p>
                  </a:txBody>
                  <a:tcPr/>
                </a:tc>
                <a:tc>
                  <a:txBody>
                    <a:bodyPr/>
                    <a:lstStyle/>
                    <a:p>
                      <a:pPr algn="ctr" rtl="0" fontAlgn="ctr"/>
                      <a:endParaRPr lang="es-MX" sz="1200" b="1" i="0" u="none" strike="noStrike" dirty="0">
                        <a:solidFill>
                          <a:srgbClr val="000000"/>
                        </a:solidFill>
                        <a:effectLst/>
                        <a:latin typeface="Montserrat" panose="00000500000000000000" pitchFamily="2" charset="0"/>
                      </a:endParaRPr>
                    </a:p>
                  </a:txBody>
                  <a:tcPr marL="9525" marR="9525" marT="9525" marB="0" anchor="ctr">
                    <a:solidFill>
                      <a:schemeClr val="bg1">
                        <a:lumMod val="85000"/>
                      </a:schemeClr>
                    </a:solidFill>
                  </a:tcPr>
                </a:tc>
                <a:tc>
                  <a:txBody>
                    <a:bodyPr/>
                    <a:lstStyle/>
                    <a:p>
                      <a:pPr algn="ctr" rtl="0" fontAlgn="ctr"/>
                      <a:r>
                        <a:rPr lang="es-MX" sz="1200" b="1" i="0" u="none" strike="noStrike" dirty="0">
                          <a:solidFill>
                            <a:srgbClr val="000000"/>
                          </a:solidFill>
                          <a:effectLst/>
                          <a:latin typeface="Montserrat" panose="00000500000000000000"/>
                        </a:rPr>
                        <a:t>2,659.07</a:t>
                      </a:r>
                    </a:p>
                  </a:txBody>
                  <a:tcPr marL="9525" marR="9525" marT="9525" marB="0" anchor="ctr">
                    <a:solidFill>
                      <a:schemeClr val="bg1">
                        <a:lumMod val="85000"/>
                      </a:schemeClr>
                    </a:solidFill>
                  </a:tcPr>
                </a:tc>
                <a:tc>
                  <a:txBody>
                    <a:bodyPr/>
                    <a:lstStyle/>
                    <a:p>
                      <a:pPr marL="0" algn="ctr" defTabSz="914400" rtl="0" eaLnBrk="1" fontAlgn="ctr" latinLnBrk="0" hangingPunct="1"/>
                      <a:r>
                        <a:rPr lang="es-MX" sz="1200" b="1" u="none" strike="noStrike" kern="1200" dirty="0">
                          <a:solidFill>
                            <a:schemeClr val="dk1"/>
                          </a:solidFill>
                          <a:effectLst/>
                          <a:latin typeface="+mn-lt"/>
                          <a:ea typeface="+mn-ea"/>
                          <a:cs typeface="+mn-cs"/>
                        </a:rPr>
                        <a:t>83.17</a:t>
                      </a:r>
                    </a:p>
                  </a:txBody>
                  <a:tcPr marL="9525" marR="9525" marT="9525" marB="0" anchor="ctr">
                    <a:solidFill>
                      <a:schemeClr val="bg1">
                        <a:lumMod val="85000"/>
                      </a:schemeClr>
                    </a:solidFill>
                  </a:tcPr>
                </a:tc>
                <a:tc>
                  <a:txBody>
                    <a:bodyPr/>
                    <a:lstStyle/>
                    <a:p>
                      <a:pPr marL="0" algn="ctr" defTabSz="914400" rtl="0" eaLnBrk="1" fontAlgn="ctr" latinLnBrk="0" hangingPunct="1"/>
                      <a:r>
                        <a:rPr lang="es-MX" sz="1200" b="1" u="none" strike="noStrike" kern="1200" dirty="0">
                          <a:solidFill>
                            <a:schemeClr val="dk1"/>
                          </a:solidFill>
                          <a:effectLst/>
                          <a:latin typeface="+mn-lt"/>
                          <a:ea typeface="+mn-ea"/>
                          <a:cs typeface="+mn-cs"/>
                        </a:rPr>
                        <a:t>2,537.11</a:t>
                      </a:r>
                    </a:p>
                  </a:txBody>
                  <a:tcPr marL="9525" marR="9525" marT="9525" marB="0" anchor="ctr">
                    <a:solidFill>
                      <a:schemeClr val="bg1">
                        <a:lumMod val="85000"/>
                      </a:schemeClr>
                    </a:solidFill>
                  </a:tcPr>
                </a:tc>
                <a:tc>
                  <a:txBody>
                    <a:bodyPr/>
                    <a:lstStyle/>
                    <a:p>
                      <a:pPr algn="ctr" rtl="0" fontAlgn="ctr"/>
                      <a:r>
                        <a:rPr lang="es-MX" sz="1200" b="1" u="none" strike="noStrike" dirty="0">
                          <a:effectLst/>
                        </a:rPr>
                        <a:t>2,630.77</a:t>
                      </a:r>
                      <a:endParaRPr lang="es-MX" sz="1200" b="1" i="0" u="none" strike="noStrike" dirty="0">
                        <a:solidFill>
                          <a:srgbClr val="000000"/>
                        </a:solidFill>
                        <a:effectLst/>
                        <a:latin typeface="Montserrat" panose="00000500000000000000" pitchFamily="2" charset="0"/>
                      </a:endParaRPr>
                    </a:p>
                  </a:txBody>
                  <a:tcPr marL="9525" marR="9525" marT="9525" marB="0" anchor="ctr">
                    <a:solidFill>
                      <a:schemeClr val="bg1">
                        <a:lumMod val="85000"/>
                      </a:schemeClr>
                    </a:solidFill>
                  </a:tcPr>
                </a:tc>
                <a:tc>
                  <a:txBody>
                    <a:bodyPr/>
                    <a:lstStyle/>
                    <a:p>
                      <a:pPr algn="ctr" rtl="0" fontAlgn="ctr"/>
                      <a:r>
                        <a:rPr lang="es-MX" sz="1200" b="1" i="0" u="none" strike="noStrike" dirty="0">
                          <a:solidFill>
                            <a:srgbClr val="000000"/>
                          </a:solidFill>
                          <a:effectLst/>
                          <a:latin typeface="Montserrat" panose="00000500000000000000" pitchFamily="2" charset="0"/>
                        </a:rPr>
                        <a:t>93.66</a:t>
                      </a:r>
                    </a:p>
                  </a:txBody>
                  <a:tcPr marL="9525" marR="9525" marT="9525" marB="0" anchor="ctr">
                    <a:solidFill>
                      <a:schemeClr val="bg1">
                        <a:lumMod val="85000"/>
                      </a:schemeClr>
                    </a:solidFill>
                  </a:tcPr>
                </a:tc>
                <a:extLst>
                  <a:ext uri="{0D108BD9-81ED-4DB2-BD59-A6C34878D82A}">
                    <a16:rowId xmlns:a16="http://schemas.microsoft.com/office/drawing/2014/main" val="2871388612"/>
                  </a:ext>
                </a:extLst>
              </a:tr>
            </a:tbl>
          </a:graphicData>
        </a:graphic>
      </p:graphicFrame>
    </p:spTree>
    <p:extLst>
      <p:ext uri="{BB962C8B-B14F-4D97-AF65-F5344CB8AC3E}">
        <p14:creationId xmlns:p14="http://schemas.microsoft.com/office/powerpoint/2010/main" val="1583324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65AE9985-5D5B-4A00-A4EA-3BCDED564F50}"/>
              </a:ext>
            </a:extLst>
          </p:cNvPr>
          <p:cNvSpPr txBox="1"/>
          <p:nvPr/>
        </p:nvSpPr>
        <p:spPr>
          <a:xfrm>
            <a:off x="1558925" y="1062579"/>
            <a:ext cx="3598348" cy="400110"/>
          </a:xfrm>
          <a:prstGeom prst="rect">
            <a:avLst/>
          </a:prstGeom>
        </p:spPr>
        <p:txBody>
          <a:bodyPr wrap="square">
            <a:spAutoFit/>
          </a:bodyPr>
          <a:lstStyle>
            <a:defPPr>
              <a:defRPr lang="es-MX"/>
            </a:defPPr>
            <a:lvl1pPr algn="ctr">
              <a:spcBef>
                <a:spcPts val="0"/>
              </a:spcBef>
              <a:spcAft>
                <a:spcPts val="0"/>
              </a:spcAft>
              <a:defRPr sz="1600" b="1">
                <a:solidFill>
                  <a:schemeClr val="accent6">
                    <a:lumMod val="50000"/>
                  </a:schemeClr>
                </a:solidFill>
                <a:latin typeface="Montserrat" panose="00000500000000000000" pitchFamily="2" charset="0"/>
                <a:cs typeface="Arial" panose="020B0604020202020204" pitchFamily="34" charset="0"/>
              </a:defRPr>
            </a:lvl1pPr>
          </a:lstStyle>
          <a:p>
            <a:r>
              <a:rPr lang="es-MX" sz="2000" dirty="0">
                <a:solidFill>
                  <a:srgbClr val="05405D"/>
                </a:solidFill>
              </a:rPr>
              <a:t>Publicaciones por grupo</a:t>
            </a:r>
          </a:p>
        </p:txBody>
      </p:sp>
      <p:sp>
        <p:nvSpPr>
          <p:cNvPr id="10" name="CuadroTexto 9">
            <a:extLst>
              <a:ext uri="{FF2B5EF4-FFF2-40B4-BE49-F238E27FC236}">
                <a16:creationId xmlns:a16="http://schemas.microsoft.com/office/drawing/2014/main" id="{61B58860-37E9-4944-9665-66BD1E51A8A2}"/>
              </a:ext>
            </a:extLst>
          </p:cNvPr>
          <p:cNvSpPr txBox="1"/>
          <p:nvPr/>
        </p:nvSpPr>
        <p:spPr>
          <a:xfrm>
            <a:off x="6135558" y="1062579"/>
            <a:ext cx="6095999" cy="707886"/>
          </a:xfrm>
          <a:prstGeom prst="rect">
            <a:avLst/>
          </a:prstGeom>
        </p:spPr>
        <p:txBody>
          <a:bodyPr wrap="square">
            <a:spAutoFit/>
          </a:bodyPr>
          <a:lstStyle>
            <a:defPPr>
              <a:defRPr lang="es-MX"/>
            </a:defPPr>
            <a:lvl1pPr algn="ctr">
              <a:spcBef>
                <a:spcPts val="0"/>
              </a:spcBef>
              <a:spcAft>
                <a:spcPts val="0"/>
              </a:spcAft>
              <a:defRPr sz="1600" b="1">
                <a:solidFill>
                  <a:schemeClr val="accent6">
                    <a:lumMod val="50000"/>
                  </a:schemeClr>
                </a:solidFill>
                <a:latin typeface="Montserrat" panose="00000500000000000000" pitchFamily="2" charset="0"/>
                <a:cs typeface="Arial" panose="020B0604020202020204" pitchFamily="34" charset="0"/>
              </a:defRPr>
            </a:lvl1pPr>
          </a:lstStyle>
          <a:p>
            <a:r>
              <a:rPr lang="es-MX" sz="2000" dirty="0">
                <a:solidFill>
                  <a:srgbClr val="05405D"/>
                </a:solidFill>
              </a:rPr>
              <a:t>Artículos por Grupo en relación a  las principales líneas de investigación</a:t>
            </a:r>
            <a:endParaRPr lang="es-MX" sz="1800" dirty="0">
              <a:highlight>
                <a:srgbClr val="FFFF00"/>
              </a:highlight>
            </a:endParaRPr>
          </a:p>
        </p:txBody>
      </p:sp>
      <p:sp>
        <p:nvSpPr>
          <p:cNvPr id="13" name="Rectángulo: esquinas redondeadas 12">
            <a:extLst>
              <a:ext uri="{FF2B5EF4-FFF2-40B4-BE49-F238E27FC236}">
                <a16:creationId xmlns:a16="http://schemas.microsoft.com/office/drawing/2014/main" id="{A24E9D35-88ED-4B01-A049-20364DDEC669}"/>
              </a:ext>
            </a:extLst>
          </p:cNvPr>
          <p:cNvSpPr/>
          <p:nvPr/>
        </p:nvSpPr>
        <p:spPr>
          <a:xfrm>
            <a:off x="8797615" y="269536"/>
            <a:ext cx="3182892" cy="458252"/>
          </a:xfrm>
          <a:prstGeom prst="roundRect">
            <a:avLst/>
          </a:prstGeom>
          <a:solidFill>
            <a:srgbClr val="05405D"/>
          </a:solidFill>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Medium" panose="00000600000000000000" pitchFamily="2" charset="0"/>
              </a:rPr>
              <a:t>INVESTIGACIÓN</a:t>
            </a:r>
          </a:p>
        </p:txBody>
      </p:sp>
      <p:graphicFrame>
        <p:nvGraphicFramePr>
          <p:cNvPr id="12" name="3 Gráfico">
            <a:extLst>
              <a:ext uri="{FF2B5EF4-FFF2-40B4-BE49-F238E27FC236}">
                <a16:creationId xmlns:a16="http://schemas.microsoft.com/office/drawing/2014/main" id="{2737AEC4-48CB-441A-B0CF-D21039E4B2CB}"/>
              </a:ext>
            </a:extLst>
          </p:cNvPr>
          <p:cNvGraphicFramePr/>
          <p:nvPr>
            <p:extLst>
              <p:ext uri="{D42A27DB-BD31-4B8C-83A1-F6EECF244321}">
                <p14:modId xmlns:p14="http://schemas.microsoft.com/office/powerpoint/2010/main" val="526813232"/>
              </p:ext>
            </p:extLst>
          </p:nvPr>
        </p:nvGraphicFramePr>
        <p:xfrm>
          <a:off x="6448926" y="1610548"/>
          <a:ext cx="5743074" cy="52474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a:extLst>
              <a:ext uri="{FF2B5EF4-FFF2-40B4-BE49-F238E27FC236}">
                <a16:creationId xmlns:a16="http://schemas.microsoft.com/office/drawing/2014/main" id="{80ADF2A6-AFDD-42C8-B2C2-E35523A85996}"/>
              </a:ext>
            </a:extLst>
          </p:cNvPr>
          <p:cNvGraphicFramePr>
            <a:graphicFrameLocks/>
          </p:cNvGraphicFramePr>
          <p:nvPr>
            <p:extLst>
              <p:ext uri="{D42A27DB-BD31-4B8C-83A1-F6EECF244321}">
                <p14:modId xmlns:p14="http://schemas.microsoft.com/office/powerpoint/2010/main" val="1353605219"/>
              </p:ext>
            </p:extLst>
          </p:nvPr>
        </p:nvGraphicFramePr>
        <p:xfrm>
          <a:off x="-70901" y="1385744"/>
          <a:ext cx="6858000" cy="54722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43980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BA31BE21-A8A4-43F9-8AA5-5ACD296DEA79}"/>
              </a:ext>
            </a:extLst>
          </p:cNvPr>
          <p:cNvGraphicFramePr>
            <a:graphicFrameLocks noGrp="1"/>
          </p:cNvGraphicFramePr>
          <p:nvPr>
            <p:extLst>
              <p:ext uri="{D42A27DB-BD31-4B8C-83A1-F6EECF244321}">
                <p14:modId xmlns:p14="http://schemas.microsoft.com/office/powerpoint/2010/main" val="1882215836"/>
              </p:ext>
            </p:extLst>
          </p:nvPr>
        </p:nvGraphicFramePr>
        <p:xfrm>
          <a:off x="6346119" y="2385413"/>
          <a:ext cx="5551118" cy="3612858"/>
        </p:xfrm>
        <a:graphic>
          <a:graphicData uri="http://schemas.openxmlformats.org/drawingml/2006/table">
            <a:tbl>
              <a:tblPr>
                <a:tableStyleId>{22838BEF-8BB2-4498-84A7-C5851F593DF1}</a:tableStyleId>
              </a:tblPr>
              <a:tblGrid>
                <a:gridCol w="1512000">
                  <a:extLst>
                    <a:ext uri="{9D8B030D-6E8A-4147-A177-3AD203B41FA5}">
                      <a16:colId xmlns:a16="http://schemas.microsoft.com/office/drawing/2014/main" val="3924502382"/>
                    </a:ext>
                  </a:extLst>
                </a:gridCol>
                <a:gridCol w="1623288">
                  <a:extLst>
                    <a:ext uri="{9D8B030D-6E8A-4147-A177-3AD203B41FA5}">
                      <a16:colId xmlns:a16="http://schemas.microsoft.com/office/drawing/2014/main" val="3649772085"/>
                    </a:ext>
                  </a:extLst>
                </a:gridCol>
                <a:gridCol w="1335830">
                  <a:extLst>
                    <a:ext uri="{9D8B030D-6E8A-4147-A177-3AD203B41FA5}">
                      <a16:colId xmlns:a16="http://schemas.microsoft.com/office/drawing/2014/main" val="1105291700"/>
                    </a:ext>
                  </a:extLst>
                </a:gridCol>
                <a:gridCol w="1080000">
                  <a:extLst>
                    <a:ext uri="{9D8B030D-6E8A-4147-A177-3AD203B41FA5}">
                      <a16:colId xmlns:a16="http://schemas.microsoft.com/office/drawing/2014/main" val="3210238849"/>
                    </a:ext>
                  </a:extLst>
                </a:gridCol>
              </a:tblGrid>
              <a:tr h="360000">
                <a:tc gridSpan="4">
                  <a:txBody>
                    <a:bodyPr/>
                    <a:lstStyle/>
                    <a:p>
                      <a:pPr algn="ctr" rtl="0" fontAlgn="ctr"/>
                      <a:r>
                        <a:rPr lang="es-MX" sz="1200" b="1" u="none" strike="noStrike" dirty="0">
                          <a:solidFill>
                            <a:schemeClr val="bg1"/>
                          </a:solidFill>
                          <a:effectLst/>
                        </a:rPr>
                        <a:t>Comparativo de Comportamiento de Adquisiciones 2022-2023</a:t>
                      </a:r>
                      <a:endParaRPr lang="es-MX" sz="1200" b="1" i="0" u="none" strike="noStrike" dirty="0">
                        <a:solidFill>
                          <a:schemeClr val="bg1"/>
                        </a:solidFill>
                        <a:effectLst/>
                        <a:latin typeface="Montserrat" panose="00000500000000000000" pitchFamily="2" charset="0"/>
                      </a:endParaRPr>
                    </a:p>
                  </a:txBody>
                  <a:tcPr marL="9525" marR="9525" marT="9525" marB="0" anchor="ctr">
                    <a:solidFill>
                      <a:srgbClr val="05405D"/>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293396316"/>
                  </a:ext>
                </a:extLst>
              </a:tr>
              <a:tr h="804858">
                <a:tc>
                  <a:txBody>
                    <a:bodyPr/>
                    <a:lstStyle/>
                    <a:p>
                      <a:pPr algn="ctr" rtl="0" fontAlgn="ctr"/>
                      <a:r>
                        <a:rPr lang="es-MX" sz="1200" b="1" u="none" strike="noStrike" dirty="0">
                          <a:solidFill>
                            <a:schemeClr val="bg1"/>
                          </a:solidFill>
                          <a:effectLst/>
                        </a:rPr>
                        <a:t>Procedimiento de contratación</a:t>
                      </a:r>
                      <a:endParaRPr lang="es-MX" sz="1200" b="1" i="0" u="none" strike="noStrike" dirty="0">
                        <a:solidFill>
                          <a:schemeClr val="bg1"/>
                        </a:solidFill>
                        <a:effectLst/>
                        <a:latin typeface="Montserrat" panose="00000500000000000000" pitchFamily="2" charset="0"/>
                      </a:endParaRPr>
                    </a:p>
                  </a:txBody>
                  <a:tcPr marL="9525" marR="9525" marT="9525" marB="0" anchor="ctr">
                    <a:solidFill>
                      <a:srgbClr val="05405D"/>
                    </a:solidFill>
                  </a:tcPr>
                </a:tc>
                <a:tc>
                  <a:txBody>
                    <a:bodyPr/>
                    <a:lstStyle/>
                    <a:p>
                      <a:pPr algn="ctr" rtl="0" fontAlgn="ctr"/>
                      <a:r>
                        <a:rPr lang="es-MX" sz="1200" b="1" u="none" strike="noStrike" dirty="0">
                          <a:solidFill>
                            <a:schemeClr val="bg1"/>
                          </a:solidFill>
                          <a:effectLst/>
                        </a:rPr>
                        <a:t>Monto ejercido 2022 en pesos</a:t>
                      </a:r>
                      <a:endParaRPr lang="es-MX" sz="1200" b="1" i="0" u="none" strike="noStrike" dirty="0">
                        <a:solidFill>
                          <a:schemeClr val="bg1"/>
                        </a:solidFill>
                        <a:effectLst/>
                        <a:latin typeface="Montserrat" panose="00000500000000000000" pitchFamily="2" charset="0"/>
                      </a:endParaRPr>
                    </a:p>
                  </a:txBody>
                  <a:tcPr marL="9525" marR="9525" marT="9525" marB="0" anchor="ctr">
                    <a:solidFill>
                      <a:srgbClr val="05405D"/>
                    </a:solidFill>
                  </a:tcPr>
                </a:tc>
                <a:tc>
                  <a:txBody>
                    <a:bodyPr/>
                    <a:lstStyle/>
                    <a:p>
                      <a:pPr algn="ctr" rtl="0" fontAlgn="ctr"/>
                      <a:r>
                        <a:rPr lang="es-MX" sz="1200" b="1" u="none" strike="noStrike" dirty="0">
                          <a:solidFill>
                            <a:schemeClr val="bg1"/>
                          </a:solidFill>
                          <a:effectLst/>
                        </a:rPr>
                        <a:t>Monto ejercido 2023 en pesos</a:t>
                      </a:r>
                      <a:endParaRPr lang="es-MX" sz="1200" b="1" i="0" u="none" strike="noStrike" dirty="0">
                        <a:solidFill>
                          <a:schemeClr val="bg1"/>
                        </a:solidFill>
                        <a:effectLst/>
                        <a:latin typeface="Montserrat" panose="00000500000000000000" pitchFamily="2" charset="0"/>
                      </a:endParaRPr>
                    </a:p>
                  </a:txBody>
                  <a:tcPr marL="9525" marR="9525" marT="9525" marB="0" anchor="ctr">
                    <a:solidFill>
                      <a:srgbClr val="05405D"/>
                    </a:solidFill>
                  </a:tcPr>
                </a:tc>
                <a:tc>
                  <a:txBody>
                    <a:bodyPr/>
                    <a:lstStyle/>
                    <a:p>
                      <a:pPr algn="ctr" rtl="0" fontAlgn="ctr"/>
                      <a:r>
                        <a:rPr lang="es-MX" sz="1200" b="1" u="none" strike="noStrike" dirty="0">
                          <a:solidFill>
                            <a:schemeClr val="bg1"/>
                          </a:solidFill>
                          <a:effectLst/>
                        </a:rPr>
                        <a:t>Diferencia</a:t>
                      </a:r>
                    </a:p>
                    <a:p>
                      <a:pPr algn="ctr" rtl="0" fontAlgn="ctr"/>
                      <a:r>
                        <a:rPr lang="es-MX" sz="1200" b="1" u="none" strike="noStrike" dirty="0">
                          <a:solidFill>
                            <a:schemeClr val="bg1"/>
                          </a:solidFill>
                          <a:effectLst/>
                        </a:rPr>
                        <a:t>%</a:t>
                      </a:r>
                      <a:endParaRPr lang="es-MX" sz="1200" b="1" i="0" u="none" strike="noStrike" dirty="0">
                        <a:solidFill>
                          <a:schemeClr val="bg1"/>
                        </a:solidFill>
                        <a:effectLst/>
                        <a:latin typeface="Montserrat" panose="00000500000000000000" pitchFamily="2" charset="0"/>
                      </a:endParaRPr>
                    </a:p>
                  </a:txBody>
                  <a:tcPr marL="9525" marR="9525" marT="9525" marB="0" anchor="ctr">
                    <a:solidFill>
                      <a:srgbClr val="05405D"/>
                    </a:solidFill>
                  </a:tcPr>
                </a:tc>
                <a:extLst>
                  <a:ext uri="{0D108BD9-81ED-4DB2-BD59-A6C34878D82A}">
                    <a16:rowId xmlns:a16="http://schemas.microsoft.com/office/drawing/2014/main" val="925448089"/>
                  </a:ext>
                </a:extLst>
              </a:tr>
              <a:tr h="612000">
                <a:tc>
                  <a:txBody>
                    <a:bodyPr/>
                    <a:lstStyle/>
                    <a:p>
                      <a:pPr marL="93663" indent="0" algn="l" rtl="0" fontAlgn="ctr"/>
                      <a:r>
                        <a:rPr lang="es-MX" sz="1200" b="1" u="none" strike="noStrike" dirty="0">
                          <a:effectLst/>
                        </a:rPr>
                        <a:t>Licitación Pública</a:t>
                      </a:r>
                      <a:endParaRPr lang="es-MX" sz="1200" b="1" i="0" u="none" strike="noStrike" dirty="0">
                        <a:solidFill>
                          <a:schemeClr val="tx1"/>
                        </a:solidFill>
                        <a:effectLst/>
                        <a:latin typeface="Montserrat" panose="00000500000000000000" pitchFamily="2" charset="0"/>
                      </a:endParaRPr>
                    </a:p>
                  </a:txBody>
                  <a:tcPr marL="9525" marR="9525" marT="9525" marB="0" anchor="ctr">
                    <a:noFill/>
                  </a:tcPr>
                </a:tc>
                <a:tc>
                  <a:txBody>
                    <a:bodyPr/>
                    <a:lstStyle/>
                    <a:p>
                      <a:pPr algn="ctr" rtl="0" fontAlgn="ctr"/>
                      <a:r>
                        <a:rPr lang="es-MX" sz="1200" u="none" strike="noStrike" dirty="0">
                          <a:effectLst/>
                        </a:rPr>
                        <a:t>480,000,450.84</a:t>
                      </a:r>
                      <a:endParaRPr lang="es-MX" sz="1200" b="0" i="0" u="none" strike="noStrike" dirty="0">
                        <a:solidFill>
                          <a:srgbClr val="000000"/>
                        </a:solidFill>
                        <a:effectLst/>
                        <a:latin typeface="Montserrat" panose="00000500000000000000" pitchFamily="2" charset="0"/>
                      </a:endParaRPr>
                    </a:p>
                  </a:txBody>
                  <a:tcPr marL="9525" marR="9525" marT="9525" marB="0" anchor="ctr">
                    <a:noFill/>
                  </a:tcPr>
                </a:tc>
                <a:tc>
                  <a:txBody>
                    <a:bodyPr/>
                    <a:lstStyle/>
                    <a:p>
                      <a:pPr algn="ctr" rtl="0" fontAlgn="ctr"/>
                      <a:r>
                        <a:rPr lang="es-MX" sz="1200" u="none" strike="noStrike" dirty="0">
                          <a:effectLst/>
                        </a:rPr>
                        <a:t>451,940,299.47</a:t>
                      </a:r>
                      <a:endParaRPr lang="es-MX" sz="1200" b="0" i="0" u="none" strike="noStrike" dirty="0">
                        <a:solidFill>
                          <a:srgbClr val="000000"/>
                        </a:solidFill>
                        <a:effectLst/>
                        <a:latin typeface="Montserrat" panose="00000500000000000000" pitchFamily="2" charset="0"/>
                      </a:endParaRPr>
                    </a:p>
                  </a:txBody>
                  <a:tcPr marL="9525" marR="9525" marT="9525" marB="0" anchor="ctr">
                    <a:noFill/>
                  </a:tcPr>
                </a:tc>
                <a:tc>
                  <a:txBody>
                    <a:bodyPr/>
                    <a:lstStyle/>
                    <a:p>
                      <a:pPr marL="0" algn="ctr" defTabSz="914400" rtl="0" eaLnBrk="1" fontAlgn="ctr" latinLnBrk="0" hangingPunct="1"/>
                      <a:r>
                        <a:rPr lang="es-MX" sz="1200" u="none" strike="noStrike" kern="1200" dirty="0">
                          <a:effectLst/>
                        </a:rPr>
                        <a:t>- 5.8 </a:t>
                      </a:r>
                      <a:endParaRPr lang="es-MX" sz="1200" u="none" strike="noStrike" kern="1200" dirty="0">
                        <a:solidFill>
                          <a:schemeClr val="dk1"/>
                        </a:solidFill>
                        <a:effectLst/>
                        <a:latin typeface="+mn-lt"/>
                        <a:ea typeface="+mn-ea"/>
                        <a:cs typeface="+mn-cs"/>
                      </a:endParaRPr>
                    </a:p>
                  </a:txBody>
                  <a:tcPr marL="9525" marR="9525" marT="9525" marB="0" anchor="ctr">
                    <a:noFill/>
                  </a:tcPr>
                </a:tc>
                <a:extLst>
                  <a:ext uri="{0D108BD9-81ED-4DB2-BD59-A6C34878D82A}">
                    <a16:rowId xmlns:a16="http://schemas.microsoft.com/office/drawing/2014/main" val="3630776275"/>
                  </a:ext>
                </a:extLst>
              </a:tr>
              <a:tr h="612000">
                <a:tc>
                  <a:txBody>
                    <a:bodyPr/>
                    <a:lstStyle/>
                    <a:p>
                      <a:pPr marL="93663" indent="0" algn="l" rtl="0" fontAlgn="ctr"/>
                      <a:r>
                        <a:rPr lang="es-MX" sz="1200" b="1" u="none" strike="noStrike" dirty="0">
                          <a:effectLst/>
                        </a:rPr>
                        <a:t>Invitación a cuando menos tres personas</a:t>
                      </a:r>
                      <a:endParaRPr lang="es-MX" sz="1200" b="1" i="0" u="none" strike="noStrike" dirty="0">
                        <a:solidFill>
                          <a:schemeClr val="tx1"/>
                        </a:solidFill>
                        <a:effectLst/>
                        <a:latin typeface="Montserrat" panose="00000500000000000000" pitchFamily="2" charset="0"/>
                      </a:endParaRPr>
                    </a:p>
                  </a:txBody>
                  <a:tcPr marL="9525" marR="9525" marT="9525" marB="0" anchor="ctr">
                    <a:noFill/>
                  </a:tcPr>
                </a:tc>
                <a:tc>
                  <a:txBody>
                    <a:bodyPr/>
                    <a:lstStyle/>
                    <a:p>
                      <a:pPr algn="ctr" rtl="0" fontAlgn="ctr"/>
                      <a:r>
                        <a:rPr lang="es-MX" sz="1200" u="none" strike="noStrike" dirty="0">
                          <a:effectLst/>
                        </a:rPr>
                        <a:t>0</a:t>
                      </a:r>
                      <a:endParaRPr lang="es-MX" sz="1200" b="0" i="0" u="none" strike="noStrike" dirty="0">
                        <a:solidFill>
                          <a:srgbClr val="000000"/>
                        </a:solidFill>
                        <a:effectLst/>
                        <a:latin typeface="Montserrat" panose="00000500000000000000" pitchFamily="2" charset="0"/>
                      </a:endParaRPr>
                    </a:p>
                  </a:txBody>
                  <a:tcPr marL="9525" marR="9525" marT="9525" marB="0" anchor="ctr">
                    <a:noFill/>
                  </a:tcPr>
                </a:tc>
                <a:tc>
                  <a:txBody>
                    <a:bodyPr/>
                    <a:lstStyle/>
                    <a:p>
                      <a:pPr algn="ctr" rtl="0" fontAlgn="ctr"/>
                      <a:r>
                        <a:rPr lang="es-MX" sz="1200" u="none" strike="noStrike" dirty="0">
                          <a:effectLst/>
                        </a:rPr>
                        <a:t>0</a:t>
                      </a:r>
                      <a:endParaRPr lang="es-MX" sz="1200" b="0" i="0" u="none" strike="noStrike" dirty="0">
                        <a:solidFill>
                          <a:srgbClr val="000000"/>
                        </a:solidFill>
                        <a:effectLst/>
                        <a:latin typeface="Montserrat" panose="00000500000000000000" pitchFamily="2" charset="0"/>
                      </a:endParaRPr>
                    </a:p>
                  </a:txBody>
                  <a:tcPr marL="9525" marR="9525" marT="9525" marB="0" anchor="ctr">
                    <a:noFill/>
                  </a:tcPr>
                </a:tc>
                <a:tc>
                  <a:txBody>
                    <a:bodyPr/>
                    <a:lstStyle/>
                    <a:p>
                      <a:pPr algn="ctr" rtl="0" fontAlgn="ctr"/>
                      <a:r>
                        <a:rPr lang="es-MX" sz="1200" u="none" strike="noStrike" dirty="0">
                          <a:effectLst/>
                        </a:rPr>
                        <a:t>0</a:t>
                      </a:r>
                      <a:endParaRPr lang="es-MX" sz="1200" b="0" i="0" u="none" strike="noStrike" dirty="0">
                        <a:solidFill>
                          <a:srgbClr val="000000"/>
                        </a:solidFill>
                        <a:effectLst/>
                        <a:latin typeface="Montserrat" panose="00000500000000000000" pitchFamily="2" charset="0"/>
                      </a:endParaRPr>
                    </a:p>
                  </a:txBody>
                  <a:tcPr marL="9525" marR="9525" marT="9525" marB="0" anchor="ctr">
                    <a:noFill/>
                  </a:tcPr>
                </a:tc>
                <a:extLst>
                  <a:ext uri="{0D108BD9-81ED-4DB2-BD59-A6C34878D82A}">
                    <a16:rowId xmlns:a16="http://schemas.microsoft.com/office/drawing/2014/main" val="344778202"/>
                  </a:ext>
                </a:extLst>
              </a:tr>
              <a:tr h="612000">
                <a:tc>
                  <a:txBody>
                    <a:bodyPr/>
                    <a:lstStyle/>
                    <a:p>
                      <a:pPr marL="93663" indent="0" algn="l" rtl="0" fontAlgn="ctr"/>
                      <a:r>
                        <a:rPr lang="es-MX" sz="1200" b="1" u="none" strike="noStrike" dirty="0">
                          <a:effectLst/>
                        </a:rPr>
                        <a:t>Excepción a la Licitación Art. 41</a:t>
                      </a:r>
                      <a:endParaRPr lang="es-MX" sz="1200" b="1" i="0" u="none" strike="noStrike" dirty="0">
                        <a:solidFill>
                          <a:schemeClr val="tx1"/>
                        </a:solidFill>
                        <a:effectLst/>
                        <a:latin typeface="Montserrat" panose="00000500000000000000" pitchFamily="2" charset="0"/>
                      </a:endParaRPr>
                    </a:p>
                  </a:txBody>
                  <a:tcPr marL="9525" marR="9525" marT="9525" marB="0" anchor="ctr">
                    <a:noFill/>
                  </a:tcPr>
                </a:tc>
                <a:tc>
                  <a:txBody>
                    <a:bodyPr/>
                    <a:lstStyle/>
                    <a:p>
                      <a:pPr algn="ctr" rtl="0" fontAlgn="ctr"/>
                      <a:r>
                        <a:rPr lang="es-MX" sz="1200" u="none" strike="noStrike" dirty="0">
                          <a:effectLst/>
                        </a:rPr>
                        <a:t>304,603,676.13</a:t>
                      </a:r>
                      <a:endParaRPr lang="es-MX" sz="1200" b="0" i="0" u="none" strike="noStrike" dirty="0">
                        <a:solidFill>
                          <a:srgbClr val="000000"/>
                        </a:solidFill>
                        <a:effectLst/>
                        <a:latin typeface="Montserrat" panose="00000500000000000000" pitchFamily="2" charset="0"/>
                      </a:endParaRPr>
                    </a:p>
                  </a:txBody>
                  <a:tcPr marL="9525" marR="9525" marT="9525" marB="0" anchor="ctr">
                    <a:noFill/>
                  </a:tcPr>
                </a:tc>
                <a:tc>
                  <a:txBody>
                    <a:bodyPr/>
                    <a:lstStyle/>
                    <a:p>
                      <a:pPr algn="ctr" rtl="0" fontAlgn="ctr"/>
                      <a:r>
                        <a:rPr lang="es-MX" sz="1200" u="none" strike="noStrike" dirty="0">
                          <a:effectLst/>
                        </a:rPr>
                        <a:t>309,718,951.50</a:t>
                      </a:r>
                      <a:endParaRPr lang="es-MX" sz="1200" b="0" i="0" u="none" strike="noStrike" dirty="0">
                        <a:solidFill>
                          <a:srgbClr val="000000"/>
                        </a:solidFill>
                        <a:effectLst/>
                        <a:latin typeface="Montserrat" panose="00000500000000000000" pitchFamily="2" charset="0"/>
                      </a:endParaRPr>
                    </a:p>
                  </a:txBody>
                  <a:tcPr marL="9525" marR="9525" marT="9525" marB="0" anchor="ctr">
                    <a:noFill/>
                  </a:tcPr>
                </a:tc>
                <a:tc>
                  <a:txBody>
                    <a:bodyPr/>
                    <a:lstStyle/>
                    <a:p>
                      <a:pPr algn="ctr" rtl="0" fontAlgn="ctr"/>
                      <a:r>
                        <a:rPr lang="es-MX" sz="1200" u="none" strike="noStrike" dirty="0">
                          <a:effectLst/>
                        </a:rPr>
                        <a:t>1.7 </a:t>
                      </a:r>
                      <a:endParaRPr lang="es-MX" sz="1200" b="0" i="0" u="none" strike="noStrike" dirty="0">
                        <a:solidFill>
                          <a:srgbClr val="000000"/>
                        </a:solidFill>
                        <a:effectLst/>
                        <a:latin typeface="Montserrat" panose="00000500000000000000" pitchFamily="2" charset="0"/>
                      </a:endParaRPr>
                    </a:p>
                  </a:txBody>
                  <a:tcPr marL="9525" marR="9525" marT="9525" marB="0" anchor="ctr">
                    <a:noFill/>
                  </a:tcPr>
                </a:tc>
                <a:extLst>
                  <a:ext uri="{0D108BD9-81ED-4DB2-BD59-A6C34878D82A}">
                    <a16:rowId xmlns:a16="http://schemas.microsoft.com/office/drawing/2014/main" val="3099464038"/>
                  </a:ext>
                </a:extLst>
              </a:tr>
              <a:tr h="612000">
                <a:tc>
                  <a:txBody>
                    <a:bodyPr/>
                    <a:lstStyle/>
                    <a:p>
                      <a:pPr marL="93663" indent="0" algn="l" rtl="0" fontAlgn="ctr"/>
                      <a:r>
                        <a:rPr lang="es-MX" sz="1200" b="1" u="none" strike="noStrike" dirty="0">
                          <a:effectLst/>
                        </a:rPr>
                        <a:t>Adjudicación Directa Art. 42</a:t>
                      </a:r>
                      <a:endParaRPr lang="es-MX" sz="1200" b="1" i="0" u="none" strike="noStrike" dirty="0">
                        <a:solidFill>
                          <a:schemeClr val="tx1"/>
                        </a:solidFill>
                        <a:effectLst/>
                        <a:latin typeface="Montserrat" panose="00000500000000000000" pitchFamily="2" charset="0"/>
                      </a:endParaRPr>
                    </a:p>
                  </a:txBody>
                  <a:tcPr marL="9525" marR="9525" marT="9525" marB="0" anchor="ctr">
                    <a:noFill/>
                  </a:tcPr>
                </a:tc>
                <a:tc>
                  <a:txBody>
                    <a:bodyPr/>
                    <a:lstStyle/>
                    <a:p>
                      <a:pPr algn="ctr" rtl="0" fontAlgn="ctr"/>
                      <a:r>
                        <a:rPr lang="es-MX" sz="1200" u="none" strike="noStrike">
                          <a:effectLst/>
                        </a:rPr>
                        <a:t>52,732,828.16</a:t>
                      </a:r>
                      <a:endParaRPr lang="es-MX" sz="1200" b="0" i="0" u="none" strike="noStrike">
                        <a:solidFill>
                          <a:srgbClr val="000000"/>
                        </a:solidFill>
                        <a:effectLst/>
                        <a:latin typeface="Montserrat" panose="00000500000000000000" pitchFamily="2" charset="0"/>
                      </a:endParaRPr>
                    </a:p>
                  </a:txBody>
                  <a:tcPr marL="9525" marR="9525" marT="9525" marB="0" anchor="ctr">
                    <a:noFill/>
                  </a:tcPr>
                </a:tc>
                <a:tc>
                  <a:txBody>
                    <a:bodyPr/>
                    <a:lstStyle/>
                    <a:p>
                      <a:pPr algn="ctr" rtl="0" fontAlgn="ctr"/>
                      <a:r>
                        <a:rPr lang="es-MX" sz="1200" u="none" strike="noStrike" dirty="0">
                          <a:effectLst/>
                        </a:rPr>
                        <a:t>53,865,369.68</a:t>
                      </a:r>
                      <a:endParaRPr lang="es-MX" sz="1200" b="0" i="0" u="none" strike="noStrike" dirty="0">
                        <a:solidFill>
                          <a:srgbClr val="000000"/>
                        </a:solidFill>
                        <a:effectLst/>
                        <a:latin typeface="Montserrat" panose="00000500000000000000" pitchFamily="2" charset="0"/>
                      </a:endParaRPr>
                    </a:p>
                  </a:txBody>
                  <a:tcPr marL="9525" marR="9525" marT="9525" marB="0" anchor="ctr">
                    <a:noFill/>
                  </a:tcPr>
                </a:tc>
                <a:tc>
                  <a:txBody>
                    <a:bodyPr/>
                    <a:lstStyle/>
                    <a:p>
                      <a:pPr algn="ctr" rtl="0" fontAlgn="ctr"/>
                      <a:r>
                        <a:rPr lang="es-MX" sz="1200" u="none" strike="noStrike" dirty="0">
                          <a:effectLst/>
                        </a:rPr>
                        <a:t>2.1 </a:t>
                      </a:r>
                      <a:endParaRPr lang="es-MX" sz="1200" b="0" i="0" u="none" strike="noStrike" dirty="0">
                        <a:solidFill>
                          <a:srgbClr val="000000"/>
                        </a:solidFill>
                        <a:effectLst/>
                        <a:latin typeface="Montserrat" panose="00000500000000000000" pitchFamily="2" charset="0"/>
                      </a:endParaRPr>
                    </a:p>
                  </a:txBody>
                  <a:tcPr marL="9525" marR="9525" marT="9525" marB="0" anchor="ctr">
                    <a:noFill/>
                  </a:tcPr>
                </a:tc>
                <a:extLst>
                  <a:ext uri="{0D108BD9-81ED-4DB2-BD59-A6C34878D82A}">
                    <a16:rowId xmlns:a16="http://schemas.microsoft.com/office/drawing/2014/main" val="1628899076"/>
                  </a:ext>
                </a:extLst>
              </a:tr>
            </a:tbl>
          </a:graphicData>
        </a:graphic>
      </p:graphicFrame>
      <p:sp>
        <p:nvSpPr>
          <p:cNvPr id="4" name="CuadroTexto 3">
            <a:extLst>
              <a:ext uri="{FF2B5EF4-FFF2-40B4-BE49-F238E27FC236}">
                <a16:creationId xmlns:a16="http://schemas.microsoft.com/office/drawing/2014/main" id="{E4CD8A37-8405-4CEC-9E00-B608062DF36C}"/>
              </a:ext>
            </a:extLst>
          </p:cNvPr>
          <p:cNvSpPr txBox="1"/>
          <p:nvPr/>
        </p:nvSpPr>
        <p:spPr>
          <a:xfrm>
            <a:off x="6237845" y="926743"/>
            <a:ext cx="5767666" cy="1293175"/>
          </a:xfrm>
          <a:prstGeom prst="rect">
            <a:avLst/>
          </a:prstGeom>
          <a:noFill/>
        </p:spPr>
        <p:txBody>
          <a:bodyPr wrap="square" rtlCol="0">
            <a:spAutoFit/>
          </a:bodyPr>
          <a:lstStyle/>
          <a:p>
            <a:pPr marL="0" marR="0" lvl="0" indent="0" algn="just" defTabSz="914400" rtl="0" eaLnBrk="1" fontAlgn="auto" latinLnBrk="0" hangingPunct="1">
              <a:lnSpc>
                <a:spcPct val="113000"/>
              </a:lnSpc>
              <a:spcBef>
                <a:spcPts val="0"/>
              </a:spcBef>
              <a:spcAft>
                <a:spcPts val="0"/>
              </a:spcAft>
              <a:buClrTx/>
              <a:buSzTx/>
              <a:buFontTx/>
              <a:buNone/>
              <a:tabLst/>
              <a:defRPr/>
            </a:pPr>
            <a:r>
              <a:rPr kumimoji="0" lang="es-ES" sz="1400" b="1" i="0" u="none" strike="noStrike" kern="1200" cap="none" spc="0" normalizeH="0" baseline="0" noProof="0" dirty="0">
                <a:ln>
                  <a:noFill/>
                </a:ln>
                <a:solidFill>
                  <a:prstClr val="black"/>
                </a:solidFill>
                <a:effectLst/>
                <a:uLnTx/>
                <a:uFillTx/>
                <a:latin typeface="Montserrat" panose="00000500000000000000" pitchFamily="2" charset="0"/>
              </a:rPr>
              <a:t>Durante el ejercicio 2023 se priorizaron  los procedimientos de Licitación Pública para la contratación de servicios, adquisiciones y arrendamientos, </a:t>
            </a:r>
            <a:r>
              <a:rPr lang="es-ES" sz="1400" b="1" dirty="0">
                <a:solidFill>
                  <a:prstClr val="black"/>
                </a:solidFill>
                <a:latin typeface="Montserrat" panose="00000500000000000000" pitchFamily="2" charset="0"/>
              </a:rPr>
              <a:t>logrando un 94% de licitaciones y excepciones a la misma, y solo un 6% de adjudicaciones directas.</a:t>
            </a:r>
            <a:endParaRPr kumimoji="0" lang="es-MX" sz="1400" b="1" i="0" u="none" strike="noStrike" kern="1200" cap="none" spc="0" normalizeH="0" baseline="0" noProof="0" dirty="0">
              <a:ln>
                <a:noFill/>
              </a:ln>
              <a:solidFill>
                <a:prstClr val="black"/>
              </a:solidFill>
              <a:effectLst/>
              <a:uLnTx/>
              <a:uFillTx/>
              <a:latin typeface="Montserrat" panose="00000500000000000000" pitchFamily="2" charset="0"/>
            </a:endParaRPr>
          </a:p>
        </p:txBody>
      </p:sp>
      <p:graphicFrame>
        <p:nvGraphicFramePr>
          <p:cNvPr id="12" name="Google Shape;663;g22f47ee93f4_0_17">
            <a:extLst>
              <a:ext uri="{FF2B5EF4-FFF2-40B4-BE49-F238E27FC236}">
                <a16:creationId xmlns:a16="http://schemas.microsoft.com/office/drawing/2014/main" id="{30E170D7-148B-4E03-81A0-230BACB7CD4A}"/>
              </a:ext>
            </a:extLst>
          </p:cNvPr>
          <p:cNvGraphicFramePr/>
          <p:nvPr>
            <p:extLst>
              <p:ext uri="{D42A27DB-BD31-4B8C-83A1-F6EECF244321}">
                <p14:modId xmlns:p14="http://schemas.microsoft.com/office/powerpoint/2010/main" val="4028443985"/>
              </p:ext>
            </p:extLst>
          </p:nvPr>
        </p:nvGraphicFramePr>
        <p:xfrm>
          <a:off x="441230" y="1262758"/>
          <a:ext cx="5285064" cy="3024000"/>
        </p:xfrm>
        <a:graphic>
          <a:graphicData uri="http://schemas.openxmlformats.org/drawingml/2006/table">
            <a:tbl>
              <a:tblPr>
                <a:tableStyleId>{BDBED569-4797-4DF1-A0F4-6AAB3CD982D8}</a:tableStyleId>
              </a:tblPr>
              <a:tblGrid>
                <a:gridCol w="329343">
                  <a:extLst>
                    <a:ext uri="{9D8B030D-6E8A-4147-A177-3AD203B41FA5}">
                      <a16:colId xmlns:a16="http://schemas.microsoft.com/office/drawing/2014/main" val="20000"/>
                    </a:ext>
                  </a:extLst>
                </a:gridCol>
                <a:gridCol w="2552868">
                  <a:extLst>
                    <a:ext uri="{9D8B030D-6E8A-4147-A177-3AD203B41FA5}">
                      <a16:colId xmlns:a16="http://schemas.microsoft.com/office/drawing/2014/main" val="20001"/>
                    </a:ext>
                  </a:extLst>
                </a:gridCol>
                <a:gridCol w="1101880">
                  <a:extLst>
                    <a:ext uri="{9D8B030D-6E8A-4147-A177-3AD203B41FA5}">
                      <a16:colId xmlns:a16="http://schemas.microsoft.com/office/drawing/2014/main" val="20002"/>
                    </a:ext>
                  </a:extLst>
                </a:gridCol>
                <a:gridCol w="1300973">
                  <a:extLst>
                    <a:ext uri="{9D8B030D-6E8A-4147-A177-3AD203B41FA5}">
                      <a16:colId xmlns:a16="http://schemas.microsoft.com/office/drawing/2014/main" val="20003"/>
                    </a:ext>
                  </a:extLst>
                </a:gridCol>
              </a:tblGrid>
              <a:tr h="396000">
                <a:tc gridSpan="4">
                  <a:txBody>
                    <a:bodyPr/>
                    <a:lstStyle/>
                    <a:p>
                      <a:pPr marL="0" marR="0" lvl="0" indent="0" algn="ctr" rtl="0">
                        <a:spcBef>
                          <a:spcPts val="0"/>
                        </a:spcBef>
                        <a:spcAft>
                          <a:spcPts val="0"/>
                        </a:spcAft>
                        <a:buNone/>
                      </a:pPr>
                      <a:r>
                        <a:rPr lang="es-MX" sz="1200" b="1" u="none" strike="noStrike" cap="none" dirty="0">
                          <a:solidFill>
                            <a:schemeClr val="bg1"/>
                          </a:solidFill>
                          <a:sym typeface="Calibri"/>
                        </a:rPr>
                        <a:t>Catálogo de Indicadores/Índices Unidad de Transparencia</a:t>
                      </a:r>
                      <a:endParaRPr lang="es-MX" sz="1200" b="1" dirty="0">
                        <a:solidFill>
                          <a:schemeClr val="bg1"/>
                        </a:solidFill>
                        <a:latin typeface="Montserrat" panose="00000500000000000000" pitchFamily="2" charset="0"/>
                      </a:endParaRPr>
                    </a:p>
                  </a:txBody>
                  <a:tcPr marL="6525" marR="6525" marT="6525" marB="0" anchor="ctr">
                    <a:solidFill>
                      <a:srgbClr val="05405D"/>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468000">
                <a:tc>
                  <a:txBody>
                    <a:bodyPr/>
                    <a:lstStyle/>
                    <a:p>
                      <a:pPr marL="0" marR="0" lvl="0" indent="0" algn="ctr" rtl="0">
                        <a:spcBef>
                          <a:spcPts val="0"/>
                        </a:spcBef>
                        <a:spcAft>
                          <a:spcPts val="0"/>
                        </a:spcAft>
                        <a:buNone/>
                      </a:pPr>
                      <a:r>
                        <a:rPr lang="es-MX" sz="1100" b="1" u="none" strike="noStrike" cap="none" dirty="0">
                          <a:solidFill>
                            <a:schemeClr val="bg1"/>
                          </a:solidFill>
                          <a:sym typeface="Calibri"/>
                        </a:rPr>
                        <a:t> </a:t>
                      </a:r>
                      <a:endParaRPr sz="1100" b="1" dirty="0">
                        <a:solidFill>
                          <a:schemeClr val="bg1"/>
                        </a:solidFill>
                        <a:latin typeface="Montserrat" panose="00000500000000000000" pitchFamily="2" charset="0"/>
                      </a:endParaRPr>
                    </a:p>
                  </a:txBody>
                  <a:tcPr marL="6525" marR="6525" marT="6525" marB="0" anchor="ctr">
                    <a:solidFill>
                      <a:srgbClr val="05405D"/>
                    </a:solidFill>
                  </a:tcPr>
                </a:tc>
                <a:tc>
                  <a:txBody>
                    <a:bodyPr/>
                    <a:lstStyle/>
                    <a:p>
                      <a:pPr marL="0" marR="0" lvl="0" indent="0" algn="ctr" rtl="0">
                        <a:spcBef>
                          <a:spcPts val="0"/>
                        </a:spcBef>
                        <a:spcAft>
                          <a:spcPts val="0"/>
                        </a:spcAft>
                        <a:buNone/>
                      </a:pPr>
                      <a:r>
                        <a:rPr lang="es-MX" sz="1200" b="1" u="none" strike="noStrike" cap="none" dirty="0">
                          <a:solidFill>
                            <a:schemeClr val="bg1"/>
                          </a:solidFill>
                          <a:sym typeface="Calibri"/>
                        </a:rPr>
                        <a:t>Nombre</a:t>
                      </a:r>
                      <a:endParaRPr lang="es-MX" sz="1200" b="1" dirty="0">
                        <a:solidFill>
                          <a:schemeClr val="bg1"/>
                        </a:solidFill>
                        <a:latin typeface="Montserrat" panose="00000500000000000000" pitchFamily="2" charset="0"/>
                      </a:endParaRPr>
                    </a:p>
                  </a:txBody>
                  <a:tcPr marL="6525" marR="6525" marT="6525" marB="0" anchor="ctr">
                    <a:solidFill>
                      <a:srgbClr val="05405D"/>
                    </a:solidFill>
                  </a:tcPr>
                </a:tc>
                <a:tc>
                  <a:txBody>
                    <a:bodyPr/>
                    <a:lstStyle/>
                    <a:p>
                      <a:pPr marL="0" marR="0" lvl="0" indent="0" algn="ctr" rtl="0">
                        <a:spcBef>
                          <a:spcPts val="0"/>
                        </a:spcBef>
                        <a:spcAft>
                          <a:spcPts val="0"/>
                        </a:spcAft>
                        <a:buNone/>
                      </a:pPr>
                      <a:r>
                        <a:rPr lang="es-MX" sz="1200" b="1" u="none" strike="noStrike" cap="none" dirty="0">
                          <a:solidFill>
                            <a:schemeClr val="bg1"/>
                          </a:solidFill>
                          <a:sym typeface="Calibri"/>
                        </a:rPr>
                        <a:t>Resultado</a:t>
                      </a:r>
                    </a:p>
                    <a:p>
                      <a:pPr marL="0" marR="0" lvl="0" indent="0" algn="ctr" rtl="0">
                        <a:spcBef>
                          <a:spcPts val="0"/>
                        </a:spcBef>
                        <a:spcAft>
                          <a:spcPts val="0"/>
                        </a:spcAft>
                        <a:buNone/>
                      </a:pPr>
                      <a:r>
                        <a:rPr lang="es-MX" sz="1200" b="1" u="none" strike="noStrike" cap="none" dirty="0">
                          <a:solidFill>
                            <a:schemeClr val="bg1"/>
                          </a:solidFill>
                          <a:sym typeface="Calibri"/>
                        </a:rPr>
                        <a:t>2022</a:t>
                      </a:r>
                      <a:endParaRPr sz="1200" b="1" dirty="0">
                        <a:solidFill>
                          <a:schemeClr val="bg1"/>
                        </a:solidFill>
                        <a:latin typeface="Montserrat" panose="00000500000000000000" pitchFamily="2" charset="0"/>
                      </a:endParaRPr>
                    </a:p>
                  </a:txBody>
                  <a:tcPr marL="6525" marR="6525" marT="6525" marB="0" anchor="ctr">
                    <a:solidFill>
                      <a:srgbClr val="05405D"/>
                    </a:solidFill>
                  </a:tcPr>
                </a:tc>
                <a:tc>
                  <a:txBody>
                    <a:bodyPr/>
                    <a:lstStyle/>
                    <a:p>
                      <a:pPr marL="0" marR="0" lvl="0" indent="0" algn="ctr" rtl="0">
                        <a:spcBef>
                          <a:spcPts val="0"/>
                        </a:spcBef>
                        <a:spcAft>
                          <a:spcPts val="0"/>
                        </a:spcAft>
                        <a:buNone/>
                      </a:pPr>
                      <a:r>
                        <a:rPr lang="es-MX" sz="1200" b="1" u="none" strike="noStrike" cap="none" dirty="0">
                          <a:solidFill>
                            <a:schemeClr val="bg1"/>
                          </a:solidFill>
                          <a:sym typeface="Calibri"/>
                        </a:rPr>
                        <a:t>Resultado</a:t>
                      </a:r>
                    </a:p>
                    <a:p>
                      <a:pPr marL="0" marR="0" lvl="0" indent="0" algn="ctr" rtl="0">
                        <a:spcBef>
                          <a:spcPts val="0"/>
                        </a:spcBef>
                        <a:spcAft>
                          <a:spcPts val="0"/>
                        </a:spcAft>
                        <a:buNone/>
                      </a:pPr>
                      <a:r>
                        <a:rPr lang="es-MX" sz="1200" b="1" u="none" strike="noStrike" cap="none" dirty="0">
                          <a:solidFill>
                            <a:schemeClr val="bg1"/>
                          </a:solidFill>
                          <a:sym typeface="Calibri"/>
                        </a:rPr>
                        <a:t>2023</a:t>
                      </a:r>
                      <a:endParaRPr sz="1200" b="1" dirty="0">
                        <a:solidFill>
                          <a:schemeClr val="bg1"/>
                        </a:solidFill>
                        <a:latin typeface="Montserrat" panose="00000500000000000000" pitchFamily="2" charset="0"/>
                      </a:endParaRPr>
                    </a:p>
                  </a:txBody>
                  <a:tcPr marL="6525" marR="6525" marT="6525" marB="0" anchor="ctr">
                    <a:solidFill>
                      <a:srgbClr val="05405D"/>
                    </a:solidFill>
                  </a:tcPr>
                </a:tc>
                <a:extLst>
                  <a:ext uri="{0D108BD9-81ED-4DB2-BD59-A6C34878D82A}">
                    <a16:rowId xmlns:a16="http://schemas.microsoft.com/office/drawing/2014/main" val="10001"/>
                  </a:ext>
                </a:extLst>
              </a:tr>
              <a:tr h="720000">
                <a:tc>
                  <a:txBody>
                    <a:bodyPr/>
                    <a:lstStyle/>
                    <a:p>
                      <a:pPr marL="0" marR="0" lvl="0" indent="0" algn="ctr" rtl="0">
                        <a:spcBef>
                          <a:spcPts val="0"/>
                        </a:spcBef>
                        <a:spcAft>
                          <a:spcPts val="0"/>
                        </a:spcAft>
                        <a:buNone/>
                      </a:pPr>
                      <a:r>
                        <a:rPr lang="es-MX" sz="1100" b="1" u="none" strike="noStrike" cap="none" dirty="0">
                          <a:sym typeface="Calibri"/>
                        </a:rPr>
                        <a:t>2</a:t>
                      </a:r>
                      <a:endParaRPr sz="1100" b="1" dirty="0">
                        <a:solidFill>
                          <a:schemeClr val="tx1"/>
                        </a:solidFill>
                        <a:latin typeface="Montserrat" panose="00000500000000000000" pitchFamily="2" charset="0"/>
                      </a:endParaRPr>
                    </a:p>
                  </a:txBody>
                  <a:tcPr marL="6525" marR="6525" marT="6525" marB="0" anchor="ctr"/>
                </a:tc>
                <a:tc>
                  <a:txBody>
                    <a:bodyPr/>
                    <a:lstStyle/>
                    <a:p>
                      <a:pPr marL="93663" marR="0" lvl="0" indent="0" algn="l" rtl="0">
                        <a:spcBef>
                          <a:spcPts val="0"/>
                        </a:spcBef>
                        <a:spcAft>
                          <a:spcPts val="0"/>
                        </a:spcAft>
                        <a:buNone/>
                      </a:pPr>
                      <a:r>
                        <a:rPr lang="es-MX" sz="1100" b="1" u="none" strike="noStrike" cap="none" dirty="0">
                          <a:sym typeface="Calibri"/>
                        </a:rPr>
                        <a:t>Índice de las Capacidades de la Unidad de Transparencia</a:t>
                      </a:r>
                      <a:endParaRPr sz="1100" b="1" dirty="0">
                        <a:latin typeface="Montserrat" panose="00000500000000000000" pitchFamily="2" charset="0"/>
                      </a:endParaRPr>
                    </a:p>
                  </a:txBody>
                  <a:tcPr marL="6525" marR="6525" marT="6525" marB="0" anchor="ctr"/>
                </a:tc>
                <a:tc>
                  <a:txBody>
                    <a:bodyPr/>
                    <a:lstStyle/>
                    <a:p>
                      <a:pPr marL="0" marR="0" lvl="0" indent="0" algn="ctr" rtl="0">
                        <a:spcBef>
                          <a:spcPts val="0"/>
                        </a:spcBef>
                        <a:spcAft>
                          <a:spcPts val="0"/>
                        </a:spcAft>
                        <a:buNone/>
                      </a:pPr>
                      <a:r>
                        <a:rPr lang="es-MX" sz="1100" u="none" strike="noStrike" cap="none" dirty="0">
                          <a:sym typeface="Calibri"/>
                        </a:rPr>
                        <a:t>81.48</a:t>
                      </a:r>
                      <a:endParaRPr sz="1100" b="1" dirty="0">
                        <a:latin typeface="Montserrat" panose="00000500000000000000" pitchFamily="2" charset="0"/>
                      </a:endParaRPr>
                    </a:p>
                  </a:txBody>
                  <a:tcPr marL="6525" marR="6525" marT="6525" marB="0" anchor="ctr"/>
                </a:tc>
                <a:tc>
                  <a:txBody>
                    <a:bodyPr/>
                    <a:lstStyle/>
                    <a:p>
                      <a:pPr marL="0" marR="0" lvl="0" indent="0" algn="ctr" rtl="0">
                        <a:spcBef>
                          <a:spcPts val="0"/>
                        </a:spcBef>
                        <a:spcAft>
                          <a:spcPts val="0"/>
                        </a:spcAft>
                        <a:buNone/>
                      </a:pPr>
                      <a:r>
                        <a:rPr lang="es-MX" sz="1100" b="0" dirty="0">
                          <a:latin typeface="Montserrat" panose="00000500000000000000" pitchFamily="2" charset="0"/>
                        </a:rPr>
                        <a:t>81.11</a:t>
                      </a:r>
                      <a:endParaRPr sz="1100" b="0" dirty="0">
                        <a:latin typeface="Montserrat" panose="00000500000000000000" pitchFamily="2" charset="0"/>
                      </a:endParaRPr>
                    </a:p>
                  </a:txBody>
                  <a:tcPr marL="6525" marR="6525" marT="6525" marB="0" anchor="ctr"/>
                </a:tc>
                <a:extLst>
                  <a:ext uri="{0D108BD9-81ED-4DB2-BD59-A6C34878D82A}">
                    <a16:rowId xmlns:a16="http://schemas.microsoft.com/office/drawing/2014/main" val="10003"/>
                  </a:ext>
                </a:extLst>
              </a:tr>
              <a:tr h="720000">
                <a:tc>
                  <a:txBody>
                    <a:bodyPr/>
                    <a:lstStyle/>
                    <a:p>
                      <a:pPr marL="0" marR="0" lvl="0" indent="0" algn="ctr" rtl="0">
                        <a:spcBef>
                          <a:spcPts val="0"/>
                        </a:spcBef>
                        <a:spcAft>
                          <a:spcPts val="0"/>
                        </a:spcAft>
                        <a:buNone/>
                      </a:pPr>
                      <a:r>
                        <a:rPr lang="es-MX" sz="1100" b="1" u="none" strike="noStrike" cap="none" dirty="0">
                          <a:sym typeface="Calibri"/>
                        </a:rPr>
                        <a:t>5</a:t>
                      </a:r>
                      <a:endParaRPr sz="1100" b="1" dirty="0">
                        <a:solidFill>
                          <a:schemeClr val="tx1"/>
                        </a:solidFill>
                        <a:latin typeface="Montserrat" panose="00000500000000000000" pitchFamily="2" charset="0"/>
                      </a:endParaRPr>
                    </a:p>
                  </a:txBody>
                  <a:tcPr marL="6525" marR="6525" marT="6525" marB="0" anchor="ctr"/>
                </a:tc>
                <a:tc>
                  <a:txBody>
                    <a:bodyPr/>
                    <a:lstStyle/>
                    <a:p>
                      <a:pPr marL="93663" marR="0" lvl="0" indent="0" algn="l" rtl="0">
                        <a:spcBef>
                          <a:spcPts val="0"/>
                        </a:spcBef>
                        <a:spcAft>
                          <a:spcPts val="0"/>
                        </a:spcAft>
                        <a:buNone/>
                      </a:pPr>
                      <a:r>
                        <a:rPr lang="es-MX" sz="1100" b="1" u="none" strike="noStrike" cap="none" dirty="0">
                          <a:sym typeface="Calibri"/>
                        </a:rPr>
                        <a:t>Índice Global de Cumplimiento en Portales de Transparencia</a:t>
                      </a:r>
                      <a:endParaRPr sz="1100" b="1" dirty="0">
                        <a:latin typeface="Montserrat" panose="00000500000000000000" pitchFamily="2" charset="0"/>
                      </a:endParaRPr>
                    </a:p>
                  </a:txBody>
                  <a:tcPr marL="6525" marR="6525" marT="6525" marB="0" anchor="ctr"/>
                </a:tc>
                <a:tc>
                  <a:txBody>
                    <a:bodyPr/>
                    <a:lstStyle/>
                    <a:p>
                      <a:pPr marL="0" marR="0" lvl="0" indent="0" algn="ctr" rtl="0">
                        <a:spcBef>
                          <a:spcPts val="0"/>
                        </a:spcBef>
                        <a:spcAft>
                          <a:spcPts val="0"/>
                        </a:spcAft>
                        <a:buNone/>
                      </a:pPr>
                      <a:r>
                        <a:rPr lang="es-MX" sz="1100" b="1" u="none" strike="noStrike" cap="none" dirty="0">
                          <a:sym typeface="Calibri"/>
                        </a:rPr>
                        <a:t>*No fue evaluado por tener el 100</a:t>
                      </a:r>
                      <a:endParaRPr sz="1100" b="1" dirty="0">
                        <a:latin typeface="Montserrat" panose="00000500000000000000" pitchFamily="2" charset="0"/>
                      </a:endParaRPr>
                    </a:p>
                  </a:txBody>
                  <a:tcPr marL="6525" marR="6525" marT="6525" marB="0" anchor="ctr"/>
                </a:tc>
                <a:tc>
                  <a:txBody>
                    <a:bodyPr/>
                    <a:lstStyle/>
                    <a:p>
                      <a:pPr marL="0" marR="0" lvl="0" indent="0" algn="ctr" rtl="0">
                        <a:spcBef>
                          <a:spcPts val="0"/>
                        </a:spcBef>
                        <a:spcAft>
                          <a:spcPts val="0"/>
                        </a:spcAft>
                        <a:buNone/>
                      </a:pPr>
                      <a:r>
                        <a:rPr lang="es-ES" sz="1100" b="1" kern="1200" dirty="0">
                          <a:effectLst/>
                        </a:rPr>
                        <a:t>91.61</a:t>
                      </a:r>
                      <a:endParaRPr sz="1100" b="1" dirty="0">
                        <a:latin typeface="Montserrat" panose="00000500000000000000" pitchFamily="2" charset="0"/>
                      </a:endParaRPr>
                    </a:p>
                  </a:txBody>
                  <a:tcPr marL="6525" marR="6525" marT="6525" marB="0" anchor="ctr"/>
                </a:tc>
                <a:extLst>
                  <a:ext uri="{0D108BD9-81ED-4DB2-BD59-A6C34878D82A}">
                    <a16:rowId xmlns:a16="http://schemas.microsoft.com/office/drawing/2014/main" val="10005"/>
                  </a:ext>
                </a:extLst>
              </a:tr>
              <a:tr h="720000">
                <a:tc>
                  <a:txBody>
                    <a:bodyPr/>
                    <a:lstStyle/>
                    <a:p>
                      <a:pPr marL="0" marR="0" lvl="0" indent="0" algn="ctr" rtl="0">
                        <a:spcBef>
                          <a:spcPts val="0"/>
                        </a:spcBef>
                        <a:spcAft>
                          <a:spcPts val="0"/>
                        </a:spcAft>
                        <a:buNone/>
                      </a:pPr>
                      <a:r>
                        <a:rPr lang="es-MX" sz="1100" b="1" u="none" strike="noStrike" cap="none" dirty="0">
                          <a:sym typeface="Calibri"/>
                        </a:rPr>
                        <a:t>9</a:t>
                      </a:r>
                      <a:endParaRPr sz="1100" b="1" dirty="0">
                        <a:solidFill>
                          <a:schemeClr val="tx1"/>
                        </a:solidFill>
                        <a:latin typeface="Montserrat" panose="00000500000000000000" pitchFamily="2" charset="0"/>
                      </a:endParaRPr>
                    </a:p>
                  </a:txBody>
                  <a:tcPr marL="6525" marR="6525" marT="6525" marB="0" anchor="ctr"/>
                </a:tc>
                <a:tc>
                  <a:txBody>
                    <a:bodyPr/>
                    <a:lstStyle/>
                    <a:p>
                      <a:pPr marL="93663" marR="0" lvl="0" indent="0" algn="l" rtl="0">
                        <a:spcBef>
                          <a:spcPts val="0"/>
                        </a:spcBef>
                        <a:spcAft>
                          <a:spcPts val="0"/>
                        </a:spcAft>
                        <a:buNone/>
                      </a:pPr>
                      <a:r>
                        <a:rPr lang="es-MX" sz="1100" b="1" u="none" strike="noStrike" cap="none" dirty="0">
                          <a:sym typeface="Calibri"/>
                        </a:rPr>
                        <a:t>Indicador de la Capacitación para el Fortalecimiento de la Cultura de la Transparencia y la Protección de Datos Personales</a:t>
                      </a:r>
                      <a:endParaRPr sz="1100" b="1" dirty="0">
                        <a:latin typeface="Montserrat" panose="00000500000000000000" pitchFamily="2" charset="0"/>
                      </a:endParaRPr>
                    </a:p>
                  </a:txBody>
                  <a:tcPr marL="6525" marR="6525" marT="6525" marB="0" anchor="ctr"/>
                </a:tc>
                <a:tc>
                  <a:txBody>
                    <a:bodyPr/>
                    <a:lstStyle/>
                    <a:p>
                      <a:pPr marL="0" marR="0" lvl="0" indent="0" algn="ctr" rtl="0">
                        <a:spcBef>
                          <a:spcPts val="0"/>
                        </a:spcBef>
                        <a:spcAft>
                          <a:spcPts val="0"/>
                        </a:spcAft>
                        <a:buNone/>
                      </a:pPr>
                      <a:r>
                        <a:rPr lang="es-MX" sz="1100" u="none" strike="noStrike" cap="none" dirty="0">
                          <a:sym typeface="Calibri"/>
                        </a:rPr>
                        <a:t>95.75</a:t>
                      </a:r>
                      <a:endParaRPr sz="1100" b="1" dirty="0">
                        <a:latin typeface="Montserrat" panose="00000500000000000000" pitchFamily="2" charset="0"/>
                      </a:endParaRPr>
                    </a:p>
                  </a:txBody>
                  <a:tcPr marL="6525" marR="6525" marT="6525" marB="0" anchor="ctr"/>
                </a:tc>
                <a:tc>
                  <a:txBody>
                    <a:bodyPr/>
                    <a:lstStyle/>
                    <a:p>
                      <a:pPr marL="0" marR="0" lvl="0" indent="0" algn="ctr" rtl="0">
                        <a:spcBef>
                          <a:spcPts val="0"/>
                        </a:spcBef>
                        <a:spcAft>
                          <a:spcPts val="0"/>
                        </a:spcAft>
                        <a:buNone/>
                      </a:pPr>
                      <a:r>
                        <a:rPr lang="es-MX" sz="1100" b="0" dirty="0">
                          <a:latin typeface="Montserrat" panose="00000500000000000000" pitchFamily="2" charset="0"/>
                        </a:rPr>
                        <a:t>90.63</a:t>
                      </a:r>
                      <a:endParaRPr sz="1100" b="0" dirty="0">
                        <a:latin typeface="Montserrat" panose="00000500000000000000" pitchFamily="2" charset="0"/>
                      </a:endParaRPr>
                    </a:p>
                  </a:txBody>
                  <a:tcPr marL="6525" marR="6525" marT="6525" marB="0" anchor="ctr"/>
                </a:tc>
                <a:extLst>
                  <a:ext uri="{0D108BD9-81ED-4DB2-BD59-A6C34878D82A}">
                    <a16:rowId xmlns:a16="http://schemas.microsoft.com/office/drawing/2014/main" val="10008"/>
                  </a:ext>
                </a:extLst>
              </a:tr>
            </a:tbl>
          </a:graphicData>
        </a:graphic>
      </p:graphicFrame>
      <p:sp>
        <p:nvSpPr>
          <p:cNvPr id="13" name="Google Shape;666;g22f47ee93f4_0_17">
            <a:extLst>
              <a:ext uri="{FF2B5EF4-FFF2-40B4-BE49-F238E27FC236}">
                <a16:creationId xmlns:a16="http://schemas.microsoft.com/office/drawing/2014/main" id="{E99B85F0-6562-4024-BB89-BD6AF17D16D2}"/>
              </a:ext>
            </a:extLst>
          </p:cNvPr>
          <p:cNvSpPr txBox="1"/>
          <p:nvPr/>
        </p:nvSpPr>
        <p:spPr>
          <a:xfrm>
            <a:off x="525294" y="4398798"/>
            <a:ext cx="5116936" cy="2211473"/>
          </a:xfrm>
          <a:prstGeom prst="rect">
            <a:avLst/>
          </a:prstGeom>
          <a:solidFill>
            <a:schemeClr val="bg1"/>
          </a:solidFill>
          <a:ln w="9525" cap="flat" cmpd="sng">
            <a:noFill/>
            <a:prstDash val="solid"/>
            <a:round/>
            <a:headEnd type="none" w="sm" len="sm"/>
            <a:tailEnd type="none" w="sm" len="sm"/>
          </a:ln>
        </p:spPr>
        <p:txBody>
          <a:bodyPr spcFirstLastPara="1" wrap="square" lIns="91425" tIns="91425" rIns="91425" bIns="91425" anchor="t" anchorCtr="0">
            <a:spAutoFit/>
          </a:bodyPr>
          <a:lstStyle/>
          <a:p>
            <a:pPr algn="just">
              <a:lnSpc>
                <a:spcPct val="114000"/>
              </a:lnSpc>
              <a:spcAft>
                <a:spcPts val="1200"/>
              </a:spcAft>
              <a:defRPr/>
            </a:pPr>
            <a:r>
              <a:rPr lang="es-MX" sz="1200" b="1" i="1" dirty="0">
                <a:solidFill>
                  <a:prstClr val="black"/>
                </a:solidFill>
                <a:latin typeface="Montserrat"/>
                <a:ea typeface="Montserrat"/>
                <a:cs typeface="Montserrat"/>
                <a:sym typeface="Montserrat"/>
              </a:rPr>
              <a:t>“</a:t>
            </a:r>
            <a:r>
              <a:rPr lang="es-MX" sz="1400" b="1" dirty="0">
                <a:solidFill>
                  <a:srgbClr val="000000"/>
                </a:solidFill>
                <a:effectLst/>
                <a:highlight>
                  <a:srgbClr val="FFFFFF"/>
                </a:highlight>
                <a:latin typeface="Montserrat" panose="00000500000000000000" pitchFamily="2" charset="0"/>
                <a:ea typeface="Times New Roman" panose="02020603050405020304" pitchFamily="18" charset="0"/>
              </a:rPr>
              <a:t>La opinión de los dictámenes de Auditoría Externa 2023 a los Estados Financieros y Presupuestales del Instituto, al mes de marzo 2024, fueron dictaminados sin salvedad por parte del Despacho de Auditoría Externa.</a:t>
            </a:r>
            <a:r>
              <a:rPr lang="es-MX" sz="1200" b="1" i="1" dirty="0">
                <a:solidFill>
                  <a:prstClr val="black"/>
                </a:solidFill>
                <a:latin typeface="Montserrat"/>
                <a:ea typeface="Montserrat"/>
                <a:cs typeface="Montserrat"/>
                <a:sym typeface="Montserrat"/>
              </a:rPr>
              <a:t>”</a:t>
            </a:r>
            <a:endParaRPr kumimoji="0" sz="1200" b="1" i="1" u="none" strike="noStrike" kern="1200" cap="none" spc="0" normalizeH="0" baseline="0" noProof="0" dirty="0">
              <a:ln>
                <a:noFill/>
              </a:ln>
              <a:effectLst/>
              <a:uLnTx/>
              <a:uFillTx/>
              <a:latin typeface="Montserrat"/>
              <a:ea typeface="Montserrat"/>
              <a:cs typeface="Montserrat"/>
              <a:sym typeface="Montserrat"/>
            </a:endParaRPr>
          </a:p>
          <a:p>
            <a:pPr marL="0" marR="0" lvl="0" indent="0" algn="just" defTabSz="914400" rtl="0" eaLnBrk="1" fontAlgn="auto" latinLnBrk="0" hangingPunct="1">
              <a:lnSpc>
                <a:spcPct val="114000"/>
              </a:lnSpc>
              <a:spcBef>
                <a:spcPts val="0"/>
              </a:spcBef>
              <a:spcAft>
                <a:spcPts val="120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Montserrat"/>
                <a:ea typeface="Montserrat"/>
                <a:cs typeface="Montserrat"/>
                <a:sym typeface="Montserrat"/>
              </a:rPr>
              <a:t>Se concluyó en su totalidad el registro de cuenta pública 2023.</a:t>
            </a:r>
          </a:p>
        </p:txBody>
      </p:sp>
      <p:sp>
        <p:nvSpPr>
          <p:cNvPr id="8" name="Rectangle 1">
            <a:extLst>
              <a:ext uri="{FF2B5EF4-FFF2-40B4-BE49-F238E27FC236}">
                <a16:creationId xmlns:a16="http://schemas.microsoft.com/office/drawing/2014/main" id="{F045641B-0C61-4FC2-AFA3-907462127AFB}"/>
              </a:ext>
            </a:extLst>
          </p:cNvPr>
          <p:cNvSpPr>
            <a:spLocks noChangeArrowheads="1"/>
          </p:cNvSpPr>
          <p:nvPr/>
        </p:nvSpPr>
        <p:spPr bwMode="auto">
          <a:xfrm>
            <a:off x="2913134" y="462606"/>
            <a:ext cx="5767666"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1pPr>
            <a:lvl2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2pPr>
            <a:lvl3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3pPr>
            <a:lvl4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4pPr>
            <a:lvl5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5pPr>
            <a:lvl6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6pPr>
            <a:lvl7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7pPr>
            <a:lvl8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8pPr>
            <a:lvl9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9pPr>
          </a:lstStyle>
          <a:p>
            <a:pPr marL="0" marR="0" lvl="0" indent="0" algn="ctr" defTabSz="685800" rtl="0" eaLnBrk="0" fontAlgn="base" latinLnBrk="0" hangingPunct="0">
              <a:lnSpc>
                <a:spcPct val="100000"/>
              </a:lnSpc>
              <a:spcBef>
                <a:spcPct val="0"/>
              </a:spcBef>
              <a:spcAft>
                <a:spcPct val="0"/>
              </a:spcAft>
              <a:buClrTx/>
              <a:buSzTx/>
              <a:buFontTx/>
              <a:buNone/>
              <a:tabLst>
                <a:tab pos="2140744" algn="l"/>
                <a:tab pos="3167063" algn="r"/>
              </a:tabLst>
              <a:defRPr/>
            </a:pPr>
            <a:r>
              <a:rPr lang="es-ES" altLang="es-MX" sz="2400" b="1" dirty="0">
                <a:solidFill>
                  <a:srgbClr val="05405D"/>
                </a:solidFill>
                <a:latin typeface="Montserrat" panose="00000500000000000000" pitchFamily="2" charset="0"/>
                <a:cs typeface="Arial" panose="020B0604020202020204" pitchFamily="34" charset="0"/>
              </a:rPr>
              <a:t>Cumplimiento Normativo</a:t>
            </a:r>
          </a:p>
        </p:txBody>
      </p:sp>
      <p:sp>
        <p:nvSpPr>
          <p:cNvPr id="10" name="Rectángulo: esquinas redondeadas 9">
            <a:extLst>
              <a:ext uri="{FF2B5EF4-FFF2-40B4-BE49-F238E27FC236}">
                <a16:creationId xmlns:a16="http://schemas.microsoft.com/office/drawing/2014/main" id="{CD12E13D-FE28-4CBF-83A5-6F483C26749D}"/>
              </a:ext>
            </a:extLst>
          </p:cNvPr>
          <p:cNvSpPr/>
          <p:nvPr/>
        </p:nvSpPr>
        <p:spPr>
          <a:xfrm>
            <a:off x="8714345" y="232144"/>
            <a:ext cx="3182892" cy="458252"/>
          </a:xfrm>
          <a:prstGeom prst="roundRect">
            <a:avLst/>
          </a:prstGeom>
          <a:solidFill>
            <a:srgbClr val="05405D"/>
          </a:solidFill>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Medium" panose="00000600000000000000" pitchFamily="2" charset="0"/>
              </a:rPr>
              <a:t>ADMINISTRACIÓN</a:t>
            </a:r>
          </a:p>
        </p:txBody>
      </p:sp>
    </p:spTree>
    <p:extLst>
      <p:ext uri="{BB962C8B-B14F-4D97-AF65-F5344CB8AC3E}">
        <p14:creationId xmlns:p14="http://schemas.microsoft.com/office/powerpoint/2010/main" val="27907906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5A43CB93-CC3E-4DC0-AF1A-E1240D1B0B17}"/>
              </a:ext>
            </a:extLst>
          </p:cNvPr>
          <p:cNvGraphicFramePr>
            <a:graphicFrameLocks noGrp="1"/>
          </p:cNvGraphicFramePr>
          <p:nvPr>
            <p:extLst>
              <p:ext uri="{D42A27DB-BD31-4B8C-83A1-F6EECF244321}">
                <p14:modId xmlns:p14="http://schemas.microsoft.com/office/powerpoint/2010/main" val="1115375233"/>
              </p:ext>
            </p:extLst>
          </p:nvPr>
        </p:nvGraphicFramePr>
        <p:xfrm>
          <a:off x="537029" y="1620241"/>
          <a:ext cx="7224817" cy="3300116"/>
        </p:xfrm>
        <a:graphic>
          <a:graphicData uri="http://schemas.openxmlformats.org/drawingml/2006/table">
            <a:tbl>
              <a:tblPr>
                <a:tableStyleId>{22838BEF-8BB2-4498-84A7-C5851F593DF1}</a:tableStyleId>
              </a:tblPr>
              <a:tblGrid>
                <a:gridCol w="1407652">
                  <a:extLst>
                    <a:ext uri="{9D8B030D-6E8A-4147-A177-3AD203B41FA5}">
                      <a16:colId xmlns:a16="http://schemas.microsoft.com/office/drawing/2014/main" val="3924502382"/>
                    </a:ext>
                  </a:extLst>
                </a:gridCol>
                <a:gridCol w="1628128">
                  <a:extLst>
                    <a:ext uri="{9D8B030D-6E8A-4147-A177-3AD203B41FA5}">
                      <a16:colId xmlns:a16="http://schemas.microsoft.com/office/drawing/2014/main" val="3649772085"/>
                    </a:ext>
                  </a:extLst>
                </a:gridCol>
                <a:gridCol w="1339813">
                  <a:extLst>
                    <a:ext uri="{9D8B030D-6E8A-4147-A177-3AD203B41FA5}">
                      <a16:colId xmlns:a16="http://schemas.microsoft.com/office/drawing/2014/main" val="1105291700"/>
                    </a:ext>
                  </a:extLst>
                </a:gridCol>
                <a:gridCol w="1424612">
                  <a:extLst>
                    <a:ext uri="{9D8B030D-6E8A-4147-A177-3AD203B41FA5}">
                      <a16:colId xmlns:a16="http://schemas.microsoft.com/office/drawing/2014/main" val="3210238849"/>
                    </a:ext>
                  </a:extLst>
                </a:gridCol>
                <a:gridCol w="1424612">
                  <a:extLst>
                    <a:ext uri="{9D8B030D-6E8A-4147-A177-3AD203B41FA5}">
                      <a16:colId xmlns:a16="http://schemas.microsoft.com/office/drawing/2014/main" val="2173422102"/>
                    </a:ext>
                  </a:extLst>
                </a:gridCol>
              </a:tblGrid>
              <a:tr h="720000">
                <a:tc>
                  <a:txBody>
                    <a:bodyPr/>
                    <a:lstStyle/>
                    <a:p>
                      <a:pPr algn="ctr" fontAlgn="ctr"/>
                      <a:r>
                        <a:rPr lang="es-ES" sz="1400" b="1" i="0" u="none" strike="noStrike" dirty="0">
                          <a:solidFill>
                            <a:srgbClr val="FFFFFF"/>
                          </a:solidFill>
                          <a:effectLst/>
                          <a:latin typeface="Montserrat" panose="00000500000000000000" pitchFamily="2" charset="0"/>
                        </a:rPr>
                        <a:t>Tipo de plaza</a:t>
                      </a:r>
                      <a:endParaRPr lang="es-MX" sz="1400" b="1" i="0" u="none" strike="noStrike" dirty="0">
                        <a:solidFill>
                          <a:srgbClr val="FFFFFF"/>
                        </a:solidFill>
                        <a:effectLst/>
                        <a:latin typeface="Montserrat" panose="00000500000000000000" pitchFamily="2" charset="0"/>
                      </a:endParaRPr>
                    </a:p>
                  </a:txBody>
                  <a:tcPr marL="9525" marR="9525" marT="9525" marB="0" anchor="ctr">
                    <a:solidFill>
                      <a:srgbClr val="05405D"/>
                    </a:solidFill>
                  </a:tcPr>
                </a:tc>
                <a:tc>
                  <a:txBody>
                    <a:bodyPr/>
                    <a:lstStyle/>
                    <a:p>
                      <a:pPr algn="ctr" fontAlgn="ctr"/>
                      <a:r>
                        <a:rPr lang="es-ES" sz="1400" b="1" i="0" u="none" strike="noStrike" dirty="0">
                          <a:solidFill>
                            <a:srgbClr val="FFFFFF"/>
                          </a:solidFill>
                          <a:effectLst/>
                          <a:latin typeface="Montserrat" panose="00000500000000000000" pitchFamily="2" charset="0"/>
                        </a:rPr>
                        <a:t>2021</a:t>
                      </a:r>
                      <a:endParaRPr lang="es-MX" sz="1400" b="1" i="0" u="none" strike="noStrike" dirty="0">
                        <a:solidFill>
                          <a:srgbClr val="FFFFFF"/>
                        </a:solidFill>
                        <a:effectLst/>
                        <a:latin typeface="Montserrat" panose="00000500000000000000" pitchFamily="2" charset="0"/>
                      </a:endParaRPr>
                    </a:p>
                  </a:txBody>
                  <a:tcPr marL="9525" marR="9525" marT="9525" marB="0" anchor="ctr">
                    <a:solidFill>
                      <a:srgbClr val="05405D"/>
                    </a:solidFill>
                  </a:tcPr>
                </a:tc>
                <a:tc>
                  <a:txBody>
                    <a:bodyPr/>
                    <a:lstStyle/>
                    <a:p>
                      <a:pPr algn="ctr" fontAlgn="ctr"/>
                      <a:r>
                        <a:rPr lang="es-ES" sz="1400" b="1" i="0" u="none" strike="noStrike" dirty="0">
                          <a:solidFill>
                            <a:srgbClr val="FFFFFF"/>
                          </a:solidFill>
                          <a:effectLst/>
                          <a:latin typeface="Montserrat" panose="00000500000000000000" pitchFamily="2" charset="0"/>
                        </a:rPr>
                        <a:t>2022</a:t>
                      </a:r>
                      <a:endParaRPr lang="es-MX" sz="1400" b="1" i="0" u="none" strike="noStrike" dirty="0">
                        <a:solidFill>
                          <a:srgbClr val="FFFFFF"/>
                        </a:solidFill>
                        <a:effectLst/>
                        <a:latin typeface="Montserrat" panose="00000500000000000000" pitchFamily="2" charset="0"/>
                      </a:endParaRPr>
                    </a:p>
                  </a:txBody>
                  <a:tcPr marL="9525" marR="9525" marT="9525" marB="0" anchor="ctr">
                    <a:solidFill>
                      <a:srgbClr val="05405D"/>
                    </a:solidFill>
                  </a:tcPr>
                </a:tc>
                <a:tc>
                  <a:txBody>
                    <a:bodyPr/>
                    <a:lstStyle/>
                    <a:p>
                      <a:pPr algn="ctr" fontAlgn="ctr"/>
                      <a:r>
                        <a:rPr lang="es-ES" sz="1400" b="1" i="0" u="none" strike="noStrike" dirty="0">
                          <a:solidFill>
                            <a:srgbClr val="FFFFFF"/>
                          </a:solidFill>
                          <a:effectLst/>
                          <a:latin typeface="Montserrat" panose="00000500000000000000" pitchFamily="2" charset="0"/>
                        </a:rPr>
                        <a:t>2023</a:t>
                      </a:r>
                      <a:endParaRPr lang="es-MX" sz="1400" b="1" i="0" u="none" strike="noStrike" dirty="0">
                        <a:solidFill>
                          <a:srgbClr val="FFFFFF"/>
                        </a:solidFill>
                        <a:effectLst/>
                        <a:latin typeface="Montserrat" panose="00000500000000000000" pitchFamily="2" charset="0"/>
                      </a:endParaRPr>
                    </a:p>
                  </a:txBody>
                  <a:tcPr marL="9525" marR="9525" marT="9525" marB="0" anchor="ctr">
                    <a:solidFill>
                      <a:srgbClr val="05405D"/>
                    </a:solidFill>
                  </a:tcPr>
                </a:tc>
                <a:tc>
                  <a:txBody>
                    <a:bodyPr/>
                    <a:lstStyle/>
                    <a:p>
                      <a:pPr algn="ctr" fontAlgn="ctr"/>
                      <a:r>
                        <a:rPr lang="es-ES" sz="1400" b="1" i="0" u="none" strike="noStrike" dirty="0">
                          <a:solidFill>
                            <a:srgbClr val="FFFFFF"/>
                          </a:solidFill>
                          <a:effectLst/>
                          <a:latin typeface="Montserrat" panose="00000500000000000000" pitchFamily="2" charset="0"/>
                        </a:rPr>
                        <a:t>Aumento</a:t>
                      </a:r>
                      <a:endParaRPr lang="es-MX" sz="1400" b="1" i="0" u="none" strike="noStrike" dirty="0">
                        <a:solidFill>
                          <a:srgbClr val="FFFFFF"/>
                        </a:solidFill>
                        <a:effectLst/>
                        <a:latin typeface="Montserrat" panose="00000500000000000000" pitchFamily="2" charset="0"/>
                      </a:endParaRPr>
                    </a:p>
                  </a:txBody>
                  <a:tcPr marL="9525" marR="9525" marT="9525" marB="0" anchor="ctr">
                    <a:solidFill>
                      <a:srgbClr val="05405D"/>
                    </a:solidFill>
                  </a:tcPr>
                </a:tc>
                <a:extLst>
                  <a:ext uri="{0D108BD9-81ED-4DB2-BD59-A6C34878D82A}">
                    <a16:rowId xmlns:a16="http://schemas.microsoft.com/office/drawing/2014/main" val="925448089"/>
                  </a:ext>
                </a:extLst>
              </a:tr>
              <a:tr h="645029">
                <a:tc>
                  <a:txBody>
                    <a:bodyPr/>
                    <a:lstStyle/>
                    <a:p>
                      <a:pPr algn="ctr" fontAlgn="ctr"/>
                      <a:r>
                        <a:rPr lang="es-MX" sz="1400" b="1" i="0" u="none" strike="noStrike" dirty="0">
                          <a:solidFill>
                            <a:srgbClr val="000000"/>
                          </a:solidFill>
                          <a:effectLst/>
                          <a:latin typeface="Montserrat" panose="00000500000000000000" pitchFamily="2" charset="0"/>
                        </a:rPr>
                        <a:t>Plazas de Confianza</a:t>
                      </a:r>
                    </a:p>
                  </a:txBody>
                  <a:tcPr marL="9525" marR="9525" marT="9525" marB="0" anchor="ctr">
                    <a:solidFill>
                      <a:schemeClr val="bg1"/>
                    </a:solidFill>
                  </a:tcPr>
                </a:tc>
                <a:tc>
                  <a:txBody>
                    <a:bodyPr/>
                    <a:lstStyle/>
                    <a:p>
                      <a:pPr algn="ctr" fontAlgn="ctr"/>
                      <a:r>
                        <a:rPr lang="es-MX" sz="1400" b="0" i="0" u="none" strike="noStrike" dirty="0">
                          <a:solidFill>
                            <a:srgbClr val="000000"/>
                          </a:solidFill>
                          <a:effectLst/>
                          <a:latin typeface="Montserrat" panose="00000500000000000000" pitchFamily="2" charset="0"/>
                        </a:rPr>
                        <a:t>379</a:t>
                      </a:r>
                    </a:p>
                  </a:txBody>
                  <a:tcPr marL="9525" marR="9525" marT="9525" marB="0" anchor="ctr">
                    <a:solidFill>
                      <a:schemeClr val="bg1"/>
                    </a:solidFill>
                  </a:tcPr>
                </a:tc>
                <a:tc>
                  <a:txBody>
                    <a:bodyPr/>
                    <a:lstStyle/>
                    <a:p>
                      <a:pPr algn="ctr" fontAlgn="ctr"/>
                      <a:r>
                        <a:rPr lang="es-MX" sz="1400" b="0" i="0" u="none" strike="noStrike">
                          <a:solidFill>
                            <a:srgbClr val="000000"/>
                          </a:solidFill>
                          <a:effectLst/>
                          <a:latin typeface="Montserrat" panose="00000500000000000000" pitchFamily="2" charset="0"/>
                        </a:rPr>
                        <a:t>379</a:t>
                      </a:r>
                    </a:p>
                  </a:txBody>
                  <a:tcPr marL="9525" marR="9525" marT="9525" marB="0" anchor="ctr">
                    <a:solidFill>
                      <a:schemeClr val="bg1"/>
                    </a:solidFill>
                  </a:tcPr>
                </a:tc>
                <a:tc>
                  <a:txBody>
                    <a:bodyPr/>
                    <a:lstStyle/>
                    <a:p>
                      <a:pPr algn="ctr" fontAlgn="ctr"/>
                      <a:r>
                        <a:rPr lang="es-MX" sz="1400" b="0" i="0" u="none" strike="noStrike">
                          <a:solidFill>
                            <a:srgbClr val="000000"/>
                          </a:solidFill>
                          <a:effectLst/>
                          <a:latin typeface="Montserrat" panose="00000500000000000000" pitchFamily="2" charset="0"/>
                        </a:rPr>
                        <a:t>380</a:t>
                      </a:r>
                    </a:p>
                  </a:txBody>
                  <a:tcPr marL="9525" marR="9525" marT="9525" marB="0" anchor="ctr">
                    <a:solidFill>
                      <a:schemeClr val="bg1"/>
                    </a:solidFill>
                  </a:tcPr>
                </a:tc>
                <a:tc>
                  <a:txBody>
                    <a:bodyPr/>
                    <a:lstStyle/>
                    <a:p>
                      <a:pPr algn="ctr" fontAlgn="ctr"/>
                      <a:r>
                        <a:rPr lang="es-MX" sz="1400" b="1" i="0" u="none" strike="noStrike" dirty="0">
                          <a:solidFill>
                            <a:srgbClr val="000000"/>
                          </a:solidFill>
                          <a:effectLst/>
                          <a:latin typeface="Montserrat" panose="00000500000000000000" pitchFamily="2" charset="0"/>
                        </a:rPr>
                        <a:t>1</a:t>
                      </a:r>
                    </a:p>
                  </a:txBody>
                  <a:tcPr marL="9525" marR="9525" marT="9525" marB="0" anchor="ctr"/>
                </a:tc>
                <a:extLst>
                  <a:ext uri="{0D108BD9-81ED-4DB2-BD59-A6C34878D82A}">
                    <a16:rowId xmlns:a16="http://schemas.microsoft.com/office/drawing/2014/main" val="3630776275"/>
                  </a:ext>
                </a:extLst>
              </a:tr>
              <a:tr h="645029">
                <a:tc>
                  <a:txBody>
                    <a:bodyPr/>
                    <a:lstStyle/>
                    <a:p>
                      <a:pPr algn="ctr" fontAlgn="ctr"/>
                      <a:r>
                        <a:rPr lang="es-MX" sz="1400" b="1" i="0" u="none" strike="noStrike" dirty="0">
                          <a:solidFill>
                            <a:srgbClr val="000000"/>
                          </a:solidFill>
                          <a:effectLst/>
                          <a:latin typeface="Montserrat" panose="00000500000000000000" pitchFamily="2" charset="0"/>
                        </a:rPr>
                        <a:t>Plazas Base</a:t>
                      </a:r>
                    </a:p>
                  </a:txBody>
                  <a:tcPr marL="9525" marR="9525" marT="9525" marB="0" anchor="ctr">
                    <a:solidFill>
                      <a:schemeClr val="bg1"/>
                    </a:solidFill>
                  </a:tcPr>
                </a:tc>
                <a:tc>
                  <a:txBody>
                    <a:bodyPr/>
                    <a:lstStyle/>
                    <a:p>
                      <a:pPr algn="ctr" fontAlgn="ctr"/>
                      <a:r>
                        <a:rPr lang="es-MX" sz="1400" b="0" i="0" u="none" strike="noStrike" dirty="0">
                          <a:solidFill>
                            <a:srgbClr val="000000"/>
                          </a:solidFill>
                          <a:effectLst/>
                          <a:latin typeface="Montserrat" panose="00000500000000000000" pitchFamily="2" charset="0"/>
                        </a:rPr>
                        <a:t>2,238</a:t>
                      </a:r>
                    </a:p>
                  </a:txBody>
                  <a:tcPr marL="9525" marR="9525" marT="9525" marB="0" anchor="ctr">
                    <a:solidFill>
                      <a:schemeClr val="bg1"/>
                    </a:solidFill>
                  </a:tcPr>
                </a:tc>
                <a:tc>
                  <a:txBody>
                    <a:bodyPr/>
                    <a:lstStyle/>
                    <a:p>
                      <a:pPr algn="ctr" fontAlgn="ctr"/>
                      <a:r>
                        <a:rPr lang="es-MX" sz="1400" b="0" i="0" u="none" strike="noStrike" dirty="0">
                          <a:solidFill>
                            <a:srgbClr val="000000"/>
                          </a:solidFill>
                          <a:effectLst/>
                          <a:latin typeface="Montserrat" panose="00000500000000000000" pitchFamily="2" charset="0"/>
                        </a:rPr>
                        <a:t>2,238</a:t>
                      </a:r>
                    </a:p>
                  </a:txBody>
                  <a:tcPr marL="9525" marR="9525" marT="9525" marB="0" anchor="ctr">
                    <a:solidFill>
                      <a:schemeClr val="bg1"/>
                    </a:solidFill>
                  </a:tcPr>
                </a:tc>
                <a:tc>
                  <a:txBody>
                    <a:bodyPr/>
                    <a:lstStyle/>
                    <a:p>
                      <a:pPr algn="ctr" fontAlgn="ctr"/>
                      <a:r>
                        <a:rPr lang="es-MX" sz="1400" b="0" i="0" u="none" strike="noStrike" dirty="0">
                          <a:solidFill>
                            <a:srgbClr val="000000"/>
                          </a:solidFill>
                          <a:effectLst/>
                          <a:latin typeface="Montserrat" panose="00000500000000000000" pitchFamily="2" charset="0"/>
                        </a:rPr>
                        <a:t>2,299</a:t>
                      </a:r>
                    </a:p>
                  </a:txBody>
                  <a:tcPr marL="9525" marR="9525" marT="9525" marB="0" anchor="ctr">
                    <a:solidFill>
                      <a:schemeClr val="bg1"/>
                    </a:solidFill>
                  </a:tcPr>
                </a:tc>
                <a:tc>
                  <a:txBody>
                    <a:bodyPr/>
                    <a:lstStyle/>
                    <a:p>
                      <a:pPr algn="ctr" fontAlgn="ctr"/>
                      <a:r>
                        <a:rPr lang="es-MX" sz="1400" b="1" i="0" u="none" strike="noStrike" dirty="0">
                          <a:solidFill>
                            <a:srgbClr val="000000"/>
                          </a:solidFill>
                          <a:effectLst/>
                          <a:latin typeface="Montserrat" panose="00000500000000000000" pitchFamily="2" charset="0"/>
                        </a:rPr>
                        <a:t>61</a:t>
                      </a:r>
                    </a:p>
                  </a:txBody>
                  <a:tcPr marL="9525" marR="9525" marT="9525" marB="0" anchor="ctr"/>
                </a:tc>
                <a:extLst>
                  <a:ext uri="{0D108BD9-81ED-4DB2-BD59-A6C34878D82A}">
                    <a16:rowId xmlns:a16="http://schemas.microsoft.com/office/drawing/2014/main" val="344778202"/>
                  </a:ext>
                </a:extLst>
              </a:tr>
              <a:tr h="645029">
                <a:tc>
                  <a:txBody>
                    <a:bodyPr/>
                    <a:lstStyle/>
                    <a:p>
                      <a:pPr algn="ctr" fontAlgn="ctr"/>
                      <a:r>
                        <a:rPr lang="es-MX" sz="1400" b="1" i="0" u="none" strike="noStrike" dirty="0">
                          <a:solidFill>
                            <a:srgbClr val="000000"/>
                          </a:solidFill>
                          <a:effectLst/>
                          <a:latin typeface="Montserrat" panose="00000500000000000000" pitchFamily="2" charset="0"/>
                        </a:rPr>
                        <a:t>Plazas CCINSHAE</a:t>
                      </a:r>
                    </a:p>
                  </a:txBody>
                  <a:tcPr marL="9525" marR="9525" marT="9525" marB="0" anchor="ctr">
                    <a:solidFill>
                      <a:schemeClr val="bg1"/>
                    </a:solidFill>
                  </a:tcPr>
                </a:tc>
                <a:tc>
                  <a:txBody>
                    <a:bodyPr/>
                    <a:lstStyle/>
                    <a:p>
                      <a:pPr algn="ctr" fontAlgn="ctr"/>
                      <a:r>
                        <a:rPr lang="es-MX" sz="1400" b="0" i="0" u="none" strike="noStrike">
                          <a:solidFill>
                            <a:srgbClr val="000000"/>
                          </a:solidFill>
                          <a:effectLst/>
                          <a:latin typeface="Montserrat" panose="00000500000000000000" pitchFamily="2" charset="0"/>
                        </a:rPr>
                        <a:t>0</a:t>
                      </a:r>
                    </a:p>
                  </a:txBody>
                  <a:tcPr marL="9525" marR="9525" marT="9525" marB="0" anchor="ctr">
                    <a:solidFill>
                      <a:schemeClr val="bg1"/>
                    </a:solidFill>
                  </a:tcPr>
                </a:tc>
                <a:tc>
                  <a:txBody>
                    <a:bodyPr/>
                    <a:lstStyle/>
                    <a:p>
                      <a:pPr algn="ctr" fontAlgn="ctr"/>
                      <a:r>
                        <a:rPr lang="es-MX" sz="1400" b="0" i="0" u="none" strike="noStrike" dirty="0">
                          <a:solidFill>
                            <a:srgbClr val="000000"/>
                          </a:solidFill>
                          <a:effectLst/>
                          <a:latin typeface="Montserrat" panose="00000500000000000000" pitchFamily="2" charset="0"/>
                        </a:rPr>
                        <a:t>0</a:t>
                      </a:r>
                    </a:p>
                  </a:txBody>
                  <a:tcPr marL="9525" marR="9525" marT="9525" marB="0" anchor="ctr">
                    <a:solidFill>
                      <a:schemeClr val="bg1"/>
                    </a:solidFill>
                  </a:tcPr>
                </a:tc>
                <a:tc>
                  <a:txBody>
                    <a:bodyPr/>
                    <a:lstStyle/>
                    <a:p>
                      <a:pPr algn="ctr" fontAlgn="ctr"/>
                      <a:r>
                        <a:rPr lang="es-MX" sz="1400" b="0" i="0" u="none" strike="noStrike" dirty="0">
                          <a:solidFill>
                            <a:srgbClr val="000000"/>
                          </a:solidFill>
                          <a:effectLst/>
                          <a:latin typeface="Montserrat" panose="00000500000000000000" pitchFamily="2" charset="0"/>
                        </a:rPr>
                        <a:t>55</a:t>
                      </a:r>
                    </a:p>
                  </a:txBody>
                  <a:tcPr marL="9525" marR="9525" marT="9525" marB="0" anchor="ctr">
                    <a:solidFill>
                      <a:schemeClr val="bg1"/>
                    </a:solidFill>
                  </a:tcPr>
                </a:tc>
                <a:tc>
                  <a:txBody>
                    <a:bodyPr/>
                    <a:lstStyle/>
                    <a:p>
                      <a:pPr algn="ctr" fontAlgn="ctr"/>
                      <a:r>
                        <a:rPr lang="es-MX" sz="1400" b="1" i="0" u="none" strike="noStrike" dirty="0">
                          <a:solidFill>
                            <a:srgbClr val="000000"/>
                          </a:solidFill>
                          <a:effectLst/>
                          <a:latin typeface="Montserrat" panose="00000500000000000000" pitchFamily="2" charset="0"/>
                        </a:rPr>
                        <a:t>55</a:t>
                      </a:r>
                    </a:p>
                  </a:txBody>
                  <a:tcPr marL="9525" marR="9525" marT="9525" marB="0" anchor="ctr"/>
                </a:tc>
                <a:extLst>
                  <a:ext uri="{0D108BD9-81ED-4DB2-BD59-A6C34878D82A}">
                    <a16:rowId xmlns:a16="http://schemas.microsoft.com/office/drawing/2014/main" val="3099464038"/>
                  </a:ext>
                </a:extLst>
              </a:tr>
              <a:tr h="645029">
                <a:tc>
                  <a:txBody>
                    <a:bodyPr/>
                    <a:lstStyle/>
                    <a:p>
                      <a:pPr algn="ctr" fontAlgn="ctr"/>
                      <a:r>
                        <a:rPr lang="es-MX" sz="1400" b="1" i="0" u="none" strike="noStrike" dirty="0">
                          <a:solidFill>
                            <a:srgbClr val="000000"/>
                          </a:solidFill>
                          <a:effectLst/>
                          <a:latin typeface="Montserrat" panose="00000500000000000000" pitchFamily="2" charset="0"/>
                        </a:rPr>
                        <a:t>Total</a:t>
                      </a:r>
                    </a:p>
                  </a:txBody>
                  <a:tcPr marL="9525" marR="9525" marT="9525" marB="0" anchor="ctr">
                    <a:solidFill>
                      <a:schemeClr val="bg1"/>
                    </a:solidFill>
                  </a:tcPr>
                </a:tc>
                <a:tc>
                  <a:txBody>
                    <a:bodyPr/>
                    <a:lstStyle/>
                    <a:p>
                      <a:pPr algn="ctr" fontAlgn="ctr"/>
                      <a:r>
                        <a:rPr lang="es-MX" sz="1400" b="1" i="0" u="none" strike="noStrike" dirty="0">
                          <a:solidFill>
                            <a:srgbClr val="000000"/>
                          </a:solidFill>
                          <a:effectLst/>
                          <a:latin typeface="Montserrat" panose="00000500000000000000" pitchFamily="2" charset="0"/>
                        </a:rPr>
                        <a:t>2,617</a:t>
                      </a:r>
                    </a:p>
                  </a:txBody>
                  <a:tcPr marL="9525" marR="9525" marT="9525" marB="0" anchor="ctr">
                    <a:solidFill>
                      <a:schemeClr val="bg1"/>
                    </a:solidFill>
                  </a:tcPr>
                </a:tc>
                <a:tc>
                  <a:txBody>
                    <a:bodyPr/>
                    <a:lstStyle/>
                    <a:p>
                      <a:pPr algn="ctr" fontAlgn="ctr"/>
                      <a:r>
                        <a:rPr lang="es-MX" sz="1400" b="1" i="0" u="none" strike="noStrike" dirty="0">
                          <a:solidFill>
                            <a:srgbClr val="000000"/>
                          </a:solidFill>
                          <a:effectLst/>
                          <a:latin typeface="Montserrat" panose="00000500000000000000" pitchFamily="2" charset="0"/>
                        </a:rPr>
                        <a:t>2,617</a:t>
                      </a:r>
                    </a:p>
                  </a:txBody>
                  <a:tcPr marL="9525" marR="9525" marT="9525" marB="0" anchor="ctr">
                    <a:solidFill>
                      <a:schemeClr val="bg1"/>
                    </a:solidFill>
                  </a:tcPr>
                </a:tc>
                <a:tc>
                  <a:txBody>
                    <a:bodyPr/>
                    <a:lstStyle/>
                    <a:p>
                      <a:pPr algn="ctr" fontAlgn="ctr"/>
                      <a:r>
                        <a:rPr lang="es-MX" sz="1400" b="1" i="0" u="none" strike="noStrike" dirty="0">
                          <a:solidFill>
                            <a:srgbClr val="000000"/>
                          </a:solidFill>
                          <a:effectLst/>
                          <a:latin typeface="Montserrat" panose="00000500000000000000" pitchFamily="2" charset="0"/>
                        </a:rPr>
                        <a:t>2,734</a:t>
                      </a:r>
                    </a:p>
                  </a:txBody>
                  <a:tcPr marL="9525" marR="9525" marT="9525" marB="0" anchor="ctr">
                    <a:solidFill>
                      <a:schemeClr val="bg1"/>
                    </a:solidFill>
                  </a:tcPr>
                </a:tc>
                <a:tc>
                  <a:txBody>
                    <a:bodyPr/>
                    <a:lstStyle/>
                    <a:p>
                      <a:pPr algn="ctr" fontAlgn="ctr"/>
                      <a:r>
                        <a:rPr lang="es-MX" sz="1400" b="1" i="0" u="none" strike="noStrike" dirty="0">
                          <a:solidFill>
                            <a:srgbClr val="000000"/>
                          </a:solidFill>
                          <a:effectLst/>
                          <a:latin typeface="Montserrat" panose="00000500000000000000" pitchFamily="2" charset="0"/>
                        </a:rPr>
                        <a:t>117</a:t>
                      </a:r>
                    </a:p>
                  </a:txBody>
                  <a:tcPr marL="9525" marR="9525" marT="9525" marB="0" anchor="ctr"/>
                </a:tc>
                <a:extLst>
                  <a:ext uri="{0D108BD9-81ED-4DB2-BD59-A6C34878D82A}">
                    <a16:rowId xmlns:a16="http://schemas.microsoft.com/office/drawing/2014/main" val="1628899076"/>
                  </a:ext>
                </a:extLst>
              </a:tr>
            </a:tbl>
          </a:graphicData>
        </a:graphic>
      </p:graphicFrame>
      <p:sp>
        <p:nvSpPr>
          <p:cNvPr id="6" name="Rectangle 1">
            <a:extLst>
              <a:ext uri="{FF2B5EF4-FFF2-40B4-BE49-F238E27FC236}">
                <a16:creationId xmlns:a16="http://schemas.microsoft.com/office/drawing/2014/main" id="{13F63429-BB64-4381-8048-785687FDF5FE}"/>
              </a:ext>
            </a:extLst>
          </p:cNvPr>
          <p:cNvSpPr>
            <a:spLocks noChangeArrowheads="1"/>
          </p:cNvSpPr>
          <p:nvPr/>
        </p:nvSpPr>
        <p:spPr bwMode="auto">
          <a:xfrm>
            <a:off x="2946679" y="632394"/>
            <a:ext cx="5767666" cy="37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1pPr>
            <a:lvl2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2pPr>
            <a:lvl3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3pPr>
            <a:lvl4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4pPr>
            <a:lvl5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5pPr>
            <a:lvl6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6pPr>
            <a:lvl7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7pPr>
            <a:lvl8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8pPr>
            <a:lvl9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9pPr>
          </a:lstStyle>
          <a:p>
            <a:pPr marL="0" marR="0" lvl="0" indent="0" algn="ctr" defTabSz="685800" rtl="0" eaLnBrk="0" fontAlgn="base" latinLnBrk="0" hangingPunct="0">
              <a:lnSpc>
                <a:spcPct val="100000"/>
              </a:lnSpc>
              <a:spcBef>
                <a:spcPct val="0"/>
              </a:spcBef>
              <a:spcAft>
                <a:spcPct val="0"/>
              </a:spcAft>
              <a:buClrTx/>
              <a:buSzTx/>
              <a:buFontTx/>
              <a:buNone/>
              <a:tabLst>
                <a:tab pos="2140744" algn="l"/>
                <a:tab pos="3167063" algn="r"/>
              </a:tabLst>
              <a:defRPr/>
            </a:pPr>
            <a:r>
              <a:rPr lang="es-ES" altLang="es-MX" sz="2000" b="1" dirty="0">
                <a:solidFill>
                  <a:srgbClr val="05405D"/>
                </a:solidFill>
                <a:latin typeface="Montserrat" panose="00000500000000000000" pitchFamily="2" charset="0"/>
                <a:cs typeface="Arial" panose="020B0604020202020204" pitchFamily="34" charset="0"/>
              </a:rPr>
              <a:t>Aumento de plazas en el INP</a:t>
            </a:r>
          </a:p>
        </p:txBody>
      </p:sp>
      <p:sp>
        <p:nvSpPr>
          <p:cNvPr id="8" name="Google Shape;481;p17">
            <a:extLst>
              <a:ext uri="{FF2B5EF4-FFF2-40B4-BE49-F238E27FC236}">
                <a16:creationId xmlns:a16="http://schemas.microsoft.com/office/drawing/2014/main" id="{FC8B24B2-38C2-4B2A-8CFC-0FB2A3368249}"/>
              </a:ext>
            </a:extLst>
          </p:cNvPr>
          <p:cNvSpPr/>
          <p:nvPr/>
        </p:nvSpPr>
        <p:spPr>
          <a:xfrm>
            <a:off x="7761846" y="1366212"/>
            <a:ext cx="4099436" cy="3871789"/>
          </a:xfrm>
          <a:prstGeom prst="rect">
            <a:avLst/>
          </a:prstGeom>
          <a:noFill/>
          <a:ln>
            <a:noFill/>
          </a:ln>
        </p:spPr>
        <p:txBody>
          <a:bodyPr spcFirstLastPara="1" wrap="square" lIns="91425" tIns="45700" rIns="91425" bIns="45700" anchor="t" anchorCtr="0">
            <a:spAutoFit/>
          </a:bodyPr>
          <a:lstStyle/>
          <a:p>
            <a:pPr marL="285750" marR="12700" lvl="0" indent="-285750" algn="just">
              <a:lnSpc>
                <a:spcPct val="115000"/>
              </a:lnSpc>
              <a:spcAft>
                <a:spcPts val="1200"/>
              </a:spcAft>
              <a:buFont typeface="Arial" panose="020B0604020202020204" pitchFamily="34" charset="0"/>
              <a:buChar char="•"/>
            </a:pPr>
            <a:r>
              <a:rPr lang="es-MX" b="1" dirty="0">
                <a:solidFill>
                  <a:schemeClr val="dk1"/>
                </a:solidFill>
                <a:ea typeface="Montserrat"/>
                <a:cs typeface="Arial" panose="020B0604020202020204" pitchFamily="34" charset="0"/>
                <a:sym typeface="Montserrat"/>
              </a:rPr>
              <a:t>1</a:t>
            </a:r>
            <a:r>
              <a:rPr lang="es-MX" dirty="0">
                <a:solidFill>
                  <a:schemeClr val="dk1"/>
                </a:solidFill>
                <a:ea typeface="Montserrat"/>
                <a:cs typeface="Arial" panose="020B0604020202020204" pitchFamily="34" charset="0"/>
                <a:sym typeface="Montserrat"/>
              </a:rPr>
              <a:t> Jefe de Servicio</a:t>
            </a:r>
          </a:p>
          <a:p>
            <a:pPr marL="285750" marR="12700" lvl="0" indent="-285750" algn="just">
              <a:lnSpc>
                <a:spcPct val="115000"/>
              </a:lnSpc>
              <a:spcAft>
                <a:spcPts val="1200"/>
              </a:spcAft>
              <a:buFont typeface="Arial" panose="020B0604020202020204" pitchFamily="34" charset="0"/>
              <a:buChar char="•"/>
            </a:pPr>
            <a:r>
              <a:rPr lang="es-MX" b="1" dirty="0">
                <a:solidFill>
                  <a:schemeClr val="dk1"/>
                </a:solidFill>
                <a:ea typeface="Montserrat"/>
                <a:cs typeface="Arial" panose="020B0604020202020204" pitchFamily="34" charset="0"/>
                <a:sym typeface="Montserrat"/>
              </a:rPr>
              <a:t>2</a:t>
            </a:r>
            <a:r>
              <a:rPr lang="es-MX" dirty="0">
                <a:solidFill>
                  <a:schemeClr val="dk1"/>
                </a:solidFill>
                <a:ea typeface="Montserrat"/>
                <a:cs typeface="Arial" panose="020B0604020202020204" pitchFamily="34" charset="0"/>
                <a:sym typeface="Montserrat"/>
              </a:rPr>
              <a:t> Físicos en Hospital</a:t>
            </a:r>
          </a:p>
          <a:p>
            <a:pPr marL="285750" marR="12700" lvl="0" indent="-285750" algn="just">
              <a:lnSpc>
                <a:spcPct val="115000"/>
              </a:lnSpc>
              <a:spcAft>
                <a:spcPts val="1200"/>
              </a:spcAft>
              <a:buFont typeface="Arial" panose="020B0604020202020204" pitchFamily="34" charset="0"/>
              <a:buChar char="•"/>
            </a:pPr>
            <a:r>
              <a:rPr lang="es-MX" b="1" dirty="0">
                <a:solidFill>
                  <a:schemeClr val="dk1"/>
                </a:solidFill>
                <a:ea typeface="Montserrat"/>
                <a:cs typeface="Arial" panose="020B0604020202020204" pitchFamily="34" charset="0"/>
                <a:sym typeface="Montserrat"/>
              </a:rPr>
              <a:t>1</a:t>
            </a:r>
            <a:r>
              <a:rPr lang="es-MX" dirty="0">
                <a:solidFill>
                  <a:schemeClr val="dk1"/>
                </a:solidFill>
                <a:ea typeface="Montserrat"/>
                <a:cs typeface="Arial" panose="020B0604020202020204" pitchFamily="34" charset="0"/>
                <a:sym typeface="Montserrat"/>
              </a:rPr>
              <a:t> Jefe de Laboratorio Clínico</a:t>
            </a:r>
          </a:p>
          <a:p>
            <a:pPr marL="285750" marR="12700" lvl="0" indent="-285750" algn="just">
              <a:lnSpc>
                <a:spcPct val="115000"/>
              </a:lnSpc>
              <a:spcAft>
                <a:spcPts val="1200"/>
              </a:spcAft>
              <a:buFont typeface="Arial" panose="020B0604020202020204" pitchFamily="34" charset="0"/>
              <a:buChar char="•"/>
            </a:pPr>
            <a:r>
              <a:rPr lang="es-MX" b="1" dirty="0">
                <a:solidFill>
                  <a:schemeClr val="dk1"/>
                </a:solidFill>
                <a:ea typeface="Montserrat"/>
                <a:cs typeface="Arial" panose="020B0604020202020204" pitchFamily="34" charset="0"/>
                <a:sym typeface="Montserrat"/>
              </a:rPr>
              <a:t>4</a:t>
            </a:r>
            <a:r>
              <a:rPr lang="es-MX" dirty="0">
                <a:solidFill>
                  <a:schemeClr val="dk1"/>
                </a:solidFill>
                <a:ea typeface="Montserrat"/>
                <a:cs typeface="Arial" panose="020B0604020202020204" pitchFamily="34" charset="0"/>
                <a:sym typeface="Montserrat"/>
              </a:rPr>
              <a:t> Licenciados en Nutrición</a:t>
            </a:r>
          </a:p>
          <a:p>
            <a:pPr marL="285750" marR="12700" lvl="0" indent="-285750" algn="just">
              <a:lnSpc>
                <a:spcPct val="115000"/>
              </a:lnSpc>
              <a:spcAft>
                <a:spcPts val="1200"/>
              </a:spcAft>
              <a:buFont typeface="Arial" panose="020B0604020202020204" pitchFamily="34" charset="0"/>
              <a:buChar char="•"/>
            </a:pPr>
            <a:r>
              <a:rPr lang="es-MX" b="1" dirty="0">
                <a:solidFill>
                  <a:schemeClr val="dk1"/>
                </a:solidFill>
                <a:ea typeface="Montserrat"/>
                <a:cs typeface="Arial" panose="020B0604020202020204" pitchFamily="34" charset="0"/>
                <a:sym typeface="Montserrat"/>
              </a:rPr>
              <a:t>52 Médicos Especialistas</a:t>
            </a:r>
          </a:p>
          <a:p>
            <a:pPr marL="285750" marR="12700" lvl="0" indent="-285750" algn="just">
              <a:lnSpc>
                <a:spcPct val="115000"/>
              </a:lnSpc>
              <a:spcAft>
                <a:spcPts val="1200"/>
              </a:spcAft>
              <a:buFont typeface="Arial" panose="020B0604020202020204" pitchFamily="34" charset="0"/>
              <a:buChar char="•"/>
            </a:pPr>
            <a:r>
              <a:rPr lang="es-MX" b="1" dirty="0">
                <a:solidFill>
                  <a:schemeClr val="dk1"/>
                </a:solidFill>
                <a:ea typeface="Montserrat"/>
                <a:cs typeface="Arial" panose="020B0604020202020204" pitchFamily="34" charset="0"/>
                <a:sym typeface="Montserrat"/>
              </a:rPr>
              <a:t>43 Personal de Enfermería</a:t>
            </a:r>
          </a:p>
          <a:p>
            <a:pPr marL="285750" marR="12700" lvl="0" indent="-285750" algn="just">
              <a:lnSpc>
                <a:spcPct val="115000"/>
              </a:lnSpc>
              <a:spcAft>
                <a:spcPts val="1200"/>
              </a:spcAft>
              <a:buFont typeface="Arial" panose="020B0604020202020204" pitchFamily="34" charset="0"/>
              <a:buChar char="•"/>
            </a:pPr>
            <a:r>
              <a:rPr lang="es-MX" b="1" dirty="0">
                <a:solidFill>
                  <a:schemeClr val="dk1"/>
                </a:solidFill>
                <a:ea typeface="Montserrat"/>
                <a:cs typeface="Arial" panose="020B0604020202020204" pitchFamily="34" charset="0"/>
                <a:sym typeface="Montserrat"/>
              </a:rPr>
              <a:t>3 </a:t>
            </a:r>
            <a:r>
              <a:rPr lang="es-MX" dirty="0">
                <a:solidFill>
                  <a:schemeClr val="dk1"/>
                </a:solidFill>
                <a:ea typeface="Montserrat"/>
                <a:cs typeface="Arial" panose="020B0604020202020204" pitchFamily="34" charset="0"/>
                <a:sym typeface="Montserrat"/>
              </a:rPr>
              <a:t>Psicólogos</a:t>
            </a:r>
          </a:p>
          <a:p>
            <a:pPr marL="285750" marR="12700" lvl="0" indent="-285750" algn="just">
              <a:lnSpc>
                <a:spcPct val="115000"/>
              </a:lnSpc>
              <a:spcAft>
                <a:spcPts val="1200"/>
              </a:spcAft>
              <a:buFont typeface="Arial" panose="020B0604020202020204" pitchFamily="34" charset="0"/>
              <a:buChar char="•"/>
            </a:pPr>
            <a:r>
              <a:rPr lang="es-MX" b="1" dirty="0">
                <a:solidFill>
                  <a:schemeClr val="dk1"/>
                </a:solidFill>
                <a:ea typeface="Montserrat"/>
                <a:cs typeface="Arial" panose="020B0604020202020204" pitchFamily="34" charset="0"/>
                <a:sym typeface="Montserrat"/>
              </a:rPr>
              <a:t>11 </a:t>
            </a:r>
            <a:r>
              <a:rPr lang="es-MX" dirty="0">
                <a:solidFill>
                  <a:schemeClr val="dk1"/>
                </a:solidFill>
                <a:ea typeface="Montserrat"/>
                <a:cs typeface="Arial" panose="020B0604020202020204" pitchFamily="34" charset="0"/>
                <a:sym typeface="Montserrat"/>
              </a:rPr>
              <a:t>Químicos</a:t>
            </a:r>
          </a:p>
        </p:txBody>
      </p:sp>
      <p:sp>
        <p:nvSpPr>
          <p:cNvPr id="9" name="Rectángulo: esquinas redondeadas 8">
            <a:extLst>
              <a:ext uri="{FF2B5EF4-FFF2-40B4-BE49-F238E27FC236}">
                <a16:creationId xmlns:a16="http://schemas.microsoft.com/office/drawing/2014/main" id="{2B73827D-0627-4276-9423-0E680F6923C7}"/>
              </a:ext>
            </a:extLst>
          </p:cNvPr>
          <p:cNvSpPr/>
          <p:nvPr/>
        </p:nvSpPr>
        <p:spPr>
          <a:xfrm>
            <a:off x="8714345" y="232144"/>
            <a:ext cx="3182892" cy="458252"/>
          </a:xfrm>
          <a:prstGeom prst="roundRect">
            <a:avLst/>
          </a:prstGeom>
          <a:solidFill>
            <a:srgbClr val="05405D"/>
          </a:solidFill>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Medium" panose="00000600000000000000" pitchFamily="2" charset="0"/>
              </a:rPr>
              <a:t>ADMINISTRACIÓN</a:t>
            </a:r>
          </a:p>
        </p:txBody>
      </p:sp>
    </p:spTree>
    <p:extLst>
      <p:ext uri="{BB962C8B-B14F-4D97-AF65-F5344CB8AC3E}">
        <p14:creationId xmlns:p14="http://schemas.microsoft.com/office/powerpoint/2010/main" val="39602232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3" name="Rectángulo 2">
            <a:extLst>
              <a:ext uri="{FF2B5EF4-FFF2-40B4-BE49-F238E27FC236}">
                <a16:creationId xmlns:a16="http://schemas.microsoft.com/office/drawing/2014/main" id="{A0C8154B-2297-451C-9214-E5470730EC2B}"/>
              </a:ext>
            </a:extLst>
          </p:cNvPr>
          <p:cNvSpPr/>
          <p:nvPr/>
        </p:nvSpPr>
        <p:spPr>
          <a:xfrm>
            <a:off x="6151699" y="4671017"/>
            <a:ext cx="5663547" cy="503853"/>
          </a:xfrm>
          <a:prstGeom prst="rect">
            <a:avLst/>
          </a:prstGeom>
          <a:solidFill>
            <a:srgbClr val="05405D"/>
          </a:solidFill>
          <a:ln>
            <a:solidFill>
              <a:srgbClr val="05405D"/>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MX"/>
          </a:p>
        </p:txBody>
      </p:sp>
      <p:sp>
        <p:nvSpPr>
          <p:cNvPr id="544" name="Google Shape;544;p30"/>
          <p:cNvSpPr/>
          <p:nvPr/>
        </p:nvSpPr>
        <p:spPr>
          <a:xfrm>
            <a:off x="6018247" y="4800144"/>
            <a:ext cx="5654215" cy="486848"/>
          </a:xfrm>
          <a:prstGeom prst="rect">
            <a:avLst/>
          </a:prstGeom>
          <a:solidFill>
            <a:schemeClr val="bg1"/>
          </a:solidFill>
          <a:ln/>
        </p:spPr>
        <p:style>
          <a:lnRef idx="2">
            <a:schemeClr val="accent5"/>
          </a:lnRef>
          <a:fillRef idx="1">
            <a:schemeClr val="lt1"/>
          </a:fillRef>
          <a:effectRef idx="0">
            <a:schemeClr val="accent5"/>
          </a:effectRef>
          <a:fontRef idx="minor">
            <a:schemeClr val="dk1"/>
          </a:fontRef>
        </p:style>
        <p:txBody>
          <a:bodyPr spcFirstLastPara="1" wrap="square" lIns="480000" tIns="45700" rIns="240000" bIns="45700" anchor="ctr" anchorCtr="0">
            <a:noAutofit/>
          </a:bodyPr>
          <a:lstStyle/>
          <a:p>
            <a:pPr marL="0" marR="0" lvl="0" indent="0" algn="ctr">
              <a:buNone/>
            </a:pPr>
            <a:r>
              <a:rPr lang="es-MX" sz="1500" b="1" dirty="0">
                <a:solidFill>
                  <a:schemeClr val="tx1"/>
                </a:solidFill>
                <a:cs typeface="Arial" panose="020B0604020202020204" pitchFamily="34" charset="0"/>
                <a:sym typeface="Montserrat"/>
              </a:rPr>
              <a:t>De enero a diciembre 2023 se surtieron 13,482 recetas</a:t>
            </a:r>
            <a:endParaRPr sz="1500" b="1" dirty="0">
              <a:solidFill>
                <a:schemeClr val="tx1"/>
              </a:solidFill>
              <a:cs typeface="Arial" panose="020B0604020202020204" pitchFamily="34" charset="0"/>
              <a:sym typeface="Montserrat SemiBold"/>
            </a:endParaRPr>
          </a:p>
        </p:txBody>
      </p:sp>
      <p:graphicFrame>
        <p:nvGraphicFramePr>
          <p:cNvPr id="555" name="Google Shape;555;p30"/>
          <p:cNvGraphicFramePr/>
          <p:nvPr>
            <p:extLst>
              <p:ext uri="{D42A27DB-BD31-4B8C-83A1-F6EECF244321}">
                <p14:modId xmlns:p14="http://schemas.microsoft.com/office/powerpoint/2010/main" val="1819455078"/>
              </p:ext>
            </p:extLst>
          </p:nvPr>
        </p:nvGraphicFramePr>
        <p:xfrm>
          <a:off x="376754" y="1628251"/>
          <a:ext cx="5313169" cy="2340571"/>
        </p:xfrm>
        <a:graphic>
          <a:graphicData uri="http://schemas.openxmlformats.org/drawingml/2006/table">
            <a:tbl>
              <a:tblPr>
                <a:tableStyleId>{BDBED569-4797-4DF1-A0F4-6AAB3CD982D8}</a:tableStyleId>
              </a:tblPr>
              <a:tblGrid>
                <a:gridCol w="1774980">
                  <a:extLst>
                    <a:ext uri="{9D8B030D-6E8A-4147-A177-3AD203B41FA5}">
                      <a16:colId xmlns:a16="http://schemas.microsoft.com/office/drawing/2014/main" val="20000"/>
                    </a:ext>
                  </a:extLst>
                </a:gridCol>
                <a:gridCol w="725220">
                  <a:extLst>
                    <a:ext uri="{9D8B030D-6E8A-4147-A177-3AD203B41FA5}">
                      <a16:colId xmlns:a16="http://schemas.microsoft.com/office/drawing/2014/main" val="20001"/>
                    </a:ext>
                  </a:extLst>
                </a:gridCol>
                <a:gridCol w="769127">
                  <a:extLst>
                    <a:ext uri="{9D8B030D-6E8A-4147-A177-3AD203B41FA5}">
                      <a16:colId xmlns:a16="http://schemas.microsoft.com/office/drawing/2014/main" val="20002"/>
                    </a:ext>
                  </a:extLst>
                </a:gridCol>
                <a:gridCol w="1021921">
                  <a:extLst>
                    <a:ext uri="{9D8B030D-6E8A-4147-A177-3AD203B41FA5}">
                      <a16:colId xmlns:a16="http://schemas.microsoft.com/office/drawing/2014/main" val="20003"/>
                    </a:ext>
                  </a:extLst>
                </a:gridCol>
                <a:gridCol w="1021921">
                  <a:extLst>
                    <a:ext uri="{9D8B030D-6E8A-4147-A177-3AD203B41FA5}">
                      <a16:colId xmlns:a16="http://schemas.microsoft.com/office/drawing/2014/main" val="3377393342"/>
                    </a:ext>
                  </a:extLst>
                </a:gridCol>
              </a:tblGrid>
              <a:tr h="256886">
                <a:tc rowSpan="2">
                  <a:txBody>
                    <a:bodyPr/>
                    <a:lstStyle/>
                    <a:p>
                      <a:pPr marL="0" marR="0" lvl="0" indent="0" algn="ctr" rtl="0">
                        <a:spcBef>
                          <a:spcPts val="0"/>
                        </a:spcBef>
                        <a:spcAft>
                          <a:spcPts val="0"/>
                        </a:spcAft>
                        <a:buNone/>
                      </a:pPr>
                      <a:r>
                        <a:rPr lang="es-MX" sz="1050" b="1" u="none" strike="noStrike" cap="none" dirty="0">
                          <a:solidFill>
                            <a:schemeClr val="bg1"/>
                          </a:solidFill>
                          <a:sym typeface="Arial"/>
                        </a:rPr>
                        <a:t>Motivo de Consulta</a:t>
                      </a:r>
                      <a:endParaRPr sz="1050" b="1" u="none" strike="noStrike" cap="none" dirty="0">
                        <a:solidFill>
                          <a:schemeClr val="bg1"/>
                        </a:solidFill>
                        <a:latin typeface="+mn-lt"/>
                        <a:ea typeface="Cambria"/>
                        <a:cs typeface="Arial" panose="020B0604020202020204" pitchFamily="34" charset="0"/>
                        <a:sym typeface="Cambria"/>
                      </a:endParaRPr>
                    </a:p>
                  </a:txBody>
                  <a:tcPr marL="64925" marR="64925" marT="0" marB="0" anchor="ctr">
                    <a:solidFill>
                      <a:srgbClr val="05405D"/>
                    </a:solidFill>
                  </a:tcPr>
                </a:tc>
                <a:tc gridSpan="2">
                  <a:txBody>
                    <a:bodyPr/>
                    <a:lstStyle/>
                    <a:p>
                      <a:pPr marL="0" marR="0" lvl="0" indent="0" algn="ctr" rtl="0">
                        <a:spcBef>
                          <a:spcPts val="0"/>
                        </a:spcBef>
                        <a:spcAft>
                          <a:spcPts val="0"/>
                        </a:spcAft>
                        <a:buNone/>
                      </a:pPr>
                      <a:r>
                        <a:rPr lang="es-MX" sz="1050" b="1" u="none" strike="noStrike" cap="none" dirty="0">
                          <a:solidFill>
                            <a:schemeClr val="bg1"/>
                          </a:solidFill>
                          <a:sym typeface="Arial"/>
                        </a:rPr>
                        <a:t>Año</a:t>
                      </a:r>
                      <a:endParaRPr sz="1050" b="1" u="none" strike="noStrike" cap="none" dirty="0">
                        <a:solidFill>
                          <a:schemeClr val="bg1"/>
                        </a:solidFill>
                        <a:latin typeface="+mn-lt"/>
                        <a:ea typeface="Cambria"/>
                        <a:cs typeface="Cambria"/>
                        <a:sym typeface="Cambria"/>
                      </a:endParaRPr>
                    </a:p>
                  </a:txBody>
                  <a:tcPr marL="64925" marR="64925" marT="0" marB="0" anchor="ctr">
                    <a:solidFill>
                      <a:srgbClr val="05405D"/>
                    </a:solidFill>
                  </a:tcPr>
                </a:tc>
                <a:tc hMerge="1">
                  <a:txBody>
                    <a:bodyPr/>
                    <a:lstStyle/>
                    <a:p>
                      <a:endParaRPr lang="es-MX"/>
                    </a:p>
                  </a:txBody>
                  <a:tcPr/>
                </a:tc>
                <a:tc rowSpan="2">
                  <a:txBody>
                    <a:bodyPr/>
                    <a:lstStyle/>
                    <a:p>
                      <a:pPr marL="0" marR="0" lvl="0" indent="0" algn="ctr" rtl="0">
                        <a:spcBef>
                          <a:spcPts val="0"/>
                        </a:spcBef>
                        <a:spcAft>
                          <a:spcPts val="0"/>
                        </a:spcAft>
                        <a:buNone/>
                      </a:pPr>
                      <a:r>
                        <a:rPr lang="es-MX" sz="1050" b="1" u="none" strike="noStrike" cap="none" dirty="0">
                          <a:solidFill>
                            <a:schemeClr val="bg1"/>
                          </a:solidFill>
                          <a:sym typeface="Arial"/>
                        </a:rPr>
                        <a:t> Diferencia</a:t>
                      </a:r>
                      <a:endParaRPr sz="1050" b="1" u="none" strike="noStrike" cap="none" dirty="0">
                        <a:solidFill>
                          <a:schemeClr val="bg1"/>
                        </a:solidFill>
                        <a:latin typeface="+mn-lt"/>
                        <a:ea typeface="Cambria"/>
                        <a:cs typeface="Arial" panose="020B0604020202020204" pitchFamily="34" charset="0"/>
                        <a:sym typeface="Cambria"/>
                      </a:endParaRPr>
                    </a:p>
                  </a:txBody>
                  <a:tcPr marL="64925" marR="64925" marT="0" marB="0" anchor="ctr">
                    <a:solidFill>
                      <a:srgbClr val="05405D"/>
                    </a:solidFill>
                  </a:tcPr>
                </a:tc>
                <a:tc rowSpan="2">
                  <a:txBody>
                    <a:bodyPr/>
                    <a:lstStyle/>
                    <a:p>
                      <a:pPr algn="ctr" rtl="0" fontAlgn="ctr"/>
                      <a:r>
                        <a:rPr lang="es-MX" sz="1050" b="1" i="0" u="none" strike="noStrike" dirty="0">
                          <a:solidFill>
                            <a:srgbClr val="FFFFFF"/>
                          </a:solidFill>
                          <a:effectLst/>
                          <a:latin typeface="Montserrat" panose="00000500000000000000"/>
                        </a:rPr>
                        <a:t>Variación (%)</a:t>
                      </a:r>
                    </a:p>
                  </a:txBody>
                  <a:tcPr marL="9525" marR="9525" marT="9525" marB="0" anchor="ctr">
                    <a:solidFill>
                      <a:srgbClr val="05405D"/>
                    </a:solidFill>
                  </a:tcPr>
                </a:tc>
                <a:extLst>
                  <a:ext uri="{0D108BD9-81ED-4DB2-BD59-A6C34878D82A}">
                    <a16:rowId xmlns:a16="http://schemas.microsoft.com/office/drawing/2014/main" val="10000"/>
                  </a:ext>
                </a:extLst>
              </a:tr>
              <a:tr h="391685">
                <a:tc vMerge="1">
                  <a:txBody>
                    <a:bodyPr/>
                    <a:lstStyle/>
                    <a:p>
                      <a:endParaRPr lang="es-MX"/>
                    </a:p>
                  </a:txBody>
                  <a:tcPr/>
                </a:tc>
                <a:tc>
                  <a:txBody>
                    <a:bodyPr/>
                    <a:lstStyle/>
                    <a:p>
                      <a:pPr algn="ctr" rtl="0" fontAlgn="ctr"/>
                      <a:r>
                        <a:rPr lang="es-MX" sz="1100" b="1" i="0" u="none" strike="noStrike" dirty="0">
                          <a:solidFill>
                            <a:srgbClr val="FFFFFF"/>
                          </a:solidFill>
                          <a:effectLst/>
                          <a:latin typeface="Montserrat" panose="00000500000000000000" pitchFamily="2" charset="0"/>
                        </a:rPr>
                        <a:t>2022</a:t>
                      </a:r>
                    </a:p>
                  </a:txBody>
                  <a:tcPr marL="9525" marR="9525" marT="9525" marB="0" anchor="ctr">
                    <a:solidFill>
                      <a:srgbClr val="05405D"/>
                    </a:solidFill>
                  </a:tcPr>
                </a:tc>
                <a:tc>
                  <a:txBody>
                    <a:bodyPr/>
                    <a:lstStyle/>
                    <a:p>
                      <a:pPr marL="0" marR="0" lvl="0" indent="0" algn="ctr" rtl="0">
                        <a:spcBef>
                          <a:spcPts val="0"/>
                        </a:spcBef>
                        <a:spcAft>
                          <a:spcPts val="0"/>
                        </a:spcAft>
                        <a:buNone/>
                      </a:pPr>
                      <a:r>
                        <a:rPr lang="es-MX" sz="1100" b="1" u="none" strike="noStrike" cap="none" dirty="0">
                          <a:solidFill>
                            <a:schemeClr val="bg1"/>
                          </a:solidFill>
                          <a:sym typeface="Arial"/>
                        </a:rPr>
                        <a:t>2023</a:t>
                      </a:r>
                      <a:endParaRPr sz="1100" b="1" u="none" strike="noStrike" cap="none" dirty="0">
                        <a:solidFill>
                          <a:schemeClr val="bg1"/>
                        </a:solidFill>
                        <a:latin typeface="+mn-lt"/>
                        <a:ea typeface="Cambria"/>
                        <a:cs typeface="Arial" panose="020B0604020202020204" pitchFamily="34" charset="0"/>
                        <a:sym typeface="Cambria"/>
                      </a:endParaRPr>
                    </a:p>
                  </a:txBody>
                  <a:tcPr marL="64925" marR="64925" marT="0" marB="0" anchor="ctr">
                    <a:solidFill>
                      <a:srgbClr val="05405D"/>
                    </a:solidFill>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10001"/>
                  </a:ext>
                </a:extLst>
              </a:tr>
              <a:tr h="432000">
                <a:tc>
                  <a:txBody>
                    <a:bodyPr/>
                    <a:lstStyle/>
                    <a:p>
                      <a:pPr marL="0" marR="0" lvl="0" indent="0" algn="l" rtl="0">
                        <a:spcBef>
                          <a:spcPts val="0"/>
                        </a:spcBef>
                        <a:spcAft>
                          <a:spcPts val="0"/>
                        </a:spcAft>
                        <a:buNone/>
                      </a:pPr>
                      <a:r>
                        <a:rPr lang="es-MX" sz="1200" b="1" u="none" strike="noStrike" cap="none" dirty="0">
                          <a:sym typeface="Arial"/>
                        </a:rPr>
                        <a:t>Consulta Externa</a:t>
                      </a:r>
                      <a:endParaRPr sz="1200" b="1" dirty="0">
                        <a:latin typeface="+mn-lt"/>
                        <a:ea typeface="Cambria"/>
                        <a:cs typeface="Arial" panose="020B0604020202020204" pitchFamily="34" charset="0"/>
                        <a:sym typeface="Cambria"/>
                      </a:endParaRPr>
                    </a:p>
                  </a:txBody>
                  <a:tcPr marL="64925" marR="64925" marT="0" marB="0" anchor="ctr"/>
                </a:tc>
                <a:tc>
                  <a:txBody>
                    <a:bodyPr/>
                    <a:lstStyle/>
                    <a:p>
                      <a:pPr algn="ctr" rtl="0" fontAlgn="ctr"/>
                      <a:r>
                        <a:rPr lang="es-MX" sz="1200" b="0" i="0" u="none" strike="noStrike">
                          <a:solidFill>
                            <a:srgbClr val="000000"/>
                          </a:solidFill>
                          <a:effectLst/>
                          <a:latin typeface="Montserrat" panose="00000500000000000000"/>
                        </a:rPr>
                        <a:t>20,174</a:t>
                      </a:r>
                    </a:p>
                  </a:txBody>
                  <a:tcPr marL="9525" marR="9525" marT="9525" marB="0" anchor="ctr"/>
                </a:tc>
                <a:tc>
                  <a:txBody>
                    <a:bodyPr/>
                    <a:lstStyle/>
                    <a:p>
                      <a:pPr algn="ctr" rtl="0" fontAlgn="ctr"/>
                      <a:r>
                        <a:rPr lang="es-MX" sz="1200" b="0" i="0" u="none" strike="noStrike">
                          <a:solidFill>
                            <a:srgbClr val="000000"/>
                          </a:solidFill>
                          <a:effectLst/>
                          <a:latin typeface="Montserrat" panose="00000500000000000000"/>
                        </a:rPr>
                        <a:t>22,639</a:t>
                      </a:r>
                    </a:p>
                  </a:txBody>
                  <a:tcPr marL="9525" marR="9525" marT="9525" marB="0" anchor="ctr">
                    <a:solidFill>
                      <a:schemeClr val="bg1"/>
                    </a:solidFill>
                  </a:tcPr>
                </a:tc>
                <a:tc>
                  <a:txBody>
                    <a:bodyPr/>
                    <a:lstStyle/>
                    <a:p>
                      <a:pPr algn="ctr" rtl="0" fontAlgn="ctr"/>
                      <a:r>
                        <a:rPr lang="es-MX" sz="1200" b="0" i="0" u="none" strike="noStrike">
                          <a:solidFill>
                            <a:srgbClr val="000000"/>
                          </a:solidFill>
                          <a:effectLst/>
                          <a:latin typeface="Montserrat" panose="00000500000000000000"/>
                        </a:rPr>
                        <a:t>2,465</a:t>
                      </a:r>
                    </a:p>
                  </a:txBody>
                  <a:tcPr marL="9525" marR="9525" marT="9525" marB="0" anchor="ctr"/>
                </a:tc>
                <a:tc>
                  <a:txBody>
                    <a:bodyPr/>
                    <a:lstStyle/>
                    <a:p>
                      <a:pPr algn="ctr" rtl="0" fontAlgn="ctr"/>
                      <a:r>
                        <a:rPr lang="es-MX" sz="1200" b="0" i="0" u="none" strike="noStrike" dirty="0">
                          <a:solidFill>
                            <a:srgbClr val="000000"/>
                          </a:solidFill>
                          <a:effectLst/>
                          <a:latin typeface="Montserrat" panose="00000500000000000000"/>
                        </a:rPr>
                        <a:t>       12.22 </a:t>
                      </a:r>
                    </a:p>
                  </a:txBody>
                  <a:tcPr marL="9525" marR="9525" marT="9525" marB="0" anchor="ctr"/>
                </a:tc>
                <a:extLst>
                  <a:ext uri="{0D108BD9-81ED-4DB2-BD59-A6C34878D82A}">
                    <a16:rowId xmlns:a16="http://schemas.microsoft.com/office/drawing/2014/main" val="10002"/>
                  </a:ext>
                </a:extLst>
              </a:tr>
              <a:tr h="432000">
                <a:tc>
                  <a:txBody>
                    <a:bodyPr/>
                    <a:lstStyle/>
                    <a:p>
                      <a:pPr marL="0" marR="0" lvl="0" indent="0" algn="l" rtl="0">
                        <a:spcBef>
                          <a:spcPts val="0"/>
                        </a:spcBef>
                        <a:spcAft>
                          <a:spcPts val="0"/>
                        </a:spcAft>
                        <a:buNone/>
                      </a:pPr>
                      <a:r>
                        <a:rPr lang="es-MX" sz="1200" b="1" dirty="0">
                          <a:sym typeface="Arial"/>
                        </a:rPr>
                        <a:t>Hospitalización</a:t>
                      </a:r>
                      <a:endParaRPr sz="1200" b="1" dirty="0">
                        <a:latin typeface="+mn-lt"/>
                        <a:ea typeface="Cambria"/>
                        <a:cs typeface="Arial" panose="020B0604020202020204" pitchFamily="34" charset="0"/>
                        <a:sym typeface="Cambria"/>
                      </a:endParaRPr>
                    </a:p>
                  </a:txBody>
                  <a:tcPr marL="64925" marR="64925" marT="0" marB="0" anchor="ctr"/>
                </a:tc>
                <a:tc>
                  <a:txBody>
                    <a:bodyPr/>
                    <a:lstStyle/>
                    <a:p>
                      <a:pPr algn="ctr" rtl="0" fontAlgn="ctr"/>
                      <a:r>
                        <a:rPr lang="es-MX" sz="1200" b="0" i="0" u="none" strike="noStrike" dirty="0">
                          <a:solidFill>
                            <a:srgbClr val="000000"/>
                          </a:solidFill>
                          <a:effectLst/>
                          <a:latin typeface="Montserrat" panose="00000500000000000000"/>
                        </a:rPr>
                        <a:t>6,109</a:t>
                      </a:r>
                    </a:p>
                  </a:txBody>
                  <a:tcPr marL="9525" marR="9525" marT="9525" marB="0" anchor="ctr"/>
                </a:tc>
                <a:tc>
                  <a:txBody>
                    <a:bodyPr/>
                    <a:lstStyle/>
                    <a:p>
                      <a:pPr algn="ctr" rtl="0" fontAlgn="ctr"/>
                      <a:r>
                        <a:rPr lang="es-MX" sz="1200" b="0" i="0" u="none" strike="noStrike">
                          <a:solidFill>
                            <a:srgbClr val="000000"/>
                          </a:solidFill>
                          <a:effectLst/>
                          <a:latin typeface="Montserrat" panose="00000500000000000000"/>
                        </a:rPr>
                        <a:t>7,698</a:t>
                      </a:r>
                    </a:p>
                  </a:txBody>
                  <a:tcPr marL="9525" marR="9525" marT="9525" marB="0" anchor="ctr">
                    <a:solidFill>
                      <a:schemeClr val="bg1"/>
                    </a:solidFill>
                  </a:tcPr>
                </a:tc>
                <a:tc>
                  <a:txBody>
                    <a:bodyPr/>
                    <a:lstStyle/>
                    <a:p>
                      <a:pPr algn="ctr" rtl="0" fontAlgn="ctr"/>
                      <a:r>
                        <a:rPr lang="es-MX" sz="1200" b="0" i="0" u="none" strike="noStrike" dirty="0">
                          <a:solidFill>
                            <a:srgbClr val="000000"/>
                          </a:solidFill>
                          <a:effectLst/>
                          <a:latin typeface="Montserrat" panose="00000500000000000000"/>
                        </a:rPr>
                        <a:t>1,589</a:t>
                      </a:r>
                    </a:p>
                  </a:txBody>
                  <a:tcPr marL="9525" marR="9525" marT="9525" marB="0" anchor="ctr"/>
                </a:tc>
                <a:tc>
                  <a:txBody>
                    <a:bodyPr/>
                    <a:lstStyle/>
                    <a:p>
                      <a:pPr algn="ctr" rtl="0" fontAlgn="ctr"/>
                      <a:r>
                        <a:rPr lang="es-MX" sz="1200" b="0" i="0" u="none" strike="noStrike" dirty="0">
                          <a:solidFill>
                            <a:srgbClr val="000000"/>
                          </a:solidFill>
                          <a:effectLst/>
                          <a:latin typeface="Montserrat" panose="00000500000000000000"/>
                        </a:rPr>
                        <a:t>       26.01 </a:t>
                      </a:r>
                    </a:p>
                  </a:txBody>
                  <a:tcPr marL="9525" marR="9525" marT="9525" marB="0" anchor="ctr"/>
                </a:tc>
                <a:extLst>
                  <a:ext uri="{0D108BD9-81ED-4DB2-BD59-A6C34878D82A}">
                    <a16:rowId xmlns:a16="http://schemas.microsoft.com/office/drawing/2014/main" val="10003"/>
                  </a:ext>
                </a:extLst>
              </a:tr>
              <a:tr h="432000">
                <a:tc>
                  <a:txBody>
                    <a:bodyPr/>
                    <a:lstStyle/>
                    <a:p>
                      <a:pPr marL="0" marR="0" lvl="0" indent="0" algn="l" rtl="0">
                        <a:spcBef>
                          <a:spcPts val="0"/>
                        </a:spcBef>
                        <a:spcAft>
                          <a:spcPts val="0"/>
                        </a:spcAft>
                        <a:buNone/>
                      </a:pPr>
                      <a:r>
                        <a:rPr lang="es-MX" sz="1200" b="1" dirty="0">
                          <a:sym typeface="Arial"/>
                        </a:rPr>
                        <a:t>Pre-Hospitalización / Urgencias</a:t>
                      </a:r>
                      <a:endParaRPr sz="1200" b="1" dirty="0">
                        <a:latin typeface="+mn-lt"/>
                        <a:ea typeface="Cambria"/>
                        <a:cs typeface="Arial" panose="020B0604020202020204" pitchFamily="34" charset="0"/>
                        <a:sym typeface="Cambria"/>
                      </a:endParaRPr>
                    </a:p>
                  </a:txBody>
                  <a:tcPr marL="64925" marR="64925" marT="0" marB="0" anchor="ctr"/>
                </a:tc>
                <a:tc>
                  <a:txBody>
                    <a:bodyPr/>
                    <a:lstStyle/>
                    <a:p>
                      <a:pPr algn="ctr" rtl="0" fontAlgn="ctr"/>
                      <a:r>
                        <a:rPr lang="es-MX" sz="1200" b="0" i="0" u="none" strike="noStrike" dirty="0">
                          <a:solidFill>
                            <a:srgbClr val="000000"/>
                          </a:solidFill>
                          <a:effectLst/>
                          <a:latin typeface="Montserrat" panose="00000500000000000000"/>
                        </a:rPr>
                        <a:t>4,698</a:t>
                      </a:r>
                    </a:p>
                  </a:txBody>
                  <a:tcPr marL="9525" marR="9525" marT="9525" marB="0" anchor="ctr"/>
                </a:tc>
                <a:tc>
                  <a:txBody>
                    <a:bodyPr/>
                    <a:lstStyle/>
                    <a:p>
                      <a:pPr algn="ctr" rtl="0" fontAlgn="ctr"/>
                      <a:r>
                        <a:rPr lang="es-MX" sz="1200" b="0" i="0" u="none" strike="noStrike" dirty="0">
                          <a:solidFill>
                            <a:srgbClr val="000000"/>
                          </a:solidFill>
                          <a:effectLst/>
                          <a:latin typeface="Montserrat" panose="00000500000000000000"/>
                        </a:rPr>
                        <a:t>5,071</a:t>
                      </a:r>
                    </a:p>
                  </a:txBody>
                  <a:tcPr marL="9525" marR="9525" marT="9525" marB="0" anchor="ctr">
                    <a:solidFill>
                      <a:schemeClr val="bg1"/>
                    </a:solidFill>
                  </a:tcPr>
                </a:tc>
                <a:tc>
                  <a:txBody>
                    <a:bodyPr/>
                    <a:lstStyle/>
                    <a:p>
                      <a:pPr algn="ctr" rtl="0" fontAlgn="ctr"/>
                      <a:r>
                        <a:rPr lang="es-MX" sz="1200" b="0" i="0" u="none" strike="noStrike" dirty="0">
                          <a:solidFill>
                            <a:srgbClr val="000000"/>
                          </a:solidFill>
                          <a:effectLst/>
                          <a:latin typeface="Montserrat" panose="00000500000000000000"/>
                        </a:rPr>
                        <a:t>373</a:t>
                      </a:r>
                    </a:p>
                  </a:txBody>
                  <a:tcPr marL="9525" marR="9525" marT="9525" marB="0" anchor="ctr"/>
                </a:tc>
                <a:tc>
                  <a:txBody>
                    <a:bodyPr/>
                    <a:lstStyle/>
                    <a:p>
                      <a:pPr algn="ctr" rtl="0" fontAlgn="ctr"/>
                      <a:r>
                        <a:rPr lang="es-MX" sz="1200" b="0" i="0" u="none" strike="noStrike" dirty="0">
                          <a:solidFill>
                            <a:srgbClr val="000000"/>
                          </a:solidFill>
                          <a:effectLst/>
                          <a:latin typeface="Montserrat" panose="00000500000000000000"/>
                        </a:rPr>
                        <a:t>         7.94 </a:t>
                      </a:r>
                    </a:p>
                  </a:txBody>
                  <a:tcPr marL="9525" marR="9525" marT="9525" marB="0" anchor="ctr"/>
                </a:tc>
                <a:extLst>
                  <a:ext uri="{0D108BD9-81ED-4DB2-BD59-A6C34878D82A}">
                    <a16:rowId xmlns:a16="http://schemas.microsoft.com/office/drawing/2014/main" val="10004"/>
                  </a:ext>
                </a:extLst>
              </a:tr>
              <a:tr h="396000">
                <a:tc>
                  <a:txBody>
                    <a:bodyPr/>
                    <a:lstStyle/>
                    <a:p>
                      <a:pPr marL="0" marR="0" lvl="0" indent="0" algn="ctr" rtl="0">
                        <a:spcBef>
                          <a:spcPts val="0"/>
                        </a:spcBef>
                        <a:spcAft>
                          <a:spcPts val="0"/>
                        </a:spcAft>
                        <a:buNone/>
                      </a:pPr>
                      <a:r>
                        <a:rPr lang="es-MX" sz="1200" b="1" dirty="0">
                          <a:sym typeface="Arial"/>
                        </a:rPr>
                        <a:t>T O T A L</a:t>
                      </a:r>
                      <a:endParaRPr sz="1200" b="1" dirty="0">
                        <a:solidFill>
                          <a:schemeClr val="tx1"/>
                        </a:solidFill>
                        <a:latin typeface="+mn-lt"/>
                        <a:ea typeface="Cambria"/>
                        <a:cs typeface="Arial" panose="020B0604020202020204" pitchFamily="34" charset="0"/>
                        <a:sym typeface="Cambria"/>
                      </a:endParaRPr>
                    </a:p>
                  </a:txBody>
                  <a:tcPr marL="64925" marR="64925" marT="0" marB="0" anchor="ctr"/>
                </a:tc>
                <a:tc>
                  <a:txBody>
                    <a:bodyPr/>
                    <a:lstStyle/>
                    <a:p>
                      <a:pPr algn="ctr" rtl="0" fontAlgn="ctr"/>
                      <a:r>
                        <a:rPr lang="es-MX" sz="1200" b="1" i="0" u="none" strike="noStrike">
                          <a:solidFill>
                            <a:srgbClr val="000000"/>
                          </a:solidFill>
                          <a:effectLst/>
                          <a:latin typeface="Montserrat" panose="00000500000000000000"/>
                        </a:rPr>
                        <a:t>30,981</a:t>
                      </a:r>
                    </a:p>
                  </a:txBody>
                  <a:tcPr marL="9525" marR="9525" marT="9525" marB="0" anchor="ctr"/>
                </a:tc>
                <a:tc>
                  <a:txBody>
                    <a:bodyPr/>
                    <a:lstStyle/>
                    <a:p>
                      <a:pPr algn="ctr" rtl="0" fontAlgn="ctr"/>
                      <a:r>
                        <a:rPr lang="es-MX" sz="1200" b="1" i="0" u="none" strike="noStrike" dirty="0">
                          <a:solidFill>
                            <a:srgbClr val="000000"/>
                          </a:solidFill>
                          <a:effectLst/>
                          <a:latin typeface="Montserrat" panose="00000500000000000000"/>
                        </a:rPr>
                        <a:t>35,408</a:t>
                      </a:r>
                    </a:p>
                  </a:txBody>
                  <a:tcPr marL="9525" marR="9525" marT="9525" marB="0" anchor="ctr">
                    <a:solidFill>
                      <a:schemeClr val="bg1"/>
                    </a:solidFill>
                  </a:tcPr>
                </a:tc>
                <a:tc>
                  <a:txBody>
                    <a:bodyPr/>
                    <a:lstStyle/>
                    <a:p>
                      <a:pPr algn="ctr" rtl="0" fontAlgn="ctr"/>
                      <a:r>
                        <a:rPr lang="es-MX" sz="1200" b="1" i="0" u="none" strike="noStrike" dirty="0">
                          <a:solidFill>
                            <a:srgbClr val="000000"/>
                          </a:solidFill>
                          <a:effectLst/>
                          <a:latin typeface="Montserrat" panose="00000500000000000000"/>
                        </a:rPr>
                        <a:t>4,427</a:t>
                      </a:r>
                    </a:p>
                  </a:txBody>
                  <a:tcPr marL="9525" marR="9525" marT="9525" marB="0" anchor="ctr"/>
                </a:tc>
                <a:tc>
                  <a:txBody>
                    <a:bodyPr/>
                    <a:lstStyle/>
                    <a:p>
                      <a:pPr algn="ctr" rtl="0" fontAlgn="ctr"/>
                      <a:r>
                        <a:rPr lang="es-MX" sz="1200" b="1" i="0" u="none" strike="noStrike" dirty="0">
                          <a:solidFill>
                            <a:srgbClr val="000000"/>
                          </a:solidFill>
                          <a:effectLst/>
                          <a:latin typeface="Montserrat" panose="00000500000000000000"/>
                        </a:rPr>
                        <a:t>       14.29 </a:t>
                      </a:r>
                    </a:p>
                  </a:txBody>
                  <a:tcPr marL="9525" marR="9525" marT="9525" marB="0" anchor="ctr"/>
                </a:tc>
                <a:extLst>
                  <a:ext uri="{0D108BD9-81ED-4DB2-BD59-A6C34878D82A}">
                    <a16:rowId xmlns:a16="http://schemas.microsoft.com/office/drawing/2014/main" val="10005"/>
                  </a:ext>
                </a:extLst>
              </a:tr>
            </a:tbl>
          </a:graphicData>
        </a:graphic>
      </p:graphicFrame>
      <p:sp>
        <p:nvSpPr>
          <p:cNvPr id="556" name="Google Shape;556;p30"/>
          <p:cNvSpPr txBox="1"/>
          <p:nvPr/>
        </p:nvSpPr>
        <p:spPr>
          <a:xfrm>
            <a:off x="376752" y="1138028"/>
            <a:ext cx="5313171" cy="369291"/>
          </a:xfrm>
          <a:prstGeom prst="rect">
            <a:avLst/>
          </a:prstGeom>
          <a:noFill/>
          <a:ln>
            <a:noFill/>
          </a:ln>
        </p:spPr>
        <p:txBody>
          <a:bodyPr spcFirstLastPara="1" wrap="square" lIns="91425" tIns="45700" rIns="91425" bIns="45700" anchor="t" anchorCtr="0">
            <a:spAutoFit/>
          </a:bodyPr>
          <a:lstStyle/>
          <a:p>
            <a:pPr algn="ctr" defTabSz="685800">
              <a:tabLst>
                <a:tab pos="2140744" algn="l"/>
                <a:tab pos="3167063" algn="r"/>
              </a:tabLst>
              <a:defRPr/>
            </a:pPr>
            <a:r>
              <a:rPr lang="es-MX" b="1" dirty="0">
                <a:solidFill>
                  <a:srgbClr val="05405D"/>
                </a:solidFill>
                <a:latin typeface="Montserrat" panose="00000500000000000000" pitchFamily="2" charset="0"/>
                <a:cs typeface="Arial" panose="020B0604020202020204" pitchFamily="34" charset="0"/>
                <a:sym typeface="Montserrat"/>
              </a:rPr>
              <a:t>Número de Pacientes con Gratuidad</a:t>
            </a:r>
            <a:endParaRPr b="1" dirty="0">
              <a:solidFill>
                <a:srgbClr val="05405D"/>
              </a:solidFill>
              <a:latin typeface="Montserrat" panose="00000500000000000000" pitchFamily="2" charset="0"/>
              <a:cs typeface="Arial" panose="020B0604020202020204" pitchFamily="34" charset="0"/>
              <a:sym typeface="Calibri"/>
            </a:endParaRPr>
          </a:p>
        </p:txBody>
      </p:sp>
      <p:graphicFrame>
        <p:nvGraphicFramePr>
          <p:cNvPr id="4" name="Tabla 3">
            <a:extLst>
              <a:ext uri="{FF2B5EF4-FFF2-40B4-BE49-F238E27FC236}">
                <a16:creationId xmlns:a16="http://schemas.microsoft.com/office/drawing/2014/main" id="{6E994386-FF92-4649-AE90-E18E1D89100D}"/>
              </a:ext>
            </a:extLst>
          </p:cNvPr>
          <p:cNvGraphicFramePr>
            <a:graphicFrameLocks noGrp="1"/>
          </p:cNvGraphicFramePr>
          <p:nvPr/>
        </p:nvGraphicFramePr>
        <p:xfrm>
          <a:off x="376754" y="4195056"/>
          <a:ext cx="5313169" cy="1536567"/>
        </p:xfrm>
        <a:graphic>
          <a:graphicData uri="http://schemas.openxmlformats.org/drawingml/2006/table">
            <a:tbl>
              <a:tblPr>
                <a:tableStyleId>{BDBED569-4797-4DF1-A0F4-6AAB3CD982D8}</a:tableStyleId>
              </a:tblPr>
              <a:tblGrid>
                <a:gridCol w="979218">
                  <a:extLst>
                    <a:ext uri="{9D8B030D-6E8A-4147-A177-3AD203B41FA5}">
                      <a16:colId xmlns:a16="http://schemas.microsoft.com/office/drawing/2014/main" val="3124606085"/>
                    </a:ext>
                  </a:extLst>
                </a:gridCol>
                <a:gridCol w="1523996">
                  <a:extLst>
                    <a:ext uri="{9D8B030D-6E8A-4147-A177-3AD203B41FA5}">
                      <a16:colId xmlns:a16="http://schemas.microsoft.com/office/drawing/2014/main" val="1518831384"/>
                    </a:ext>
                  </a:extLst>
                </a:gridCol>
                <a:gridCol w="1304859">
                  <a:extLst>
                    <a:ext uri="{9D8B030D-6E8A-4147-A177-3AD203B41FA5}">
                      <a16:colId xmlns:a16="http://schemas.microsoft.com/office/drawing/2014/main" val="4136360813"/>
                    </a:ext>
                  </a:extLst>
                </a:gridCol>
                <a:gridCol w="1505096">
                  <a:extLst>
                    <a:ext uri="{9D8B030D-6E8A-4147-A177-3AD203B41FA5}">
                      <a16:colId xmlns:a16="http://schemas.microsoft.com/office/drawing/2014/main" val="1903296596"/>
                    </a:ext>
                  </a:extLst>
                </a:gridCol>
              </a:tblGrid>
              <a:tr h="346454">
                <a:tc gridSpan="4">
                  <a:txBody>
                    <a:bodyPr/>
                    <a:lstStyle/>
                    <a:p>
                      <a:pPr algn="ctr" fontAlgn="b"/>
                      <a:r>
                        <a:rPr lang="es-MX" sz="1600" b="1" u="none" strike="noStrike" dirty="0">
                          <a:solidFill>
                            <a:schemeClr val="bg1"/>
                          </a:solidFill>
                          <a:effectLst/>
                        </a:rPr>
                        <a:t>Tipo de recetas</a:t>
                      </a:r>
                      <a:endParaRPr lang="es-MX" sz="1600" b="1" i="0" u="none" strike="noStrike" dirty="0">
                        <a:solidFill>
                          <a:schemeClr val="bg1"/>
                        </a:solidFill>
                        <a:effectLst/>
                        <a:latin typeface="+mn-lt"/>
                        <a:cs typeface="Arial" panose="020B0604020202020204" pitchFamily="34" charset="0"/>
                      </a:endParaRPr>
                    </a:p>
                  </a:txBody>
                  <a:tcPr marL="9525" marR="9525" marT="9525" marB="0" anchor="ctr">
                    <a:solidFill>
                      <a:srgbClr val="05405D"/>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4017166576"/>
                  </a:ext>
                </a:extLst>
              </a:tr>
              <a:tr h="346454">
                <a:tc>
                  <a:txBody>
                    <a:bodyPr/>
                    <a:lstStyle/>
                    <a:p>
                      <a:pPr algn="ctr" fontAlgn="b"/>
                      <a:r>
                        <a:rPr lang="es-MX" sz="1400" b="1" u="none" strike="noStrike" dirty="0">
                          <a:solidFill>
                            <a:schemeClr val="bg1"/>
                          </a:solidFill>
                          <a:effectLst/>
                        </a:rPr>
                        <a:t>Año</a:t>
                      </a:r>
                      <a:endParaRPr lang="es-MX" sz="1400" b="1" i="0" u="none" strike="noStrike" dirty="0">
                        <a:solidFill>
                          <a:schemeClr val="bg1"/>
                        </a:solidFill>
                        <a:effectLst/>
                        <a:latin typeface="+mn-lt"/>
                      </a:endParaRPr>
                    </a:p>
                  </a:txBody>
                  <a:tcPr marL="9525" marR="9525" marT="9525" marB="0" anchor="ctr">
                    <a:solidFill>
                      <a:srgbClr val="05405D"/>
                    </a:solidFill>
                  </a:tcPr>
                </a:tc>
                <a:tc>
                  <a:txBody>
                    <a:bodyPr/>
                    <a:lstStyle/>
                    <a:p>
                      <a:pPr algn="ctr" fontAlgn="b"/>
                      <a:r>
                        <a:rPr lang="es-MX" sz="1600" b="1" u="none" strike="noStrike" dirty="0">
                          <a:solidFill>
                            <a:schemeClr val="bg1"/>
                          </a:solidFill>
                          <a:effectLst/>
                        </a:rPr>
                        <a:t>Cerradas </a:t>
                      </a:r>
                      <a:endParaRPr lang="es-MX" sz="1600" b="1" i="0" u="none" strike="noStrike" dirty="0">
                        <a:solidFill>
                          <a:schemeClr val="bg1"/>
                        </a:solidFill>
                        <a:effectLst/>
                        <a:latin typeface="+mn-lt"/>
                        <a:cs typeface="Arial" panose="020B0604020202020204" pitchFamily="34" charset="0"/>
                      </a:endParaRPr>
                    </a:p>
                  </a:txBody>
                  <a:tcPr marL="9525" marR="9525" marT="9525" marB="0" anchor="ctr">
                    <a:solidFill>
                      <a:srgbClr val="05405D"/>
                    </a:solidFill>
                  </a:tcPr>
                </a:tc>
                <a:tc>
                  <a:txBody>
                    <a:bodyPr/>
                    <a:lstStyle/>
                    <a:p>
                      <a:pPr algn="ctr" rtl="0" fontAlgn="ctr"/>
                      <a:r>
                        <a:rPr lang="es-MX" sz="1600" b="1" u="none" strike="noStrike" dirty="0">
                          <a:solidFill>
                            <a:schemeClr val="bg1"/>
                          </a:solidFill>
                          <a:effectLst/>
                        </a:rPr>
                        <a:t>Abiertas </a:t>
                      </a:r>
                      <a:endParaRPr lang="es-MX" sz="1600" b="1" i="0" u="none" strike="noStrike" dirty="0">
                        <a:solidFill>
                          <a:schemeClr val="bg1"/>
                        </a:solidFill>
                        <a:effectLst/>
                        <a:latin typeface="+mn-lt"/>
                        <a:cs typeface="Arial" panose="020B0604020202020204" pitchFamily="34" charset="0"/>
                      </a:endParaRPr>
                    </a:p>
                  </a:txBody>
                  <a:tcPr marL="9525" marR="9525" marT="9525" marB="0" anchor="ctr">
                    <a:solidFill>
                      <a:srgbClr val="05405D"/>
                    </a:solidFill>
                  </a:tcPr>
                </a:tc>
                <a:tc>
                  <a:txBody>
                    <a:bodyPr/>
                    <a:lstStyle/>
                    <a:p>
                      <a:pPr algn="ctr" fontAlgn="b"/>
                      <a:r>
                        <a:rPr lang="es-MX" sz="1600" b="1" u="none" strike="noStrike" dirty="0">
                          <a:solidFill>
                            <a:schemeClr val="bg1"/>
                          </a:solidFill>
                          <a:effectLst/>
                        </a:rPr>
                        <a:t>Total de recetas</a:t>
                      </a:r>
                      <a:endParaRPr lang="es-MX" sz="1600" b="1" i="0" u="none" strike="noStrike" dirty="0">
                        <a:solidFill>
                          <a:schemeClr val="bg1"/>
                        </a:solidFill>
                        <a:effectLst/>
                        <a:latin typeface="+mn-lt"/>
                        <a:cs typeface="Arial" panose="020B0604020202020204" pitchFamily="34" charset="0"/>
                      </a:endParaRPr>
                    </a:p>
                  </a:txBody>
                  <a:tcPr marL="9525" marR="9525" marT="9525" marB="0" anchor="ctr">
                    <a:solidFill>
                      <a:srgbClr val="05405D"/>
                    </a:solidFill>
                  </a:tcPr>
                </a:tc>
                <a:extLst>
                  <a:ext uri="{0D108BD9-81ED-4DB2-BD59-A6C34878D82A}">
                    <a16:rowId xmlns:a16="http://schemas.microsoft.com/office/drawing/2014/main" val="2749785060"/>
                  </a:ext>
                </a:extLst>
              </a:tr>
              <a:tr h="346454">
                <a:tc>
                  <a:txBody>
                    <a:bodyPr/>
                    <a:lstStyle/>
                    <a:p>
                      <a:pPr algn="ctr" fontAlgn="b"/>
                      <a:r>
                        <a:rPr lang="es-MX" sz="1200" b="1" u="none" strike="noStrike" dirty="0">
                          <a:effectLst/>
                        </a:rPr>
                        <a:t>2022</a:t>
                      </a:r>
                      <a:endParaRPr lang="es-MX" sz="1200" b="1" i="0" u="none" strike="noStrike" dirty="0">
                        <a:solidFill>
                          <a:srgbClr val="000000"/>
                        </a:solidFill>
                        <a:effectLst/>
                        <a:latin typeface="+mn-lt"/>
                      </a:endParaRPr>
                    </a:p>
                  </a:txBody>
                  <a:tcPr marL="9525" marR="9525" marT="9525" marB="0" anchor="ctr"/>
                </a:tc>
                <a:tc>
                  <a:txBody>
                    <a:bodyPr/>
                    <a:lstStyle/>
                    <a:p>
                      <a:pPr marL="0" algn="ctr" defTabSz="914400" rtl="0" eaLnBrk="1" fontAlgn="b" latinLnBrk="0" hangingPunct="1"/>
                      <a:r>
                        <a:rPr lang="es-MX" sz="1200" u="none" strike="noStrike" kern="1200" dirty="0">
                          <a:solidFill>
                            <a:schemeClr val="tx1"/>
                          </a:solidFill>
                          <a:effectLst/>
                          <a:latin typeface="+mn-lt"/>
                          <a:ea typeface="+mn-ea"/>
                          <a:cs typeface="+mn-cs"/>
                        </a:rPr>
                        <a:t>6,866 (75.57%)</a:t>
                      </a:r>
                    </a:p>
                  </a:txBody>
                  <a:tcPr marL="9525" marR="9525" marT="9525" marB="0" anchor="ctr">
                    <a:solidFill>
                      <a:schemeClr val="bg1"/>
                    </a:solidFill>
                  </a:tcPr>
                </a:tc>
                <a:tc>
                  <a:txBody>
                    <a:bodyPr/>
                    <a:lstStyle/>
                    <a:p>
                      <a:pPr marL="0" algn="ctr" defTabSz="914400" rtl="0" eaLnBrk="1" fontAlgn="b" latinLnBrk="0" hangingPunct="1"/>
                      <a:r>
                        <a:rPr lang="es-MX" sz="1200" u="none" strike="noStrike" kern="1200" dirty="0">
                          <a:solidFill>
                            <a:schemeClr val="tx1"/>
                          </a:solidFill>
                          <a:effectLst/>
                          <a:latin typeface="+mn-lt"/>
                          <a:ea typeface="+mn-ea"/>
                          <a:cs typeface="+mn-cs"/>
                        </a:rPr>
                        <a:t>2,220 (24.43%)</a:t>
                      </a:r>
                    </a:p>
                  </a:txBody>
                  <a:tcPr marL="9525" marR="9525" marT="9525" marB="0" anchor="ctr">
                    <a:solidFill>
                      <a:schemeClr val="bg1"/>
                    </a:solidFill>
                  </a:tcPr>
                </a:tc>
                <a:tc>
                  <a:txBody>
                    <a:bodyPr/>
                    <a:lstStyle/>
                    <a:p>
                      <a:pPr marL="0" algn="ctr" defTabSz="914400" rtl="0" eaLnBrk="1" fontAlgn="b" latinLnBrk="0" hangingPunct="1"/>
                      <a:r>
                        <a:rPr lang="es-MX" sz="1200" b="1" u="none" strike="noStrike" kern="1200" dirty="0">
                          <a:solidFill>
                            <a:schemeClr val="tx1"/>
                          </a:solidFill>
                          <a:effectLst/>
                          <a:latin typeface="+mn-lt"/>
                          <a:ea typeface="+mn-ea"/>
                          <a:cs typeface="+mn-cs"/>
                        </a:rPr>
                        <a:t>9,086</a:t>
                      </a:r>
                    </a:p>
                  </a:txBody>
                  <a:tcPr marL="9525" marR="9525" marT="9525" marB="0" anchor="ctr">
                    <a:solidFill>
                      <a:schemeClr val="bg1"/>
                    </a:solidFill>
                  </a:tcPr>
                </a:tc>
                <a:extLst>
                  <a:ext uri="{0D108BD9-81ED-4DB2-BD59-A6C34878D82A}">
                    <a16:rowId xmlns:a16="http://schemas.microsoft.com/office/drawing/2014/main" val="241504901"/>
                  </a:ext>
                </a:extLst>
              </a:tr>
              <a:tr h="346454">
                <a:tc>
                  <a:txBody>
                    <a:bodyPr/>
                    <a:lstStyle/>
                    <a:p>
                      <a:pPr algn="ctr" fontAlgn="b"/>
                      <a:r>
                        <a:rPr lang="es-MX" sz="1200" b="1" u="none" strike="noStrike" kern="1200" dirty="0">
                          <a:solidFill>
                            <a:schemeClr val="tx1"/>
                          </a:solidFill>
                          <a:effectLst/>
                          <a:latin typeface="+mn-lt"/>
                          <a:ea typeface="+mn-ea"/>
                          <a:cs typeface="+mn-cs"/>
                        </a:rPr>
                        <a:t>2023</a:t>
                      </a:r>
                    </a:p>
                  </a:txBody>
                  <a:tcPr marL="9525" marR="9525" marT="9525" marB="0" anchor="ctr"/>
                </a:tc>
                <a:tc>
                  <a:txBody>
                    <a:bodyPr/>
                    <a:lstStyle/>
                    <a:p>
                      <a:pPr marL="0" algn="ctr" defTabSz="914400" rtl="0" eaLnBrk="1" fontAlgn="b" latinLnBrk="0" hangingPunct="1"/>
                      <a:r>
                        <a:rPr lang="es-MX" sz="1200" u="none" strike="noStrike" kern="1200" dirty="0">
                          <a:solidFill>
                            <a:schemeClr val="tx1"/>
                          </a:solidFill>
                          <a:effectLst/>
                          <a:latin typeface="+mn-lt"/>
                          <a:ea typeface="+mn-ea"/>
                          <a:cs typeface="+mn-cs"/>
                        </a:rPr>
                        <a:t>12,162 (90.20%)</a:t>
                      </a:r>
                    </a:p>
                  </a:txBody>
                  <a:tcPr marL="9525" marR="9525" marT="9525" marB="0" anchor="ctr">
                    <a:solidFill>
                      <a:schemeClr val="bg1"/>
                    </a:solidFill>
                  </a:tcPr>
                </a:tc>
                <a:tc>
                  <a:txBody>
                    <a:bodyPr/>
                    <a:lstStyle/>
                    <a:p>
                      <a:pPr marL="0" algn="ctr" defTabSz="914400" rtl="0" eaLnBrk="1" fontAlgn="b" latinLnBrk="0" hangingPunct="1"/>
                      <a:r>
                        <a:rPr lang="es-MX" sz="1200" u="none" strike="noStrike" kern="1200" dirty="0">
                          <a:solidFill>
                            <a:schemeClr val="tx1"/>
                          </a:solidFill>
                          <a:effectLst/>
                          <a:latin typeface="+mn-lt"/>
                          <a:ea typeface="+mn-ea"/>
                          <a:cs typeface="+mn-cs"/>
                        </a:rPr>
                        <a:t>1,320 (9.80)</a:t>
                      </a:r>
                    </a:p>
                  </a:txBody>
                  <a:tcPr marL="9525" marR="9525" marT="9525" marB="0" anchor="ctr">
                    <a:solidFill>
                      <a:schemeClr val="bg1"/>
                    </a:solidFill>
                  </a:tcPr>
                </a:tc>
                <a:tc>
                  <a:txBody>
                    <a:bodyPr/>
                    <a:lstStyle/>
                    <a:p>
                      <a:pPr marL="0" algn="ctr" defTabSz="914400" rtl="0" eaLnBrk="1" fontAlgn="b" latinLnBrk="0" hangingPunct="1"/>
                      <a:r>
                        <a:rPr lang="es-MX" sz="1200" b="1" u="none" strike="noStrike" kern="1200" dirty="0">
                          <a:solidFill>
                            <a:schemeClr val="tx1"/>
                          </a:solidFill>
                          <a:effectLst/>
                          <a:latin typeface="+mn-lt"/>
                          <a:ea typeface="+mn-ea"/>
                          <a:cs typeface="+mn-cs"/>
                        </a:rPr>
                        <a:t>13,482</a:t>
                      </a:r>
                    </a:p>
                  </a:txBody>
                  <a:tcPr marL="9525" marR="9525" marT="9525" marB="0" anchor="ctr">
                    <a:solidFill>
                      <a:schemeClr val="bg1"/>
                    </a:solidFill>
                  </a:tcPr>
                </a:tc>
                <a:extLst>
                  <a:ext uri="{0D108BD9-81ED-4DB2-BD59-A6C34878D82A}">
                    <a16:rowId xmlns:a16="http://schemas.microsoft.com/office/drawing/2014/main" val="4181092434"/>
                  </a:ext>
                </a:extLst>
              </a:tr>
            </a:tbl>
          </a:graphicData>
        </a:graphic>
      </p:graphicFrame>
      <p:sp>
        <p:nvSpPr>
          <p:cNvPr id="6" name="Rectángulo 5">
            <a:extLst>
              <a:ext uri="{FF2B5EF4-FFF2-40B4-BE49-F238E27FC236}">
                <a16:creationId xmlns:a16="http://schemas.microsoft.com/office/drawing/2014/main" id="{FEFB07DF-C955-4724-93B4-B8AC10C3B041}"/>
              </a:ext>
            </a:extLst>
          </p:cNvPr>
          <p:cNvSpPr/>
          <p:nvPr/>
        </p:nvSpPr>
        <p:spPr>
          <a:xfrm>
            <a:off x="5740628" y="1522939"/>
            <a:ext cx="6096000" cy="2904065"/>
          </a:xfrm>
          <a:prstGeom prst="rect">
            <a:avLst/>
          </a:prstGeom>
        </p:spPr>
        <p:txBody>
          <a:bodyPr>
            <a:spAutoFit/>
          </a:bodyPr>
          <a:lstStyle/>
          <a:p>
            <a:pPr marL="742950" lvl="1" indent="-388938" algn="just">
              <a:lnSpc>
                <a:spcPct val="114000"/>
              </a:lnSpc>
              <a:spcAft>
                <a:spcPts val="1200"/>
              </a:spcAft>
              <a:buClr>
                <a:srgbClr val="1F3864"/>
              </a:buClr>
              <a:buSzPts val="1500"/>
              <a:buFont typeface="Noto Sans Symbols"/>
              <a:buChar char="✔"/>
            </a:pPr>
            <a:r>
              <a:rPr lang="es-MX" sz="1500" b="1" dirty="0">
                <a:cs typeface="Arial" panose="020B0604020202020204" pitchFamily="34" charset="0"/>
              </a:rPr>
              <a:t>Durante 2023, fueron beneficiados 35,408 pacientes con atención médica gratuita., (50MDP)</a:t>
            </a:r>
          </a:p>
          <a:p>
            <a:pPr marL="742950" lvl="1" indent="-388938" algn="just">
              <a:lnSpc>
                <a:spcPct val="114000"/>
              </a:lnSpc>
              <a:spcAft>
                <a:spcPts val="1200"/>
              </a:spcAft>
              <a:buClr>
                <a:srgbClr val="1F3864"/>
              </a:buClr>
              <a:buSzPts val="1500"/>
              <a:buFont typeface="Noto Sans Symbols"/>
              <a:buChar char="✔"/>
            </a:pPr>
            <a:r>
              <a:rPr lang="es-MX" sz="1500" b="1" dirty="0">
                <a:cs typeface="Arial" panose="020B0604020202020204" pitchFamily="34" charset="0"/>
              </a:rPr>
              <a:t>Ahorro promedio por paciente </a:t>
            </a:r>
            <a:r>
              <a:rPr lang="es-MX" sz="1500" dirty="0">
                <a:cs typeface="Arial" panose="020B0604020202020204" pitchFamily="34" charset="0"/>
              </a:rPr>
              <a:t>(si hubiesen pagado por su atención)</a:t>
            </a:r>
            <a:r>
              <a:rPr lang="es-MX" sz="1500" b="1" dirty="0">
                <a:cs typeface="Arial" panose="020B0604020202020204" pitchFamily="34" charset="0"/>
              </a:rPr>
              <a:t>: $1,425 en promedio.</a:t>
            </a:r>
          </a:p>
          <a:p>
            <a:pPr marL="742950" lvl="1" indent="-388938" algn="just">
              <a:lnSpc>
                <a:spcPct val="114000"/>
              </a:lnSpc>
              <a:spcAft>
                <a:spcPts val="1200"/>
              </a:spcAft>
              <a:buClr>
                <a:srgbClr val="1F3864"/>
              </a:buClr>
              <a:buSzPts val="1500"/>
              <a:buFont typeface="Noto Sans Symbols"/>
              <a:buChar char="✔"/>
            </a:pPr>
            <a:r>
              <a:rPr lang="es-MX" sz="1500" dirty="0">
                <a:cs typeface="Arial" panose="020B0604020202020204" pitchFamily="34" charset="0"/>
              </a:rPr>
              <a:t>Acudieron pacientes de todos los Estados de la República Mexicana, inclusive extranjeros.</a:t>
            </a:r>
          </a:p>
          <a:p>
            <a:pPr marL="742950" lvl="1" indent="-388938" algn="just">
              <a:lnSpc>
                <a:spcPct val="114000"/>
              </a:lnSpc>
              <a:spcAft>
                <a:spcPts val="1200"/>
              </a:spcAft>
              <a:buClr>
                <a:srgbClr val="1F3864"/>
              </a:buClr>
              <a:buSzPts val="1500"/>
              <a:buFont typeface="Noto Sans Symbols"/>
              <a:buChar char="✔"/>
            </a:pPr>
            <a:r>
              <a:rPr lang="es-MX" sz="1500" b="1" dirty="0">
                <a:cs typeface="Arial" panose="020B0604020202020204" pitchFamily="34" charset="0"/>
              </a:rPr>
              <a:t>Los pacientes con derecho a gratuidad representaron el 93.41% de la población del Instituto durante 2023.</a:t>
            </a:r>
          </a:p>
        </p:txBody>
      </p:sp>
      <p:sp>
        <p:nvSpPr>
          <p:cNvPr id="11" name="Rectangle 1">
            <a:extLst>
              <a:ext uri="{FF2B5EF4-FFF2-40B4-BE49-F238E27FC236}">
                <a16:creationId xmlns:a16="http://schemas.microsoft.com/office/drawing/2014/main" id="{0CACDA18-C3BC-41DA-B5B3-262A4B5269F5}"/>
              </a:ext>
            </a:extLst>
          </p:cNvPr>
          <p:cNvSpPr>
            <a:spLocks noChangeArrowheads="1"/>
          </p:cNvSpPr>
          <p:nvPr/>
        </p:nvSpPr>
        <p:spPr bwMode="auto">
          <a:xfrm>
            <a:off x="2856795" y="529996"/>
            <a:ext cx="5767666"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1pPr>
            <a:lvl2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2pPr>
            <a:lvl3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3pPr>
            <a:lvl4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4pPr>
            <a:lvl5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5pPr>
            <a:lvl6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6pPr>
            <a:lvl7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7pPr>
            <a:lvl8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8pPr>
            <a:lvl9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9pPr>
          </a:lstStyle>
          <a:p>
            <a:pPr lvl="0" algn="ctr" defTabSz="685800">
              <a:tabLst>
                <a:tab pos="2140744" algn="l"/>
                <a:tab pos="3167063" algn="r"/>
              </a:tabLst>
              <a:defRPr/>
            </a:pPr>
            <a:r>
              <a:rPr lang="es-MX" sz="2400" b="1" dirty="0">
                <a:solidFill>
                  <a:srgbClr val="05405D"/>
                </a:solidFill>
                <a:latin typeface="Montserrat" panose="00000500000000000000" pitchFamily="2" charset="0"/>
                <a:cs typeface="Arial" panose="020B0604020202020204" pitchFamily="34" charset="0"/>
                <a:sym typeface="Fira Sans Extra Condensed"/>
              </a:rPr>
              <a:t>Implementación de Gratuidad</a:t>
            </a:r>
            <a:endParaRPr lang="es-ES" altLang="es-MX" sz="2400" b="1" dirty="0">
              <a:solidFill>
                <a:srgbClr val="05405D"/>
              </a:solidFill>
              <a:latin typeface="Montserrat" panose="00000500000000000000" pitchFamily="2" charset="0"/>
              <a:cs typeface="Arial" panose="020B0604020202020204" pitchFamily="34" charset="0"/>
            </a:endParaRPr>
          </a:p>
        </p:txBody>
      </p:sp>
      <p:sp>
        <p:nvSpPr>
          <p:cNvPr id="12" name="Rectángulo: esquinas redondeadas 11">
            <a:extLst>
              <a:ext uri="{FF2B5EF4-FFF2-40B4-BE49-F238E27FC236}">
                <a16:creationId xmlns:a16="http://schemas.microsoft.com/office/drawing/2014/main" id="{B493920D-F7BB-4E62-83A1-D78DA6035165}"/>
              </a:ext>
            </a:extLst>
          </p:cNvPr>
          <p:cNvSpPr/>
          <p:nvPr/>
        </p:nvSpPr>
        <p:spPr>
          <a:xfrm>
            <a:off x="8714345" y="232144"/>
            <a:ext cx="3182892" cy="458252"/>
          </a:xfrm>
          <a:prstGeom prst="roundRect">
            <a:avLst/>
          </a:prstGeom>
          <a:solidFill>
            <a:srgbClr val="05405D"/>
          </a:solidFill>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Medium" panose="00000600000000000000" pitchFamily="2" charset="0"/>
              </a:rPr>
              <a:t>ADMINISTRACIÓN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7">
            <a:extLst>
              <a:ext uri="{FF2B5EF4-FFF2-40B4-BE49-F238E27FC236}">
                <a16:creationId xmlns:a16="http://schemas.microsoft.com/office/drawing/2014/main" id="{89931BB3-A0BB-4D55-96C3-FD54E0CCBCC6}"/>
              </a:ext>
            </a:extLst>
          </p:cNvPr>
          <p:cNvGraphicFramePr>
            <a:graphicFrameLocks noGrp="1"/>
          </p:cNvGraphicFramePr>
          <p:nvPr>
            <p:extLst>
              <p:ext uri="{D42A27DB-BD31-4B8C-83A1-F6EECF244321}">
                <p14:modId xmlns:p14="http://schemas.microsoft.com/office/powerpoint/2010/main" val="2925403772"/>
              </p:ext>
            </p:extLst>
          </p:nvPr>
        </p:nvGraphicFramePr>
        <p:xfrm>
          <a:off x="3082895" y="1009796"/>
          <a:ext cx="6224308" cy="2793416"/>
        </p:xfrm>
        <a:graphic>
          <a:graphicData uri="http://schemas.openxmlformats.org/drawingml/2006/table">
            <a:tbl>
              <a:tblPr>
                <a:tableStyleId>{BDBED569-4797-4DF1-A0F4-6AAB3CD982D8}</a:tableStyleId>
              </a:tblPr>
              <a:tblGrid>
                <a:gridCol w="3799806">
                  <a:extLst>
                    <a:ext uri="{9D8B030D-6E8A-4147-A177-3AD203B41FA5}">
                      <a16:colId xmlns:a16="http://schemas.microsoft.com/office/drawing/2014/main" val="3390177281"/>
                    </a:ext>
                  </a:extLst>
                </a:gridCol>
                <a:gridCol w="2424502">
                  <a:extLst>
                    <a:ext uri="{9D8B030D-6E8A-4147-A177-3AD203B41FA5}">
                      <a16:colId xmlns:a16="http://schemas.microsoft.com/office/drawing/2014/main" val="38304424"/>
                    </a:ext>
                  </a:extLst>
                </a:gridCol>
              </a:tblGrid>
              <a:tr h="566780">
                <a:tc>
                  <a:txBody>
                    <a:bodyPr/>
                    <a:lstStyle/>
                    <a:p>
                      <a:pPr algn="ctr" fontAlgn="ctr"/>
                      <a:r>
                        <a:rPr lang="es-MX" sz="1400" b="1" i="0" u="none" strike="noStrike" dirty="0">
                          <a:solidFill>
                            <a:srgbClr val="FFFFFF"/>
                          </a:solidFill>
                          <a:effectLst/>
                          <a:latin typeface="Montserrat" panose="00000500000000000000" pitchFamily="2" charset="0"/>
                        </a:rPr>
                        <a:t>Nombre genérico del equipo</a:t>
                      </a:r>
                    </a:p>
                  </a:txBody>
                  <a:tcPr marL="9525" marR="9525" marT="9525" marB="0" anchor="ctr">
                    <a:solidFill>
                      <a:srgbClr val="05405D"/>
                    </a:solidFill>
                  </a:tcPr>
                </a:tc>
                <a:tc>
                  <a:txBody>
                    <a:bodyPr/>
                    <a:lstStyle/>
                    <a:p>
                      <a:pPr algn="ctr" fontAlgn="ctr"/>
                      <a:r>
                        <a:rPr lang="es-MX" sz="1400" b="1" i="0" u="none" strike="noStrike" dirty="0">
                          <a:solidFill>
                            <a:srgbClr val="FFFFFF"/>
                          </a:solidFill>
                          <a:effectLst/>
                          <a:latin typeface="Montserrat" panose="00000500000000000000" pitchFamily="2" charset="0"/>
                        </a:rPr>
                        <a:t>Costo referencia del equipo (con 16% IVA) a/</a:t>
                      </a:r>
                    </a:p>
                  </a:txBody>
                  <a:tcPr marL="9525" marR="9525" marT="9525" marB="0" anchor="ctr">
                    <a:solidFill>
                      <a:srgbClr val="05405D"/>
                    </a:solidFill>
                  </a:tcPr>
                </a:tc>
                <a:extLst>
                  <a:ext uri="{0D108BD9-81ED-4DB2-BD59-A6C34878D82A}">
                    <a16:rowId xmlns:a16="http://schemas.microsoft.com/office/drawing/2014/main" val="1351798883"/>
                  </a:ext>
                </a:extLst>
              </a:tr>
              <a:tr h="566780">
                <a:tc>
                  <a:txBody>
                    <a:bodyPr/>
                    <a:lstStyle/>
                    <a:p>
                      <a:pPr algn="l" fontAlgn="ctr"/>
                      <a:r>
                        <a:rPr lang="es-MX" sz="1400" b="0" i="0" u="none" strike="noStrike" dirty="0">
                          <a:solidFill>
                            <a:srgbClr val="000000"/>
                          </a:solidFill>
                          <a:effectLst/>
                          <a:latin typeface="Montserrat" panose="00000500000000000000" pitchFamily="2" charset="0"/>
                        </a:rPr>
                        <a:t>Microscopio para </a:t>
                      </a:r>
                      <a:r>
                        <a:rPr lang="es-MX" sz="1400" b="0" i="0" u="none" strike="noStrike" noProof="0" dirty="0" err="1">
                          <a:solidFill>
                            <a:srgbClr val="000000"/>
                          </a:solidFill>
                          <a:effectLst/>
                          <a:latin typeface="Montserrat" panose="00000500000000000000" pitchFamily="2" charset="0"/>
                        </a:rPr>
                        <a:t>oftalmocirugía</a:t>
                      </a:r>
                      <a:r>
                        <a:rPr lang="es-MX" sz="1400" b="0" i="0" u="none" strike="noStrike" dirty="0">
                          <a:solidFill>
                            <a:srgbClr val="000000"/>
                          </a:solidFill>
                          <a:effectLst/>
                          <a:latin typeface="Montserrat" panose="00000500000000000000" pitchFamily="2" charset="0"/>
                        </a:rPr>
                        <a:t> de alta especialidad</a:t>
                      </a:r>
                    </a:p>
                  </a:txBody>
                  <a:tcPr marL="9525" marR="9525" marT="9525" marB="0" anchor="ctr"/>
                </a:tc>
                <a:tc>
                  <a:txBody>
                    <a:bodyPr/>
                    <a:lstStyle/>
                    <a:p>
                      <a:pPr algn="ctr" fontAlgn="ctr"/>
                      <a:r>
                        <a:rPr lang="es-MX" sz="1400" b="1" i="0" u="none" strike="noStrike" dirty="0">
                          <a:solidFill>
                            <a:srgbClr val="000000"/>
                          </a:solidFill>
                          <a:effectLst/>
                          <a:latin typeface="Montserrat" panose="00000500000000000000" pitchFamily="2" charset="0"/>
                        </a:rPr>
                        <a:t>$7,339,598.40 </a:t>
                      </a:r>
                    </a:p>
                  </a:txBody>
                  <a:tcPr marL="9525" marR="9525" marT="9525" marB="0" anchor="ctr"/>
                </a:tc>
                <a:extLst>
                  <a:ext uri="{0D108BD9-81ED-4DB2-BD59-A6C34878D82A}">
                    <a16:rowId xmlns:a16="http://schemas.microsoft.com/office/drawing/2014/main" val="2598142182"/>
                  </a:ext>
                </a:extLst>
              </a:tr>
              <a:tr h="566780">
                <a:tc>
                  <a:txBody>
                    <a:bodyPr/>
                    <a:lstStyle/>
                    <a:p>
                      <a:pPr algn="l" fontAlgn="ctr"/>
                      <a:r>
                        <a:rPr lang="es-MX" sz="1400" b="0" i="0" u="none" strike="noStrike" dirty="0">
                          <a:solidFill>
                            <a:srgbClr val="000000"/>
                          </a:solidFill>
                          <a:effectLst/>
                          <a:latin typeface="Montserrat" panose="00000500000000000000" pitchFamily="2" charset="0"/>
                        </a:rPr>
                        <a:t>Microscopio para </a:t>
                      </a:r>
                      <a:r>
                        <a:rPr lang="es-MX" sz="1400" b="0" i="0" u="none" strike="noStrike" noProof="0" dirty="0" err="1">
                          <a:solidFill>
                            <a:srgbClr val="000000"/>
                          </a:solidFill>
                          <a:effectLst/>
                          <a:latin typeface="Montserrat" panose="00000500000000000000" pitchFamily="2" charset="0"/>
                        </a:rPr>
                        <a:t>otorrinolaringocirugía</a:t>
                      </a:r>
                      <a:endParaRPr lang="es-MX" sz="1400" b="0" i="0" u="none" strike="noStrike" noProof="0" dirty="0">
                        <a:solidFill>
                          <a:srgbClr val="000000"/>
                        </a:solidFill>
                        <a:effectLst/>
                        <a:latin typeface="Montserrat" panose="00000500000000000000" pitchFamily="2" charset="0"/>
                      </a:endParaRPr>
                    </a:p>
                  </a:txBody>
                  <a:tcPr marL="9525" marR="9525" marT="9525" marB="0" anchor="ctr"/>
                </a:tc>
                <a:tc>
                  <a:txBody>
                    <a:bodyPr/>
                    <a:lstStyle/>
                    <a:p>
                      <a:pPr algn="ctr" fontAlgn="ctr"/>
                      <a:r>
                        <a:rPr lang="es-MX" sz="1400" b="1" i="0" u="none" strike="noStrike" dirty="0">
                          <a:solidFill>
                            <a:srgbClr val="000000"/>
                          </a:solidFill>
                          <a:effectLst/>
                          <a:latin typeface="Montserrat" panose="00000500000000000000" pitchFamily="2" charset="0"/>
                        </a:rPr>
                        <a:t>$5,519,280.00 </a:t>
                      </a:r>
                    </a:p>
                  </a:txBody>
                  <a:tcPr marL="9525" marR="9525" marT="9525" marB="0" anchor="ctr"/>
                </a:tc>
                <a:extLst>
                  <a:ext uri="{0D108BD9-81ED-4DB2-BD59-A6C34878D82A}">
                    <a16:rowId xmlns:a16="http://schemas.microsoft.com/office/drawing/2014/main" val="3558103551"/>
                  </a:ext>
                </a:extLst>
              </a:tr>
              <a:tr h="566780">
                <a:tc>
                  <a:txBody>
                    <a:bodyPr/>
                    <a:lstStyle/>
                    <a:p>
                      <a:pPr algn="l" fontAlgn="ctr"/>
                      <a:r>
                        <a:rPr lang="es-MX" sz="1400" b="0" i="0" u="none" strike="noStrike" dirty="0">
                          <a:solidFill>
                            <a:srgbClr val="000000"/>
                          </a:solidFill>
                          <a:effectLst/>
                          <a:latin typeface="Montserrat" panose="00000500000000000000" pitchFamily="2" charset="0"/>
                        </a:rPr>
                        <a:t>Microscopio para neurocirugía</a:t>
                      </a:r>
                    </a:p>
                  </a:txBody>
                  <a:tcPr marL="9525" marR="9525" marT="9525" marB="0" anchor="ctr"/>
                </a:tc>
                <a:tc>
                  <a:txBody>
                    <a:bodyPr/>
                    <a:lstStyle/>
                    <a:p>
                      <a:pPr algn="ctr" fontAlgn="ctr"/>
                      <a:r>
                        <a:rPr lang="es-MX" sz="1400" b="1" i="0" u="none" strike="noStrike" dirty="0">
                          <a:solidFill>
                            <a:srgbClr val="000000"/>
                          </a:solidFill>
                          <a:effectLst/>
                          <a:latin typeface="Montserrat" panose="00000500000000000000" pitchFamily="2" charset="0"/>
                        </a:rPr>
                        <a:t>$11,574,043.84 </a:t>
                      </a:r>
                    </a:p>
                  </a:txBody>
                  <a:tcPr marL="9525" marR="9525" marT="9525" marB="0" anchor="ctr"/>
                </a:tc>
                <a:extLst>
                  <a:ext uri="{0D108BD9-81ED-4DB2-BD59-A6C34878D82A}">
                    <a16:rowId xmlns:a16="http://schemas.microsoft.com/office/drawing/2014/main" val="33764665"/>
                  </a:ext>
                </a:extLst>
              </a:tr>
              <a:tr h="526296">
                <a:tc>
                  <a:txBody>
                    <a:bodyPr/>
                    <a:lstStyle/>
                    <a:p>
                      <a:pPr marL="0" algn="ctr" defTabSz="914400" rtl="0" eaLnBrk="1" fontAlgn="b" latinLnBrk="0" hangingPunct="1"/>
                      <a:r>
                        <a:rPr lang="es-MX" sz="1400" b="1" u="none" strike="noStrike" kern="1200" dirty="0">
                          <a:solidFill>
                            <a:schemeClr val="bg1"/>
                          </a:solidFill>
                          <a:effectLst/>
                          <a:latin typeface="+mj-lt"/>
                        </a:rPr>
                        <a:t>Total </a:t>
                      </a:r>
                      <a:endParaRPr lang="es-MX" sz="1400" b="1" u="none" strike="noStrike" kern="1200" dirty="0">
                        <a:solidFill>
                          <a:schemeClr val="bg1"/>
                        </a:solidFill>
                        <a:effectLst/>
                        <a:latin typeface="+mj-lt"/>
                        <a:ea typeface="+mn-ea"/>
                        <a:cs typeface="Arial" panose="020B0604020202020204" pitchFamily="34" charset="0"/>
                      </a:endParaRPr>
                    </a:p>
                  </a:txBody>
                  <a:tcPr marL="8147" marR="8147" marT="8147" marB="0" anchor="ctr">
                    <a:solidFill>
                      <a:srgbClr val="05405D"/>
                    </a:solidFill>
                  </a:tcPr>
                </a:tc>
                <a:tc>
                  <a:txBody>
                    <a:bodyPr/>
                    <a:lstStyle/>
                    <a:p>
                      <a:pPr algn="ctr" fontAlgn="ctr"/>
                      <a:r>
                        <a:rPr lang="es-MX" sz="1400" b="1" i="0" u="none" strike="noStrike" dirty="0">
                          <a:solidFill>
                            <a:srgbClr val="FFFFFF"/>
                          </a:solidFill>
                          <a:effectLst/>
                          <a:latin typeface="Arial" panose="020B0604020202020204" pitchFamily="34" charset="0"/>
                        </a:rPr>
                        <a:t>$24,432,922.24 </a:t>
                      </a:r>
                    </a:p>
                  </a:txBody>
                  <a:tcPr marL="9525" marR="9525" marT="9525" marB="0" anchor="ctr">
                    <a:solidFill>
                      <a:srgbClr val="05405D"/>
                    </a:solidFill>
                  </a:tcPr>
                </a:tc>
                <a:extLst>
                  <a:ext uri="{0D108BD9-81ED-4DB2-BD59-A6C34878D82A}">
                    <a16:rowId xmlns:a16="http://schemas.microsoft.com/office/drawing/2014/main" val="673014184"/>
                  </a:ext>
                </a:extLst>
              </a:tr>
            </a:tbl>
          </a:graphicData>
        </a:graphic>
      </p:graphicFrame>
      <p:sp>
        <p:nvSpPr>
          <p:cNvPr id="13" name="Rectángulo: esquinas redondeadas 12">
            <a:extLst>
              <a:ext uri="{FF2B5EF4-FFF2-40B4-BE49-F238E27FC236}">
                <a16:creationId xmlns:a16="http://schemas.microsoft.com/office/drawing/2014/main" id="{AC3ADDD5-AE8D-44CB-9DFC-95756B4AFF7A}"/>
              </a:ext>
            </a:extLst>
          </p:cNvPr>
          <p:cNvSpPr/>
          <p:nvPr/>
        </p:nvSpPr>
        <p:spPr>
          <a:xfrm>
            <a:off x="8714345" y="232144"/>
            <a:ext cx="3182892" cy="458252"/>
          </a:xfrm>
          <a:prstGeom prst="roundRect">
            <a:avLst/>
          </a:prstGeom>
          <a:solidFill>
            <a:srgbClr val="05405D"/>
          </a:solidFill>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panose="00000500000000000000" pitchFamily="2" charset="0"/>
              </a:rPr>
              <a:t>ADMINISTRACIÓN</a:t>
            </a:r>
          </a:p>
        </p:txBody>
      </p:sp>
      <p:sp>
        <p:nvSpPr>
          <p:cNvPr id="14" name="Rectángulo 13">
            <a:extLst>
              <a:ext uri="{FF2B5EF4-FFF2-40B4-BE49-F238E27FC236}">
                <a16:creationId xmlns:a16="http://schemas.microsoft.com/office/drawing/2014/main" id="{30A03B01-9685-40EB-B148-B394529A6385}"/>
              </a:ext>
            </a:extLst>
          </p:cNvPr>
          <p:cNvSpPr/>
          <p:nvPr/>
        </p:nvSpPr>
        <p:spPr>
          <a:xfrm>
            <a:off x="3477656" y="262093"/>
            <a:ext cx="4904344" cy="631791"/>
          </a:xfrm>
          <a:prstGeom prst="rect">
            <a:avLst/>
          </a:prstGeom>
          <a:noFill/>
          <a:ln>
            <a:noFill/>
          </a:ln>
        </p:spPr>
        <p:txBody>
          <a:bodyPr spcFirstLastPara="1" vert="horz" wrap="square" lIns="121900" tIns="121900" rIns="121900" bIns="121900" rtlCol="0" anchor="ctr" anchorCtr="0">
            <a:noAutofit/>
          </a:bodyPr>
          <a:lstStyle/>
          <a:p>
            <a:pPr algn="ctr"/>
            <a:r>
              <a:rPr lang="es-MX" sz="2000" b="1" dirty="0">
                <a:solidFill>
                  <a:srgbClr val="05405D"/>
                </a:solidFill>
                <a:latin typeface="Montserrat" panose="00000500000000000000" pitchFamily="2" charset="0"/>
                <a:cs typeface="Arial" panose="020B0604020202020204" pitchFamily="34" charset="0"/>
              </a:rPr>
              <a:t>Adquisición de equipo instrumental y mobiliario médico</a:t>
            </a:r>
          </a:p>
        </p:txBody>
      </p:sp>
      <p:graphicFrame>
        <p:nvGraphicFramePr>
          <p:cNvPr id="15" name="Tabla 14">
            <a:extLst>
              <a:ext uri="{FF2B5EF4-FFF2-40B4-BE49-F238E27FC236}">
                <a16:creationId xmlns:a16="http://schemas.microsoft.com/office/drawing/2014/main" id="{0A7CE91F-1DD3-48BF-8CFA-1F7BA8D4A132}"/>
              </a:ext>
            </a:extLst>
          </p:cNvPr>
          <p:cNvGraphicFramePr>
            <a:graphicFrameLocks noGrp="1"/>
          </p:cNvGraphicFramePr>
          <p:nvPr>
            <p:extLst>
              <p:ext uri="{D42A27DB-BD31-4B8C-83A1-F6EECF244321}">
                <p14:modId xmlns:p14="http://schemas.microsoft.com/office/powerpoint/2010/main" val="3602584359"/>
              </p:ext>
            </p:extLst>
          </p:nvPr>
        </p:nvGraphicFramePr>
        <p:xfrm>
          <a:off x="203742" y="4226904"/>
          <a:ext cx="9103461" cy="1980000"/>
        </p:xfrm>
        <a:graphic>
          <a:graphicData uri="http://schemas.openxmlformats.org/drawingml/2006/table">
            <a:tbl>
              <a:tblPr>
                <a:tableStyleId>{BDBED569-4797-4DF1-A0F4-6AAB3CD982D8}</a:tableStyleId>
              </a:tblPr>
              <a:tblGrid>
                <a:gridCol w="6711408">
                  <a:extLst>
                    <a:ext uri="{9D8B030D-6E8A-4147-A177-3AD203B41FA5}">
                      <a16:colId xmlns:a16="http://schemas.microsoft.com/office/drawing/2014/main" val="3390177281"/>
                    </a:ext>
                  </a:extLst>
                </a:gridCol>
                <a:gridCol w="2392053">
                  <a:extLst>
                    <a:ext uri="{9D8B030D-6E8A-4147-A177-3AD203B41FA5}">
                      <a16:colId xmlns:a16="http://schemas.microsoft.com/office/drawing/2014/main" val="1248548354"/>
                    </a:ext>
                  </a:extLst>
                </a:gridCol>
              </a:tblGrid>
              <a:tr h="504000">
                <a:tc>
                  <a:txBody>
                    <a:bodyPr/>
                    <a:lstStyle/>
                    <a:p>
                      <a:pPr algn="ctr" fontAlgn="ctr"/>
                      <a:r>
                        <a:rPr lang="es-MX" sz="1400" b="1" i="0" u="none" strike="noStrike" dirty="0">
                          <a:solidFill>
                            <a:schemeClr val="bg1"/>
                          </a:solidFill>
                          <a:effectLst/>
                          <a:latin typeface="Montserrat" panose="00000500000000000000" pitchFamily="2" charset="0"/>
                        </a:rPr>
                        <a:t>Nombre del Proyecto</a:t>
                      </a:r>
                    </a:p>
                  </a:txBody>
                  <a:tcPr marL="9525" marR="9525" marT="9525" marB="0" anchor="ctr">
                    <a:solidFill>
                      <a:srgbClr val="05405D"/>
                    </a:solidFill>
                  </a:tcPr>
                </a:tc>
                <a:tc>
                  <a:txBody>
                    <a:bodyPr/>
                    <a:lstStyle/>
                    <a:p>
                      <a:pPr marL="0" marR="0" lvl="0" indent="0" algn="ctr" defTabSz="914400" rtl="0" eaLnBrk="1" fontAlgn="ctr" latinLnBrk="0" hangingPunct="1">
                        <a:spcBef>
                          <a:spcPts val="0"/>
                        </a:spcBef>
                        <a:spcAft>
                          <a:spcPts val="0"/>
                        </a:spcAft>
                        <a:buNone/>
                      </a:pPr>
                      <a:r>
                        <a:rPr lang="es-MX" sz="1400" b="1" u="none" strike="noStrike" kern="1200" cap="none" dirty="0">
                          <a:solidFill>
                            <a:schemeClr val="bg1"/>
                          </a:solidFill>
                          <a:latin typeface="Montserrat" panose="00000500000000000000" pitchFamily="2" charset="0"/>
                        </a:rPr>
                        <a:t>Monto de Inversión</a:t>
                      </a:r>
                      <a:endParaRPr lang="es-MX" sz="1400" b="1" u="none" strike="noStrike" kern="1200" cap="none" dirty="0">
                        <a:solidFill>
                          <a:schemeClr val="bg1"/>
                        </a:solidFill>
                        <a:latin typeface="Montserrat" panose="00000500000000000000" pitchFamily="2" charset="0"/>
                        <a:cs typeface="Arial" panose="020B0604020202020204" pitchFamily="34" charset="0"/>
                      </a:endParaRPr>
                    </a:p>
                  </a:txBody>
                  <a:tcPr marL="8147" marR="8147" marT="8147" marB="0" anchor="ctr">
                    <a:solidFill>
                      <a:srgbClr val="05405D"/>
                    </a:solidFill>
                  </a:tcPr>
                </a:tc>
                <a:extLst>
                  <a:ext uri="{0D108BD9-81ED-4DB2-BD59-A6C34878D82A}">
                    <a16:rowId xmlns:a16="http://schemas.microsoft.com/office/drawing/2014/main" val="1351798883"/>
                  </a:ext>
                </a:extLst>
              </a:tr>
              <a:tr h="504000">
                <a:tc>
                  <a:txBody>
                    <a:bodyPr/>
                    <a:lstStyle/>
                    <a:p>
                      <a:pPr marL="93663" indent="0" algn="l" fontAlgn="ctr"/>
                      <a:r>
                        <a:rPr lang="es-MX" sz="1400" b="0" i="0" u="none" strike="noStrike" kern="1200" dirty="0">
                          <a:solidFill>
                            <a:srgbClr val="000000"/>
                          </a:solidFill>
                          <a:effectLst/>
                          <a:latin typeface="Montserrat" panose="00000500000000000000" pitchFamily="2" charset="0"/>
                          <a:ea typeface="+mn-ea"/>
                          <a:cs typeface="+mn-cs"/>
                        </a:rPr>
                        <a:t>Sustitución del PET-CT de la Unidad de Radioterapia </a:t>
                      </a:r>
                      <a:r>
                        <a:rPr lang="es-MX" sz="1400" b="0" i="1" u="none" strike="noStrike" kern="1200" dirty="0">
                          <a:solidFill>
                            <a:srgbClr val="000000"/>
                          </a:solidFill>
                          <a:effectLst/>
                          <a:latin typeface="Montserrat" panose="00000500000000000000" pitchFamily="2" charset="0"/>
                          <a:ea typeface="+mn-ea"/>
                          <a:cs typeface="+mn-cs"/>
                        </a:rPr>
                        <a:t>(Financiado por, Fundación Gonzalo Río Arronte).</a:t>
                      </a:r>
                    </a:p>
                  </a:txBody>
                  <a:tcPr marL="8147" marR="8147" marT="8147" marB="0" anchor="ctr"/>
                </a:tc>
                <a:tc>
                  <a:txBody>
                    <a:bodyPr/>
                    <a:lstStyle/>
                    <a:p>
                      <a:pPr algn="ctr" fontAlgn="ctr"/>
                      <a:r>
                        <a:rPr lang="es-MX" sz="1400" b="1" i="0" u="none" strike="noStrike" kern="1200" dirty="0">
                          <a:solidFill>
                            <a:srgbClr val="000000"/>
                          </a:solidFill>
                          <a:effectLst/>
                          <a:latin typeface="Montserrat" panose="00000500000000000000" pitchFamily="2" charset="0"/>
                          <a:ea typeface="+mn-ea"/>
                          <a:cs typeface="+mn-cs"/>
                        </a:rPr>
                        <a:t>$26,008,503.84</a:t>
                      </a:r>
                    </a:p>
                  </a:txBody>
                  <a:tcPr marL="8147" marR="8147" marT="8147" marB="0" anchor="ctr"/>
                </a:tc>
                <a:extLst>
                  <a:ext uri="{0D108BD9-81ED-4DB2-BD59-A6C34878D82A}">
                    <a16:rowId xmlns:a16="http://schemas.microsoft.com/office/drawing/2014/main" val="2598142182"/>
                  </a:ext>
                </a:extLst>
              </a:tr>
              <a:tr h="504000">
                <a:tc>
                  <a:txBody>
                    <a:bodyPr/>
                    <a:lstStyle/>
                    <a:p>
                      <a:pPr marL="93663" indent="0" algn="l" fontAlgn="ctr"/>
                      <a:r>
                        <a:rPr lang="es-MX" sz="1400" b="0" i="0" u="none" strike="noStrike" kern="1200" dirty="0">
                          <a:solidFill>
                            <a:srgbClr val="000000"/>
                          </a:solidFill>
                          <a:effectLst/>
                          <a:latin typeface="Montserrat" panose="00000500000000000000" pitchFamily="2" charset="0"/>
                          <a:ea typeface="+mn-ea"/>
                          <a:cs typeface="+mn-cs"/>
                        </a:rPr>
                        <a:t>Adquisición de equipo instrumental y mobiliario quirúrgico </a:t>
                      </a:r>
                      <a:r>
                        <a:rPr lang="es-MX" sz="1400" b="0" i="1" u="none" strike="noStrike" kern="1200" dirty="0">
                          <a:solidFill>
                            <a:srgbClr val="000000"/>
                          </a:solidFill>
                          <a:effectLst/>
                          <a:latin typeface="Montserrat" panose="00000500000000000000" pitchFamily="2" charset="0"/>
                          <a:ea typeface="+mn-ea"/>
                          <a:cs typeface="+mn-cs"/>
                        </a:rPr>
                        <a:t>(Financiado con Presupuesto Federal).</a:t>
                      </a:r>
                    </a:p>
                  </a:txBody>
                  <a:tcPr marL="8147" marR="8147" marT="8147" marB="0" anchor="ctr"/>
                </a:tc>
                <a:tc>
                  <a:txBody>
                    <a:bodyPr/>
                    <a:lstStyle/>
                    <a:p>
                      <a:pPr algn="ctr" fontAlgn="ctr"/>
                      <a:r>
                        <a:rPr lang="es-MX" sz="1400" b="1" i="0" u="none" strike="noStrike" kern="1200" dirty="0">
                          <a:solidFill>
                            <a:srgbClr val="000000"/>
                          </a:solidFill>
                          <a:effectLst/>
                          <a:latin typeface="Montserrat" panose="00000500000000000000" pitchFamily="2" charset="0"/>
                          <a:ea typeface="+mn-ea"/>
                          <a:cs typeface="+mn-cs"/>
                        </a:rPr>
                        <a:t> $ 15,863,327.53 </a:t>
                      </a:r>
                    </a:p>
                  </a:txBody>
                  <a:tcPr marL="9525" marR="9525" marT="9525" marB="0" anchor="ctr"/>
                </a:tc>
                <a:extLst>
                  <a:ext uri="{0D108BD9-81ED-4DB2-BD59-A6C34878D82A}">
                    <a16:rowId xmlns:a16="http://schemas.microsoft.com/office/drawing/2014/main" val="3558103551"/>
                  </a:ext>
                </a:extLst>
              </a:tr>
              <a:tr h="468000">
                <a:tc>
                  <a:txBody>
                    <a:bodyPr/>
                    <a:lstStyle/>
                    <a:p>
                      <a:pPr marL="0" algn="ctr" defTabSz="914400" rtl="0" eaLnBrk="1" fontAlgn="b" latinLnBrk="0" hangingPunct="1"/>
                      <a:r>
                        <a:rPr lang="es-MX" sz="1400" b="1" u="none" strike="noStrike" kern="1200" dirty="0">
                          <a:solidFill>
                            <a:schemeClr val="bg1"/>
                          </a:solidFill>
                          <a:effectLst/>
                          <a:latin typeface="Montserrat" panose="00000500000000000000" pitchFamily="2" charset="0"/>
                        </a:rPr>
                        <a:t>Total </a:t>
                      </a:r>
                      <a:endParaRPr lang="es-MX" sz="1400" b="1" u="none" strike="noStrike" kern="1200" dirty="0">
                        <a:solidFill>
                          <a:schemeClr val="bg1"/>
                        </a:solidFill>
                        <a:effectLst/>
                        <a:latin typeface="Montserrat" panose="00000500000000000000" pitchFamily="2" charset="0"/>
                        <a:ea typeface="+mn-ea"/>
                        <a:cs typeface="Arial" panose="020B0604020202020204" pitchFamily="34" charset="0"/>
                      </a:endParaRPr>
                    </a:p>
                  </a:txBody>
                  <a:tcPr marL="8147" marR="8147" marT="8147" marB="0" anchor="ctr">
                    <a:solidFill>
                      <a:srgbClr val="05405D"/>
                    </a:solidFill>
                  </a:tcPr>
                </a:tc>
                <a:tc>
                  <a:txBody>
                    <a:bodyPr/>
                    <a:lstStyle/>
                    <a:p>
                      <a:pPr algn="ctr" fontAlgn="ctr"/>
                      <a:r>
                        <a:rPr lang="es-MX" sz="1400" b="1" i="0" u="none" strike="noStrike" dirty="0">
                          <a:solidFill>
                            <a:schemeClr val="bg1"/>
                          </a:solidFill>
                          <a:effectLst/>
                          <a:latin typeface="Montserrat" panose="00000500000000000000" pitchFamily="2" charset="0"/>
                        </a:rPr>
                        <a:t> $41,871,831.3 </a:t>
                      </a:r>
                    </a:p>
                  </a:txBody>
                  <a:tcPr marL="9525" marR="9525" marT="9525" marB="0" anchor="ctr">
                    <a:solidFill>
                      <a:srgbClr val="05405D"/>
                    </a:solidFill>
                  </a:tcPr>
                </a:tc>
                <a:extLst>
                  <a:ext uri="{0D108BD9-81ED-4DB2-BD59-A6C34878D82A}">
                    <a16:rowId xmlns:a16="http://schemas.microsoft.com/office/drawing/2014/main" val="673014184"/>
                  </a:ext>
                </a:extLst>
              </a:tr>
            </a:tbl>
          </a:graphicData>
        </a:graphic>
      </p:graphicFrame>
      <p:pic>
        <p:nvPicPr>
          <p:cNvPr id="16" name="Imagen 15">
            <a:extLst>
              <a:ext uri="{FF2B5EF4-FFF2-40B4-BE49-F238E27FC236}">
                <a16:creationId xmlns:a16="http://schemas.microsoft.com/office/drawing/2014/main" id="{80FBCE91-2FC5-462F-9769-9ED22EFF12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543" y="1009796"/>
            <a:ext cx="1852269" cy="1407383"/>
          </a:xfrm>
          <a:prstGeom prst="rect">
            <a:avLst/>
          </a:prstGeom>
        </p:spPr>
      </p:pic>
      <p:pic>
        <p:nvPicPr>
          <p:cNvPr id="17" name="Imagen 16">
            <a:extLst>
              <a:ext uri="{FF2B5EF4-FFF2-40B4-BE49-F238E27FC236}">
                <a16:creationId xmlns:a16="http://schemas.microsoft.com/office/drawing/2014/main" id="{DA30C12D-2D9A-4E6B-94E3-298DC93173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071" y="2565087"/>
            <a:ext cx="1679585" cy="1437560"/>
          </a:xfrm>
          <a:prstGeom prst="rect">
            <a:avLst/>
          </a:prstGeom>
        </p:spPr>
      </p:pic>
      <p:pic>
        <p:nvPicPr>
          <p:cNvPr id="18" name="Google Shape;703;p51">
            <a:extLst>
              <a:ext uri="{FF2B5EF4-FFF2-40B4-BE49-F238E27FC236}">
                <a16:creationId xmlns:a16="http://schemas.microsoft.com/office/drawing/2014/main" id="{54F7D9D7-A025-4868-9E53-5B0164CF69F0}"/>
              </a:ext>
            </a:extLst>
          </p:cNvPr>
          <p:cNvPicPr preferRelativeResize="0"/>
          <p:nvPr/>
        </p:nvPicPr>
        <p:blipFill rotWithShape="1">
          <a:blip r:embed="rId5">
            <a:alphaModFix/>
          </a:blip>
          <a:srcRect/>
          <a:stretch/>
        </p:blipFill>
        <p:spPr>
          <a:xfrm>
            <a:off x="9815286" y="5000414"/>
            <a:ext cx="1771995" cy="1435990"/>
          </a:xfrm>
          <a:prstGeom prst="rect">
            <a:avLst/>
          </a:prstGeom>
          <a:noFill/>
          <a:ln>
            <a:noFill/>
          </a:ln>
        </p:spPr>
      </p:pic>
      <p:pic>
        <p:nvPicPr>
          <p:cNvPr id="20" name="Imagen 19">
            <a:extLst>
              <a:ext uri="{FF2B5EF4-FFF2-40B4-BE49-F238E27FC236}">
                <a16:creationId xmlns:a16="http://schemas.microsoft.com/office/drawing/2014/main" id="{7DF46A05-FFCA-410B-8B37-A20781568A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15286" y="2875013"/>
            <a:ext cx="1771995" cy="1815475"/>
          </a:xfrm>
          <a:prstGeom prst="rect">
            <a:avLst/>
          </a:prstGeom>
        </p:spPr>
      </p:pic>
      <p:pic>
        <p:nvPicPr>
          <p:cNvPr id="22" name="Google Shape;704;p51">
            <a:extLst>
              <a:ext uri="{FF2B5EF4-FFF2-40B4-BE49-F238E27FC236}">
                <a16:creationId xmlns:a16="http://schemas.microsoft.com/office/drawing/2014/main" id="{041CBE52-3F4D-498D-B4AC-0383F7574C94}"/>
              </a:ext>
            </a:extLst>
          </p:cNvPr>
          <p:cNvPicPr preferRelativeResize="0"/>
          <p:nvPr/>
        </p:nvPicPr>
        <p:blipFill rotWithShape="1">
          <a:blip r:embed="rId7">
            <a:alphaModFix/>
          </a:blip>
          <a:srcRect t="5388" r="26028" b="-595"/>
          <a:stretch/>
        </p:blipFill>
        <p:spPr>
          <a:xfrm>
            <a:off x="9886321" y="1000322"/>
            <a:ext cx="1700960" cy="1564765"/>
          </a:xfrm>
          <a:prstGeom prst="rect">
            <a:avLst/>
          </a:prstGeom>
          <a:noFill/>
          <a:ln>
            <a:noFill/>
          </a:ln>
        </p:spPr>
      </p:pic>
      <p:sp>
        <p:nvSpPr>
          <p:cNvPr id="2" name="CuadroTexto 1">
            <a:extLst>
              <a:ext uri="{FF2B5EF4-FFF2-40B4-BE49-F238E27FC236}">
                <a16:creationId xmlns:a16="http://schemas.microsoft.com/office/drawing/2014/main" id="{17F85A92-0927-43C2-AFA4-14A73339425A}"/>
              </a:ext>
            </a:extLst>
          </p:cNvPr>
          <p:cNvSpPr txBox="1"/>
          <p:nvPr/>
        </p:nvSpPr>
        <p:spPr>
          <a:xfrm>
            <a:off x="3082895" y="3845781"/>
            <a:ext cx="4982932" cy="276999"/>
          </a:xfrm>
          <a:prstGeom prst="rect">
            <a:avLst/>
          </a:prstGeom>
          <a:noFill/>
        </p:spPr>
        <p:txBody>
          <a:bodyPr wrap="square" rtlCol="0">
            <a:spAutoFit/>
          </a:bodyPr>
          <a:lstStyle/>
          <a:p>
            <a:r>
              <a:rPr lang="es-MX" sz="1200" b="1" i="1" dirty="0">
                <a:latin typeface="Montserrat" panose="00000500000000000000" pitchFamily="2" charset="0"/>
              </a:rPr>
              <a:t>Financiado por IMSS Bienestar</a:t>
            </a:r>
          </a:p>
        </p:txBody>
      </p:sp>
      <p:graphicFrame>
        <p:nvGraphicFramePr>
          <p:cNvPr id="4" name="Tabla 3">
            <a:extLst>
              <a:ext uri="{FF2B5EF4-FFF2-40B4-BE49-F238E27FC236}">
                <a16:creationId xmlns:a16="http://schemas.microsoft.com/office/drawing/2014/main" id="{58193000-F614-46F7-8B55-B9C1BAAB338D}"/>
              </a:ext>
            </a:extLst>
          </p:cNvPr>
          <p:cNvGraphicFramePr>
            <a:graphicFrameLocks noGrp="1"/>
          </p:cNvGraphicFramePr>
          <p:nvPr>
            <p:extLst>
              <p:ext uri="{D42A27DB-BD31-4B8C-83A1-F6EECF244321}">
                <p14:modId xmlns:p14="http://schemas.microsoft.com/office/powerpoint/2010/main" val="4258948081"/>
              </p:ext>
            </p:extLst>
          </p:nvPr>
        </p:nvGraphicFramePr>
        <p:xfrm>
          <a:off x="203742" y="6253524"/>
          <a:ext cx="9103461" cy="365760"/>
        </p:xfrm>
        <a:graphic>
          <a:graphicData uri="http://schemas.openxmlformats.org/drawingml/2006/table">
            <a:tbl>
              <a:tblPr firstRow="1" bandRow="1">
                <a:tableStyleId>{5C22544A-7EE6-4342-B048-85BDC9FD1C3A}</a:tableStyleId>
              </a:tblPr>
              <a:tblGrid>
                <a:gridCol w="6739983">
                  <a:extLst>
                    <a:ext uri="{9D8B030D-6E8A-4147-A177-3AD203B41FA5}">
                      <a16:colId xmlns:a16="http://schemas.microsoft.com/office/drawing/2014/main" val="36486262"/>
                    </a:ext>
                  </a:extLst>
                </a:gridCol>
                <a:gridCol w="2363478">
                  <a:extLst>
                    <a:ext uri="{9D8B030D-6E8A-4147-A177-3AD203B41FA5}">
                      <a16:colId xmlns:a16="http://schemas.microsoft.com/office/drawing/2014/main" val="666054764"/>
                    </a:ext>
                  </a:extLst>
                </a:gridCol>
              </a:tblGrid>
              <a:tr h="317821">
                <a:tc>
                  <a:txBody>
                    <a:bodyPr/>
                    <a:lstStyle/>
                    <a:p>
                      <a:pPr algn="ctr"/>
                      <a:r>
                        <a:rPr lang="es-MX" dirty="0">
                          <a:solidFill>
                            <a:schemeClr val="bg1"/>
                          </a:solidFill>
                        </a:rPr>
                        <a:t>Gran total</a:t>
                      </a:r>
                    </a:p>
                  </a:txBody>
                  <a:tcPr>
                    <a:solidFill>
                      <a:srgbClr val="05405D"/>
                    </a:solidFill>
                  </a:tcPr>
                </a:tc>
                <a:tc>
                  <a:txBody>
                    <a:bodyPr/>
                    <a:lstStyle/>
                    <a:p>
                      <a:pPr algn="ctr" fontAlgn="b"/>
                      <a:r>
                        <a:rPr lang="es-MX" sz="2000" b="1" i="0" u="none" strike="noStrike" dirty="0">
                          <a:solidFill>
                            <a:schemeClr val="bg1"/>
                          </a:solidFill>
                          <a:effectLst/>
                          <a:latin typeface="+mj-lt"/>
                        </a:rPr>
                        <a:t>$66,304,753.54</a:t>
                      </a:r>
                    </a:p>
                  </a:txBody>
                  <a:tcPr marL="9525" marR="9525" marT="9525" marB="0" anchor="b">
                    <a:solidFill>
                      <a:srgbClr val="05405D"/>
                    </a:solidFill>
                  </a:tcPr>
                </a:tc>
                <a:extLst>
                  <a:ext uri="{0D108BD9-81ED-4DB2-BD59-A6C34878D82A}">
                    <a16:rowId xmlns:a16="http://schemas.microsoft.com/office/drawing/2014/main" val="3026525458"/>
                  </a:ext>
                </a:extLst>
              </a:tr>
            </a:tbl>
          </a:graphicData>
        </a:graphic>
      </p:graphicFrame>
    </p:spTree>
    <p:extLst>
      <p:ext uri="{BB962C8B-B14F-4D97-AF65-F5344CB8AC3E}">
        <p14:creationId xmlns:p14="http://schemas.microsoft.com/office/powerpoint/2010/main" val="1132283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741;p53">
            <a:extLst>
              <a:ext uri="{FF2B5EF4-FFF2-40B4-BE49-F238E27FC236}">
                <a16:creationId xmlns:a16="http://schemas.microsoft.com/office/drawing/2014/main" id="{DA9F7C8C-4C20-0815-90EF-1C8B0D726BAF}"/>
              </a:ext>
            </a:extLst>
          </p:cNvPr>
          <p:cNvSpPr/>
          <p:nvPr/>
        </p:nvSpPr>
        <p:spPr>
          <a:xfrm>
            <a:off x="365597" y="1047811"/>
            <a:ext cx="5846518" cy="1815882"/>
          </a:xfrm>
          <a:prstGeom prst="rect">
            <a:avLst/>
          </a:prstGeom>
          <a:noFill/>
          <a:ln>
            <a:noFill/>
          </a:ln>
        </p:spPr>
        <p:txBody>
          <a:bodyPr wrap="square" rtlCol="0">
            <a:spAutoFit/>
          </a:bodyPr>
          <a:lstStyle/>
          <a:p>
            <a:pPr algn="just"/>
            <a:r>
              <a:rPr lang="es-MX" sz="1400" b="1" dirty="0">
                <a:latin typeface="Montserrat" panose="020B0604020202020204" charset="0"/>
                <a:sym typeface="Montserrat"/>
              </a:rPr>
              <a:t>Acciones realizadas:</a:t>
            </a:r>
          </a:p>
          <a:p>
            <a:pPr marL="285750" indent="-285750" algn="just">
              <a:buClr>
                <a:srgbClr val="0070C0"/>
              </a:buClr>
              <a:buFont typeface="Wingdings" panose="05000000000000000000" pitchFamily="2" charset="2"/>
              <a:buChar char="§"/>
            </a:pPr>
            <a:r>
              <a:rPr lang="es-ES" sz="1400" b="1" dirty="0">
                <a:latin typeface="Montserrat" panose="020B0604020202020204" charset="0"/>
              </a:rPr>
              <a:t>Dictamen Estructural: Reforzamiento de la infraestructura.</a:t>
            </a:r>
            <a:endParaRPr lang="es-MX" sz="1400" b="1" dirty="0">
              <a:latin typeface="Montserrat" panose="020B0604020202020204" charset="0"/>
              <a:sym typeface="Montserrat"/>
            </a:endParaRPr>
          </a:p>
          <a:p>
            <a:pPr marL="285750" indent="-285750" algn="just">
              <a:buClr>
                <a:srgbClr val="0070C0"/>
              </a:buClr>
              <a:buFont typeface="Wingdings" panose="05000000000000000000" pitchFamily="2" charset="2"/>
              <a:buChar char="§"/>
            </a:pPr>
            <a:r>
              <a:rPr lang="es-MX" sz="1400" b="1" dirty="0">
                <a:latin typeface="Montserrat" panose="020B0604020202020204" charset="0"/>
                <a:sym typeface="Montserrat"/>
              </a:rPr>
              <a:t>Proyecto Ejecutivo:  El proyecto paso de 5,422 m</a:t>
            </a:r>
            <a:r>
              <a:rPr lang="es-MX" sz="1400" b="1" baseline="30000" dirty="0">
                <a:latin typeface="Montserrat" panose="020B0604020202020204" charset="0"/>
                <a:sym typeface="Montserrat"/>
              </a:rPr>
              <a:t>2 </a:t>
            </a:r>
            <a:r>
              <a:rPr lang="es-MX" sz="1400" b="1" dirty="0">
                <a:latin typeface="Montserrat" panose="020B0604020202020204" charset="0"/>
                <a:sym typeface="Montserrat"/>
              </a:rPr>
              <a:t>a 10,440 m</a:t>
            </a:r>
            <a:r>
              <a:rPr lang="es-MX" sz="1400" b="1" baseline="30000" dirty="0">
                <a:latin typeface="Montserrat" panose="020B0604020202020204" charset="0"/>
                <a:sym typeface="Montserrat"/>
              </a:rPr>
              <a:t>2.</a:t>
            </a:r>
          </a:p>
          <a:p>
            <a:pPr marL="285750" indent="-285750" algn="just">
              <a:buClr>
                <a:srgbClr val="0070C0"/>
              </a:buClr>
              <a:buFont typeface="Wingdings" panose="05000000000000000000" pitchFamily="2" charset="2"/>
              <a:buChar char="§"/>
            </a:pPr>
            <a:r>
              <a:rPr lang="es-ES" sz="1400" b="1" dirty="0">
                <a:latin typeface="Montserrat" panose="020B0604020202020204" charset="0"/>
              </a:rPr>
              <a:t>Presentación con el grupo de trabajo FONSABI – CCINSHAE el 01 de febrero 2024. </a:t>
            </a:r>
            <a:endParaRPr lang="es-MX" sz="1400" b="1" dirty="0">
              <a:latin typeface="Montserrat" panose="020B0604020202020204" charset="0"/>
            </a:endParaRPr>
          </a:p>
          <a:p>
            <a:pPr marL="285750" indent="-285750" algn="just">
              <a:buClr>
                <a:srgbClr val="0070C0"/>
              </a:buClr>
              <a:buFont typeface="Wingdings" panose="05000000000000000000" pitchFamily="2" charset="2"/>
              <a:buChar char="§"/>
            </a:pPr>
            <a:r>
              <a:rPr lang="es-ES" sz="1400" b="1" dirty="0">
                <a:latin typeface="Montserrat" panose="020B0604020202020204" charset="0"/>
              </a:rPr>
              <a:t>Registro en cartera de Inversión (En trámite de la SHCP</a:t>
            </a:r>
            <a:r>
              <a:rPr lang="es-ES" sz="1400" dirty="0">
                <a:latin typeface="Montserrat" panose="020B0604020202020204" charset="0"/>
              </a:rPr>
              <a:t>).</a:t>
            </a:r>
            <a:endParaRPr lang="es-MX" sz="1400" dirty="0">
              <a:latin typeface="Montserrat" panose="020B0604020202020204" charset="0"/>
            </a:endParaRPr>
          </a:p>
        </p:txBody>
      </p:sp>
      <p:sp>
        <p:nvSpPr>
          <p:cNvPr id="9" name="Rectangle 1">
            <a:extLst>
              <a:ext uri="{FF2B5EF4-FFF2-40B4-BE49-F238E27FC236}">
                <a16:creationId xmlns:a16="http://schemas.microsoft.com/office/drawing/2014/main" id="{73012005-9BB7-4298-A561-525FB684C967}"/>
              </a:ext>
            </a:extLst>
          </p:cNvPr>
          <p:cNvSpPr>
            <a:spLocks noChangeArrowheads="1"/>
          </p:cNvSpPr>
          <p:nvPr/>
        </p:nvSpPr>
        <p:spPr bwMode="auto">
          <a:xfrm>
            <a:off x="3348245" y="552522"/>
            <a:ext cx="5366100" cy="37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1pPr>
            <a:lvl2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2pPr>
            <a:lvl3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3pPr>
            <a:lvl4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4pPr>
            <a:lvl5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5pPr>
            <a:lvl6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6pPr>
            <a:lvl7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7pPr>
            <a:lvl8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8pPr>
            <a:lvl9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9pPr>
          </a:lstStyle>
          <a:p>
            <a:pPr algn="ctr" defTabSz="685800">
              <a:tabLst>
                <a:tab pos="2140744" algn="l"/>
                <a:tab pos="3167063" algn="r"/>
              </a:tabLst>
              <a:defRPr/>
            </a:pPr>
            <a:r>
              <a:rPr lang="es-MX" sz="2000" b="1" dirty="0">
                <a:solidFill>
                  <a:srgbClr val="05405D"/>
                </a:solidFill>
                <a:latin typeface="Montserrat" panose="00000500000000000000" pitchFamily="2" charset="0"/>
                <a:cs typeface="Arial" panose="020B0604020202020204" pitchFamily="34" charset="0"/>
              </a:rPr>
              <a:t>Unidad Pediátrica de Hemato-Oncología (UPHO)</a:t>
            </a:r>
          </a:p>
        </p:txBody>
      </p:sp>
      <p:pic>
        <p:nvPicPr>
          <p:cNvPr id="10" name="Imagen 9">
            <a:extLst>
              <a:ext uri="{FF2B5EF4-FFF2-40B4-BE49-F238E27FC236}">
                <a16:creationId xmlns:a16="http://schemas.microsoft.com/office/drawing/2014/main" id="{926BE3A4-E2BB-4B97-A13E-D1DCBD5B86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5314" y="1094177"/>
            <a:ext cx="5330318" cy="3287790"/>
          </a:xfrm>
          <a:prstGeom prst="rect">
            <a:avLst/>
          </a:prstGeom>
        </p:spPr>
      </p:pic>
      <p:sp>
        <p:nvSpPr>
          <p:cNvPr id="17" name="Rectángulo: esquinas redondeadas 16">
            <a:extLst>
              <a:ext uri="{FF2B5EF4-FFF2-40B4-BE49-F238E27FC236}">
                <a16:creationId xmlns:a16="http://schemas.microsoft.com/office/drawing/2014/main" id="{485946D3-C9D4-4357-9BB4-20B85C1E9283}"/>
              </a:ext>
            </a:extLst>
          </p:cNvPr>
          <p:cNvSpPr/>
          <p:nvPr/>
        </p:nvSpPr>
        <p:spPr>
          <a:xfrm>
            <a:off x="8714345" y="232144"/>
            <a:ext cx="3182892" cy="458252"/>
          </a:xfrm>
          <a:prstGeom prst="roundRect">
            <a:avLst/>
          </a:prstGeom>
          <a:solidFill>
            <a:srgbClr val="05405D"/>
          </a:solidFill>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Medium" panose="00000600000000000000" pitchFamily="2" charset="0"/>
              </a:rPr>
              <a:t>ADMINISTRACIÓN</a:t>
            </a:r>
          </a:p>
        </p:txBody>
      </p:sp>
      <p:graphicFrame>
        <p:nvGraphicFramePr>
          <p:cNvPr id="18" name="Tabla 17">
            <a:extLst>
              <a:ext uri="{FF2B5EF4-FFF2-40B4-BE49-F238E27FC236}">
                <a16:creationId xmlns:a16="http://schemas.microsoft.com/office/drawing/2014/main" id="{2042C1AD-6038-4267-9B6B-2B8198E85769}"/>
              </a:ext>
            </a:extLst>
          </p:cNvPr>
          <p:cNvGraphicFramePr>
            <a:graphicFrameLocks noGrp="1"/>
          </p:cNvGraphicFramePr>
          <p:nvPr>
            <p:extLst>
              <p:ext uri="{D42A27DB-BD31-4B8C-83A1-F6EECF244321}">
                <p14:modId xmlns:p14="http://schemas.microsoft.com/office/powerpoint/2010/main" val="339236747"/>
              </p:ext>
            </p:extLst>
          </p:nvPr>
        </p:nvGraphicFramePr>
        <p:xfrm>
          <a:off x="581908" y="3212919"/>
          <a:ext cx="5514092" cy="1547100"/>
        </p:xfrm>
        <a:graphic>
          <a:graphicData uri="http://schemas.openxmlformats.org/drawingml/2006/table">
            <a:tbl>
              <a:tblPr/>
              <a:tblGrid>
                <a:gridCol w="3623680">
                  <a:extLst>
                    <a:ext uri="{9D8B030D-6E8A-4147-A177-3AD203B41FA5}">
                      <a16:colId xmlns:a16="http://schemas.microsoft.com/office/drawing/2014/main" val="705484668"/>
                    </a:ext>
                  </a:extLst>
                </a:gridCol>
                <a:gridCol w="1890412">
                  <a:extLst>
                    <a:ext uri="{9D8B030D-6E8A-4147-A177-3AD203B41FA5}">
                      <a16:colId xmlns:a16="http://schemas.microsoft.com/office/drawing/2014/main" val="16089765"/>
                    </a:ext>
                  </a:extLst>
                </a:gridCol>
              </a:tblGrid>
              <a:tr h="278099">
                <a:tc>
                  <a:txBody>
                    <a:bodyPr/>
                    <a:lstStyle/>
                    <a:p>
                      <a:pPr algn="ctr"/>
                      <a:r>
                        <a:rPr lang="es-ES_tradnl" sz="1400" b="1" dirty="0">
                          <a:solidFill>
                            <a:srgbClr val="FFFFFF"/>
                          </a:solidFill>
                          <a:effectLst/>
                          <a:latin typeface="Montserrat" panose="020B0604020202020204"/>
                        </a:rPr>
                        <a:t>Concepto</a:t>
                      </a:r>
                      <a:endParaRPr lang="es-ES_tradnl" sz="1400" dirty="0">
                        <a:effectLst/>
                      </a:endParaRPr>
                    </a:p>
                  </a:txBody>
                  <a:tcPr marL="69266" marR="69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5405D"/>
                    </a:solidFill>
                  </a:tcPr>
                </a:tc>
                <a:tc>
                  <a:txBody>
                    <a:bodyPr/>
                    <a:lstStyle/>
                    <a:p>
                      <a:pPr algn="ctr"/>
                      <a:r>
                        <a:rPr lang="es-ES_tradnl" sz="1400" b="1" dirty="0">
                          <a:solidFill>
                            <a:srgbClr val="FFFFFF"/>
                          </a:solidFill>
                          <a:effectLst/>
                          <a:latin typeface="Montserrat" panose="020B0604020202020204"/>
                        </a:rPr>
                        <a:t>Inversión total</a:t>
                      </a:r>
                      <a:endParaRPr lang="es-ES_tradnl" sz="1400" dirty="0">
                        <a:effectLst/>
                      </a:endParaRPr>
                    </a:p>
                  </a:txBody>
                  <a:tcPr marL="69266" marR="69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5405D"/>
                    </a:solidFill>
                  </a:tcPr>
                </a:tc>
                <a:extLst>
                  <a:ext uri="{0D108BD9-81ED-4DB2-BD59-A6C34878D82A}">
                    <a16:rowId xmlns:a16="http://schemas.microsoft.com/office/drawing/2014/main" val="243369194"/>
                  </a:ext>
                </a:extLst>
              </a:tr>
              <a:tr h="293744">
                <a:tc>
                  <a:txBody>
                    <a:bodyPr/>
                    <a:lstStyle/>
                    <a:p>
                      <a:pPr algn="ctr"/>
                      <a:r>
                        <a:rPr lang="es-MX" sz="1400" b="1" dirty="0">
                          <a:effectLst/>
                          <a:latin typeface="Montserrat" panose="020B0604020202020204"/>
                        </a:rPr>
                        <a:t>Monto inversión en obra</a:t>
                      </a:r>
                      <a:endParaRPr lang="es-MX" sz="1400" b="1" dirty="0">
                        <a:effectLst/>
                      </a:endParaRPr>
                    </a:p>
                  </a:txBody>
                  <a:tcPr marL="69266" marR="69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_tradnl" sz="1400" dirty="0">
                          <a:solidFill>
                            <a:srgbClr val="000000"/>
                          </a:solidFill>
                          <a:effectLst/>
                          <a:latin typeface="Montserrat" panose="020B0604020202020204"/>
                        </a:rPr>
                        <a:t>$549,390,333.99</a:t>
                      </a:r>
                      <a:endParaRPr lang="es-ES_tradnl" sz="1400" dirty="0">
                        <a:effectLst/>
                      </a:endParaRPr>
                    </a:p>
                  </a:txBody>
                  <a:tcPr marL="69266" marR="69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47685477"/>
                  </a:ext>
                </a:extLst>
              </a:tr>
              <a:tr h="266205">
                <a:tc>
                  <a:txBody>
                    <a:bodyPr/>
                    <a:lstStyle/>
                    <a:p>
                      <a:pPr algn="ctr"/>
                      <a:r>
                        <a:rPr lang="es-ES_tradnl" sz="1400" b="1" dirty="0">
                          <a:effectLst/>
                          <a:latin typeface="Montserrat" panose="020B0604020202020204"/>
                        </a:rPr>
                        <a:t>Monto inversión en equipamiento</a:t>
                      </a:r>
                      <a:endParaRPr lang="es-ES_tradnl" sz="1400" b="1" dirty="0">
                        <a:effectLst/>
                      </a:endParaRPr>
                    </a:p>
                  </a:txBody>
                  <a:tcPr marL="69266" marR="69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_tradnl" sz="1400" dirty="0">
                          <a:solidFill>
                            <a:srgbClr val="000000"/>
                          </a:solidFill>
                          <a:effectLst/>
                          <a:latin typeface="Montserrat" panose="020B0604020202020204"/>
                        </a:rPr>
                        <a:t>$260,979,632.47</a:t>
                      </a:r>
                      <a:endParaRPr lang="es-ES_tradnl" sz="1400" dirty="0">
                        <a:effectLst/>
                      </a:endParaRPr>
                    </a:p>
                  </a:txBody>
                  <a:tcPr marL="69266" marR="69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48683053"/>
                  </a:ext>
                </a:extLst>
              </a:tr>
              <a:tr h="266205">
                <a:tc>
                  <a:txBody>
                    <a:bodyPr/>
                    <a:lstStyle/>
                    <a:p>
                      <a:pPr algn="ctr"/>
                      <a:r>
                        <a:rPr lang="es-ES_tradnl" sz="1400" b="1" dirty="0">
                          <a:effectLst/>
                          <a:latin typeface="Montserrat" panose="020B0604020202020204"/>
                        </a:rPr>
                        <a:t>Total sin IVA</a:t>
                      </a:r>
                      <a:endParaRPr lang="es-ES_tradnl" sz="1400" b="1" dirty="0">
                        <a:effectLst/>
                      </a:endParaRPr>
                    </a:p>
                  </a:txBody>
                  <a:tcPr marL="69266" marR="69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_tradnl" sz="1400" b="1" dirty="0">
                          <a:solidFill>
                            <a:srgbClr val="000000"/>
                          </a:solidFill>
                          <a:effectLst/>
                          <a:latin typeface="Montserrat" panose="020B0604020202020204"/>
                        </a:rPr>
                        <a:t>$810,369,966.46</a:t>
                      </a:r>
                      <a:endParaRPr lang="es-ES_tradnl" sz="1400" dirty="0">
                        <a:effectLst/>
                      </a:endParaRPr>
                    </a:p>
                  </a:txBody>
                  <a:tcPr marL="69266" marR="69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4569064"/>
                  </a:ext>
                </a:extLst>
              </a:tr>
              <a:tr h="205621">
                <a:tc>
                  <a:txBody>
                    <a:bodyPr/>
                    <a:lstStyle/>
                    <a:p>
                      <a:pPr algn="ctr"/>
                      <a:r>
                        <a:rPr lang="es-ES_tradnl" sz="1400" b="1" dirty="0">
                          <a:effectLst/>
                          <a:latin typeface="Montserrat" panose="020B0604020202020204"/>
                        </a:rPr>
                        <a:t>IVA</a:t>
                      </a:r>
                      <a:endParaRPr lang="es-ES_tradnl" sz="1400" b="1" dirty="0">
                        <a:effectLst/>
                      </a:endParaRPr>
                    </a:p>
                  </a:txBody>
                  <a:tcPr marL="69266" marR="69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ES_tradnl" sz="1400" b="1" dirty="0">
                          <a:solidFill>
                            <a:srgbClr val="000000"/>
                          </a:solidFill>
                          <a:effectLst/>
                          <a:latin typeface="Montserrat" panose="020B0604020202020204"/>
                        </a:rPr>
                        <a:t>$129,659,194.63</a:t>
                      </a:r>
                      <a:endParaRPr lang="es-ES_tradnl" sz="1400" dirty="0">
                        <a:effectLst/>
                      </a:endParaRPr>
                    </a:p>
                  </a:txBody>
                  <a:tcPr marL="69266" marR="69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54237652"/>
                  </a:ext>
                </a:extLst>
              </a:tr>
              <a:tr h="229487">
                <a:tc>
                  <a:txBody>
                    <a:bodyPr/>
                    <a:lstStyle/>
                    <a:p>
                      <a:pPr algn="ctr"/>
                      <a:r>
                        <a:rPr lang="es-ES_tradnl" sz="1400" b="1" dirty="0">
                          <a:solidFill>
                            <a:srgbClr val="FFFFFF"/>
                          </a:solidFill>
                          <a:effectLst/>
                          <a:latin typeface="Montserrat" panose="020B0604020202020204"/>
                        </a:rPr>
                        <a:t>Total con IVA</a:t>
                      </a:r>
                      <a:endParaRPr lang="es-ES_tradnl" sz="3600" dirty="0">
                        <a:effectLst/>
                      </a:endParaRPr>
                    </a:p>
                  </a:txBody>
                  <a:tcPr marL="69266" marR="69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5405D"/>
                    </a:solidFill>
                  </a:tcPr>
                </a:tc>
                <a:tc>
                  <a:txBody>
                    <a:bodyPr/>
                    <a:lstStyle/>
                    <a:p>
                      <a:pPr algn="ctr"/>
                      <a:r>
                        <a:rPr lang="es-ES_tradnl" sz="1400" b="1" dirty="0">
                          <a:solidFill>
                            <a:srgbClr val="FFFFFF"/>
                          </a:solidFill>
                          <a:effectLst/>
                          <a:latin typeface="Montserrat" panose="020B0604020202020204"/>
                        </a:rPr>
                        <a:t>$940,029,161.10</a:t>
                      </a:r>
                      <a:endParaRPr lang="es-ES_tradnl" sz="3600" dirty="0">
                        <a:effectLst/>
                      </a:endParaRPr>
                    </a:p>
                  </a:txBody>
                  <a:tcPr marL="69266" marR="692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5405D"/>
                    </a:solidFill>
                  </a:tcPr>
                </a:tc>
                <a:extLst>
                  <a:ext uri="{0D108BD9-81ED-4DB2-BD59-A6C34878D82A}">
                    <a16:rowId xmlns:a16="http://schemas.microsoft.com/office/drawing/2014/main" val="2891867927"/>
                  </a:ext>
                </a:extLst>
              </a:tr>
            </a:tbl>
          </a:graphicData>
        </a:graphic>
      </p:graphicFrame>
      <p:sp>
        <p:nvSpPr>
          <p:cNvPr id="19" name="Rectángulo 18">
            <a:extLst>
              <a:ext uri="{FF2B5EF4-FFF2-40B4-BE49-F238E27FC236}">
                <a16:creationId xmlns:a16="http://schemas.microsoft.com/office/drawing/2014/main" id="{F00B5F5A-E3CC-48D7-888B-C84D7F0445B6}"/>
              </a:ext>
            </a:extLst>
          </p:cNvPr>
          <p:cNvSpPr/>
          <p:nvPr/>
        </p:nvSpPr>
        <p:spPr>
          <a:xfrm>
            <a:off x="278870" y="4888141"/>
            <a:ext cx="7573718" cy="523220"/>
          </a:xfrm>
          <a:prstGeom prst="rect">
            <a:avLst/>
          </a:prstGeom>
        </p:spPr>
        <p:txBody>
          <a:bodyPr wrap="square">
            <a:spAutoFit/>
          </a:bodyPr>
          <a:lstStyle/>
          <a:p>
            <a:pPr marL="342900" indent="-342900" algn="just">
              <a:buAutoNum type="arabicPeriod"/>
            </a:pPr>
            <a:r>
              <a:rPr lang="es-MX" sz="1400" b="1" i="1" dirty="0"/>
              <a:t>El monto de la obra incluye los recursos ejercidos de 2012 a 2015 indexados a valores de 2024 ($156,372,534.42 M.N. sin IVA).</a:t>
            </a:r>
          </a:p>
        </p:txBody>
      </p:sp>
      <p:sp>
        <p:nvSpPr>
          <p:cNvPr id="20" name="Rectangle 1">
            <a:extLst>
              <a:ext uri="{FF2B5EF4-FFF2-40B4-BE49-F238E27FC236}">
                <a16:creationId xmlns:a16="http://schemas.microsoft.com/office/drawing/2014/main" id="{AD4718E0-48A9-401C-8F43-408C3E782621}"/>
              </a:ext>
            </a:extLst>
          </p:cNvPr>
          <p:cNvSpPr>
            <a:spLocks noChangeArrowheads="1"/>
          </p:cNvSpPr>
          <p:nvPr/>
        </p:nvSpPr>
        <p:spPr bwMode="auto">
          <a:xfrm>
            <a:off x="444449" y="2966611"/>
            <a:ext cx="5767666" cy="28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1pPr>
            <a:lvl2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2pPr>
            <a:lvl3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3pPr>
            <a:lvl4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4pPr>
            <a:lvl5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5pPr>
            <a:lvl6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6pPr>
            <a:lvl7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7pPr>
            <a:lvl8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8pPr>
            <a:lvl9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9pPr>
          </a:lstStyle>
          <a:p>
            <a:pPr algn="ctr" defTabSz="685800">
              <a:tabLst>
                <a:tab pos="2140744" algn="l"/>
                <a:tab pos="3167063" algn="r"/>
              </a:tabLst>
              <a:defRPr/>
            </a:pPr>
            <a:r>
              <a:rPr lang="es-MX" sz="1400" b="1" dirty="0">
                <a:solidFill>
                  <a:srgbClr val="05405D"/>
                </a:solidFill>
                <a:latin typeface="Montserrat" panose="00000500000000000000" pitchFamily="2" charset="0"/>
                <a:cs typeface="Arial" panose="020B0604020202020204" pitchFamily="34" charset="0"/>
              </a:rPr>
              <a:t>Monto Total de Inversión 1/ UPHO</a:t>
            </a:r>
            <a:endParaRPr lang="es-MX" sz="2000" b="1" dirty="0">
              <a:solidFill>
                <a:srgbClr val="05405D"/>
              </a:solidFill>
              <a:latin typeface="Montserrat" panose="00000500000000000000" pitchFamily="2" charset="0"/>
              <a:cs typeface="Arial" panose="020B0604020202020204" pitchFamily="34" charset="0"/>
            </a:endParaRPr>
          </a:p>
        </p:txBody>
      </p:sp>
      <p:graphicFrame>
        <p:nvGraphicFramePr>
          <p:cNvPr id="11" name="Google Shape;757;p29">
            <a:extLst>
              <a:ext uri="{FF2B5EF4-FFF2-40B4-BE49-F238E27FC236}">
                <a16:creationId xmlns:a16="http://schemas.microsoft.com/office/drawing/2014/main" id="{6185005E-137C-47B5-B020-E97202A6196D}"/>
              </a:ext>
            </a:extLst>
          </p:cNvPr>
          <p:cNvGraphicFramePr/>
          <p:nvPr>
            <p:extLst>
              <p:ext uri="{D42A27DB-BD31-4B8C-83A1-F6EECF244321}">
                <p14:modId xmlns:p14="http://schemas.microsoft.com/office/powerpoint/2010/main" val="2751934307"/>
              </p:ext>
            </p:extLst>
          </p:nvPr>
        </p:nvGraphicFramePr>
        <p:xfrm>
          <a:off x="8441949" y="4836112"/>
          <a:ext cx="3750051" cy="2082885"/>
        </p:xfrm>
        <a:graphic>
          <a:graphicData uri="http://schemas.openxmlformats.org/presentationml/2006/ole">
            <mc:AlternateContent xmlns:mc="http://schemas.openxmlformats.org/markup-compatibility/2006">
              <mc:Choice xmlns:v="urn:schemas-microsoft-com:vml" Requires="v">
                <p:oleObj spid="_x0000_s2205" name="Imagen" r:id="rId4" imgW="3299739" imgH="4873326" progId="StaticMetafile">
                  <p:embed/>
                </p:oleObj>
              </mc:Choice>
              <mc:Fallback>
                <p:oleObj name="Imagen" r:id="rId4" imgW="3299739" imgH="4873326" progId="StaticMetafile">
                  <p:embed/>
                  <p:pic>
                    <p:nvPicPr>
                      <p:cNvPr id="12" name="Google Shape;757;p29">
                        <a:extLst>
                          <a:ext uri="{FF2B5EF4-FFF2-40B4-BE49-F238E27FC236}">
                            <a16:creationId xmlns:a16="http://schemas.microsoft.com/office/drawing/2014/main" id="{9C339953-1703-4AE9-BEF6-AAE5E2EC9B7E}"/>
                          </a:ext>
                        </a:extLst>
                      </p:cNvPr>
                      <p:cNvPicPr preferRelativeResize="0"/>
                      <p:nvPr/>
                    </p:nvPicPr>
                    <p:blipFill rotWithShape="1">
                      <a:blip r:embed="rId5">
                        <a:alphaModFix/>
                      </a:blip>
                      <a:srcRect/>
                      <a:stretch>
                        <a:fillRect/>
                      </a:stretch>
                    </p:blipFill>
                    <p:spPr>
                      <a:xfrm>
                        <a:off x="8441949" y="4836112"/>
                        <a:ext cx="3750051" cy="2082885"/>
                      </a:xfrm>
                      <a:prstGeom prst="rect">
                        <a:avLst/>
                      </a:prstGeom>
                      <a:solidFill>
                        <a:srgbClr val="FFFFFF"/>
                      </a:solidFill>
                      <a:ln>
                        <a:noFill/>
                      </a:ln>
                    </p:spPr>
                  </p:pic>
                </p:oleObj>
              </mc:Fallback>
            </mc:AlternateContent>
          </a:graphicData>
        </a:graphic>
      </p:graphicFrame>
      <p:sp>
        <p:nvSpPr>
          <p:cNvPr id="12" name="CuadroTexto 11">
            <a:extLst>
              <a:ext uri="{FF2B5EF4-FFF2-40B4-BE49-F238E27FC236}">
                <a16:creationId xmlns:a16="http://schemas.microsoft.com/office/drawing/2014/main" id="{30DC5BDE-0397-4E4D-A2BA-E63A3236ED1C}"/>
              </a:ext>
            </a:extLst>
          </p:cNvPr>
          <p:cNvSpPr txBox="1"/>
          <p:nvPr/>
        </p:nvSpPr>
        <p:spPr>
          <a:xfrm>
            <a:off x="365597" y="5763823"/>
            <a:ext cx="7389606" cy="784830"/>
          </a:xfrm>
          <a:prstGeom prst="rect">
            <a:avLst/>
          </a:prstGeom>
          <a:noFill/>
          <a:ln>
            <a:noFill/>
          </a:ln>
        </p:spPr>
        <p:txBody>
          <a:bodyPr wrap="square" rtlCol="0">
            <a:spAutoFit/>
          </a:bodyPr>
          <a:lstStyle/>
          <a:p>
            <a:pPr marL="0" marR="0" lvl="0" indent="0" algn="just" defTabSz="914400" rtl="0" eaLnBrk="1" fontAlgn="auto" latinLnBrk="0" hangingPunct="1">
              <a:spcBef>
                <a:spcPts val="0"/>
              </a:spcBef>
              <a:buClrTx/>
              <a:buSzTx/>
              <a:buFontTx/>
              <a:buNone/>
              <a:tabLst/>
              <a:defRPr/>
            </a:pPr>
            <a:r>
              <a:rPr lang="es-MX" sz="1500" b="1" dirty="0">
                <a:solidFill>
                  <a:prstClr val="black"/>
                </a:solidFill>
                <a:latin typeface="Montserrat" panose="020B0604020202020204" charset="0"/>
                <a:ea typeface="Montserrat SemiBold"/>
                <a:cs typeface="Montserrat SemiBold"/>
                <a:sym typeface="Montserrat SemiBold"/>
              </a:rPr>
              <a:t>S</a:t>
            </a:r>
            <a:r>
              <a:rPr kumimoji="0" lang="es-MX" sz="1500" b="1" i="0" u="none" strike="noStrike" kern="1200" cap="none" spc="0" normalizeH="0" baseline="0" noProof="0" dirty="0">
                <a:ln>
                  <a:noFill/>
                </a:ln>
                <a:solidFill>
                  <a:prstClr val="black"/>
                </a:solidFill>
                <a:effectLst/>
                <a:uLnTx/>
                <a:uFillTx/>
                <a:latin typeface="Montserrat" panose="020B0604020202020204" charset="0"/>
                <a:ea typeface="Montserrat SemiBold"/>
                <a:cs typeface="Montserrat SemiBold"/>
                <a:sym typeface="Montserrat SemiBold"/>
              </a:rPr>
              <a:t>e celebró reunión con el Titular de la Unidad Administración Financiera de la SSA y la Directora General del  SNDIF  para la propuesta de donación de los espacios  para el Instituto.</a:t>
            </a:r>
          </a:p>
        </p:txBody>
      </p:sp>
      <p:sp>
        <p:nvSpPr>
          <p:cNvPr id="14" name="Rectangle 1">
            <a:extLst>
              <a:ext uri="{FF2B5EF4-FFF2-40B4-BE49-F238E27FC236}">
                <a16:creationId xmlns:a16="http://schemas.microsoft.com/office/drawing/2014/main" id="{AAD1BC96-75CC-4E98-BD13-1BD0FD50E627}"/>
              </a:ext>
            </a:extLst>
          </p:cNvPr>
          <p:cNvSpPr>
            <a:spLocks noChangeArrowheads="1"/>
          </p:cNvSpPr>
          <p:nvPr/>
        </p:nvSpPr>
        <p:spPr bwMode="auto">
          <a:xfrm>
            <a:off x="2714625" y="5399241"/>
            <a:ext cx="4333512" cy="37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1pPr>
            <a:lvl2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2pPr>
            <a:lvl3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3pPr>
            <a:lvl4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4pPr>
            <a:lvl5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5pPr>
            <a:lvl6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6pPr>
            <a:lvl7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7pPr>
            <a:lvl8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8pPr>
            <a:lvl9pPr eaLnBrk="0" fontAlgn="base" hangingPunct="0">
              <a:spcBef>
                <a:spcPct val="0"/>
              </a:spcBef>
              <a:spcAft>
                <a:spcPct val="0"/>
              </a:spcAft>
              <a:tabLst>
                <a:tab pos="2854325" algn="l"/>
                <a:tab pos="4222750" algn="r"/>
              </a:tabLst>
              <a:defRPr>
                <a:solidFill>
                  <a:schemeClr val="tx1"/>
                </a:solidFill>
                <a:latin typeface="Arial" panose="020B0604020202020204" pitchFamily="34" charset="0"/>
              </a:defRPr>
            </a:lvl9pPr>
          </a:lstStyle>
          <a:p>
            <a:pPr algn="ctr" defTabSz="685800">
              <a:tabLst>
                <a:tab pos="2140744" algn="l"/>
                <a:tab pos="3167063" algn="r"/>
              </a:tabLst>
              <a:defRPr/>
            </a:pPr>
            <a:r>
              <a:rPr lang="es-MX" sz="2000" b="1" dirty="0">
                <a:solidFill>
                  <a:srgbClr val="05405D"/>
                </a:solidFill>
                <a:latin typeface="Montserrat" panose="00000500000000000000" pitchFamily="2" charset="0"/>
                <a:cs typeface="Arial" panose="020B0604020202020204" pitchFamily="34" charset="0"/>
              </a:rPr>
              <a:t>Situación de Donación SNDIF</a:t>
            </a:r>
            <a:endParaRPr lang="es-ES" altLang="es-MX" sz="2000" b="1" dirty="0">
              <a:solidFill>
                <a:srgbClr val="05405D"/>
              </a:solidFill>
              <a:latin typeface="Montserrat" panose="00000500000000000000" pitchFamily="2" charset="0"/>
              <a:cs typeface="Arial" panose="020B0604020202020204" pitchFamily="34" charset="0"/>
            </a:endParaRPr>
          </a:p>
        </p:txBody>
      </p:sp>
    </p:spTree>
    <p:extLst>
      <p:ext uri="{BB962C8B-B14F-4D97-AF65-F5344CB8AC3E}">
        <p14:creationId xmlns:p14="http://schemas.microsoft.com/office/powerpoint/2010/main" val="2349010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20;p3">
            <a:extLst>
              <a:ext uri="{FF2B5EF4-FFF2-40B4-BE49-F238E27FC236}">
                <a16:creationId xmlns:a16="http://schemas.microsoft.com/office/drawing/2014/main" id="{CB45F703-61B9-4C9E-968A-747A88557769}"/>
              </a:ext>
            </a:extLst>
          </p:cNvPr>
          <p:cNvSpPr/>
          <p:nvPr/>
        </p:nvSpPr>
        <p:spPr>
          <a:xfrm>
            <a:off x="1860134" y="193418"/>
            <a:ext cx="8471732" cy="489109"/>
          </a:xfrm>
          <a:prstGeom prst="roundRect">
            <a:avLst>
              <a:gd name="adj" fmla="val 31556"/>
            </a:avLst>
          </a:prstGeom>
        </p:spPr>
        <p:txBody>
          <a:bodyPr wrap="square">
            <a:spAutoFit/>
          </a:bodyPr>
          <a:lstStyle/>
          <a:p>
            <a:pPr algn="ctr"/>
            <a:r>
              <a:rPr lang="es-MX" sz="2000" b="1" dirty="0">
                <a:solidFill>
                  <a:srgbClr val="05405D"/>
                </a:solidFill>
                <a:latin typeface="Montserrat" panose="00000500000000000000" pitchFamily="2" charset="0"/>
                <a:cs typeface="Arial" panose="020B0604020202020204" pitchFamily="34" charset="0"/>
                <a:sym typeface="Montserrat"/>
              </a:rPr>
              <a:t>Publicaciones INP </a:t>
            </a:r>
            <a:endParaRPr sz="2000" b="1" dirty="0">
              <a:solidFill>
                <a:srgbClr val="05405D"/>
              </a:solidFill>
              <a:latin typeface="Montserrat" panose="00000500000000000000" pitchFamily="2" charset="0"/>
              <a:cs typeface="Arial" panose="020B0604020202020204" pitchFamily="34" charset="0"/>
              <a:sym typeface="Montserrat"/>
            </a:endParaRPr>
          </a:p>
        </p:txBody>
      </p:sp>
      <p:graphicFrame>
        <p:nvGraphicFramePr>
          <p:cNvPr id="4" name="Tabla 3">
            <a:extLst>
              <a:ext uri="{FF2B5EF4-FFF2-40B4-BE49-F238E27FC236}">
                <a16:creationId xmlns:a16="http://schemas.microsoft.com/office/drawing/2014/main" id="{EA040F09-4F4E-4B25-ACE3-9C98C85F51D5}"/>
              </a:ext>
            </a:extLst>
          </p:cNvPr>
          <p:cNvGraphicFramePr>
            <a:graphicFrameLocks noGrp="1"/>
          </p:cNvGraphicFramePr>
          <p:nvPr>
            <p:extLst>
              <p:ext uri="{D42A27DB-BD31-4B8C-83A1-F6EECF244321}">
                <p14:modId xmlns:p14="http://schemas.microsoft.com/office/powerpoint/2010/main" val="502582410"/>
              </p:ext>
            </p:extLst>
          </p:nvPr>
        </p:nvGraphicFramePr>
        <p:xfrm>
          <a:off x="216428" y="1019176"/>
          <a:ext cx="11748652" cy="5300836"/>
        </p:xfrm>
        <a:graphic>
          <a:graphicData uri="http://schemas.openxmlformats.org/drawingml/2006/table">
            <a:tbl>
              <a:tblPr/>
              <a:tblGrid>
                <a:gridCol w="1635328">
                  <a:extLst>
                    <a:ext uri="{9D8B030D-6E8A-4147-A177-3AD203B41FA5}">
                      <a16:colId xmlns:a16="http://schemas.microsoft.com/office/drawing/2014/main" val="1633044396"/>
                    </a:ext>
                  </a:extLst>
                </a:gridCol>
                <a:gridCol w="1418168">
                  <a:extLst>
                    <a:ext uri="{9D8B030D-6E8A-4147-A177-3AD203B41FA5}">
                      <a16:colId xmlns:a16="http://schemas.microsoft.com/office/drawing/2014/main" val="646197652"/>
                    </a:ext>
                  </a:extLst>
                </a:gridCol>
                <a:gridCol w="1369420">
                  <a:extLst>
                    <a:ext uri="{9D8B030D-6E8A-4147-A177-3AD203B41FA5}">
                      <a16:colId xmlns:a16="http://schemas.microsoft.com/office/drawing/2014/main" val="510246569"/>
                    </a:ext>
                  </a:extLst>
                </a:gridCol>
                <a:gridCol w="1311807">
                  <a:extLst>
                    <a:ext uri="{9D8B030D-6E8A-4147-A177-3AD203B41FA5}">
                      <a16:colId xmlns:a16="http://schemas.microsoft.com/office/drawing/2014/main" val="941476487"/>
                    </a:ext>
                  </a:extLst>
                </a:gridCol>
                <a:gridCol w="1329536">
                  <a:extLst>
                    <a:ext uri="{9D8B030D-6E8A-4147-A177-3AD203B41FA5}">
                      <a16:colId xmlns:a16="http://schemas.microsoft.com/office/drawing/2014/main" val="474939315"/>
                    </a:ext>
                  </a:extLst>
                </a:gridCol>
                <a:gridCol w="1418168">
                  <a:extLst>
                    <a:ext uri="{9D8B030D-6E8A-4147-A177-3AD203B41FA5}">
                      <a16:colId xmlns:a16="http://schemas.microsoft.com/office/drawing/2014/main" val="1135786557"/>
                    </a:ext>
                  </a:extLst>
                </a:gridCol>
                <a:gridCol w="1630897">
                  <a:extLst>
                    <a:ext uri="{9D8B030D-6E8A-4147-A177-3AD203B41FA5}">
                      <a16:colId xmlns:a16="http://schemas.microsoft.com/office/drawing/2014/main" val="3934211838"/>
                    </a:ext>
                  </a:extLst>
                </a:gridCol>
                <a:gridCol w="1635328">
                  <a:extLst>
                    <a:ext uri="{9D8B030D-6E8A-4147-A177-3AD203B41FA5}">
                      <a16:colId xmlns:a16="http://schemas.microsoft.com/office/drawing/2014/main" val="861650867"/>
                    </a:ext>
                  </a:extLst>
                </a:gridCol>
              </a:tblGrid>
              <a:tr h="415657">
                <a:tc>
                  <a:txBody>
                    <a:bodyPr/>
                    <a:lstStyle/>
                    <a:p>
                      <a:pPr algn="l" fontAlgn="b"/>
                      <a:endParaRPr lang="es-MX" sz="1700" b="0" i="0" u="none" strike="noStrike" dirty="0">
                        <a:solidFill>
                          <a:srgbClr val="000000"/>
                        </a:solidFill>
                        <a:effectLst/>
                        <a:latin typeface="+mn-lt"/>
                        <a:cs typeface="Arial" panose="020B060402020202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1700" b="0" i="0" u="none" strike="noStrike" dirty="0">
                        <a:solidFill>
                          <a:srgbClr val="000000"/>
                        </a:solidFill>
                        <a:effectLst/>
                        <a:latin typeface="+mn-lt"/>
                        <a:cs typeface="Arial" panose="020B0604020202020204" pitchFamily="34" charset="0"/>
                      </a:endParaRP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3">
                  <a:txBody>
                    <a:bodyPr/>
                    <a:lstStyle/>
                    <a:p>
                      <a:pPr algn="ctr" fontAlgn="b"/>
                      <a:r>
                        <a:rPr lang="es-MX" sz="1700" b="1" i="0" u="none" strike="noStrike" dirty="0">
                          <a:solidFill>
                            <a:schemeClr val="bg1"/>
                          </a:solidFill>
                          <a:effectLst/>
                          <a:latin typeface="+mn-lt"/>
                          <a:cs typeface="Arial" panose="020B0604020202020204" pitchFamily="34" charset="0"/>
                        </a:rPr>
                        <a:t>2022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hMerge="1">
                  <a:txBody>
                    <a:bodyPr/>
                    <a:lstStyle/>
                    <a:p>
                      <a:endParaRPr lang="es-MX"/>
                    </a:p>
                  </a:txBody>
                  <a:tcPr/>
                </a:tc>
                <a:tc hMerge="1">
                  <a:txBody>
                    <a:bodyPr/>
                    <a:lstStyle/>
                    <a:p>
                      <a:endParaRPr lang="es-MX"/>
                    </a:p>
                  </a:txBody>
                  <a:tcPr/>
                </a:tc>
                <a:tc gridSpan="3">
                  <a:txBody>
                    <a:bodyPr/>
                    <a:lstStyle/>
                    <a:p>
                      <a:pPr algn="ctr" fontAlgn="b"/>
                      <a:r>
                        <a:rPr lang="es-MX" sz="1700" b="1" i="0" u="none" strike="noStrike" dirty="0">
                          <a:solidFill>
                            <a:schemeClr val="bg1"/>
                          </a:solidFill>
                          <a:effectLst/>
                          <a:latin typeface="+mn-lt"/>
                          <a:cs typeface="Arial" panose="020B0604020202020204" pitchFamily="34" charset="0"/>
                        </a:rPr>
                        <a:t>2023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673875421"/>
                  </a:ext>
                </a:extLst>
              </a:tr>
              <a:tr h="548218">
                <a:tc rowSpan="2" gridSpan="2">
                  <a:txBody>
                    <a:bodyPr/>
                    <a:lstStyle/>
                    <a:p>
                      <a:pPr algn="ctr" fontAlgn="ctr"/>
                      <a:r>
                        <a:rPr lang="es-ES" sz="1700" b="1" i="0" u="none" strike="noStrike" dirty="0">
                          <a:solidFill>
                            <a:srgbClr val="000000"/>
                          </a:solidFill>
                          <a:effectLst/>
                          <a:latin typeface="+mn-lt"/>
                          <a:cs typeface="Arial" panose="020B0604020202020204" pitchFamily="34" charset="0"/>
                        </a:rPr>
                        <a:t>Publicaciones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hMerge="1">
                  <a:txBody>
                    <a:bodyPr/>
                    <a:lstStyle/>
                    <a:p>
                      <a:endParaRPr lang="es-MX"/>
                    </a:p>
                  </a:txBody>
                  <a:tcPr/>
                </a:tc>
                <a:tc gridSpan="3">
                  <a:txBody>
                    <a:bodyPr/>
                    <a:lstStyle/>
                    <a:p>
                      <a:pPr algn="ctr" fontAlgn="ctr"/>
                      <a:r>
                        <a:rPr lang="es-ES" sz="1700" b="1" i="0" u="none" strike="noStrike" dirty="0">
                          <a:solidFill>
                            <a:srgbClr val="000000"/>
                          </a:solidFill>
                          <a:effectLst/>
                          <a:latin typeface="+mn-lt"/>
                          <a:cs typeface="Arial" panose="020B0604020202020204" pitchFamily="34" charset="0"/>
                        </a:rPr>
                        <a:t>Nivel de publicación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tc hMerge="1">
                  <a:txBody>
                    <a:bodyPr/>
                    <a:lstStyle/>
                    <a:p>
                      <a:endParaRPr lang="es-MX"/>
                    </a:p>
                  </a:txBody>
                  <a:tcPr/>
                </a:tc>
                <a:tc gridSpan="3">
                  <a:txBody>
                    <a:bodyPr/>
                    <a:lstStyle/>
                    <a:p>
                      <a:pPr algn="ctr" fontAlgn="ctr"/>
                      <a:r>
                        <a:rPr lang="es-ES" sz="1700" b="1" i="0" u="none" strike="noStrike" dirty="0">
                          <a:solidFill>
                            <a:srgbClr val="000000"/>
                          </a:solidFill>
                          <a:effectLst/>
                          <a:latin typeface="+mn-lt"/>
                          <a:cs typeface="Arial" panose="020B0604020202020204" pitchFamily="34" charset="0"/>
                        </a:rPr>
                        <a:t>Nivel de publicación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6675642"/>
                  </a:ext>
                </a:extLst>
              </a:tr>
              <a:tr h="548218">
                <a:tc gridSpan="2" vMerge="1">
                  <a:txBody>
                    <a:bodyPr/>
                    <a:lstStyle/>
                    <a:p>
                      <a:endParaRPr lang="es-MX"/>
                    </a:p>
                  </a:txBody>
                  <a:tcPr/>
                </a:tc>
                <a:tc hMerge="1" vMerge="1">
                  <a:txBody>
                    <a:bodyPr/>
                    <a:lstStyle/>
                    <a:p>
                      <a:endParaRPr lang="es-MX"/>
                    </a:p>
                  </a:txBody>
                  <a:tcPr/>
                </a:tc>
                <a:tc>
                  <a:txBody>
                    <a:bodyPr/>
                    <a:lstStyle/>
                    <a:p>
                      <a:pPr algn="ctr" fontAlgn="ctr"/>
                      <a:r>
                        <a:rPr lang="es-ES" sz="1700" b="1" i="0" u="none" strike="noStrike" dirty="0">
                          <a:solidFill>
                            <a:srgbClr val="000000"/>
                          </a:solidFill>
                          <a:effectLst/>
                          <a:latin typeface="+mn-lt"/>
                          <a:cs typeface="Arial" panose="020B0604020202020204" pitchFamily="34" charset="0"/>
                        </a:rPr>
                        <a:t>III a VII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700" b="1" i="0" u="none" strike="noStrike" dirty="0">
                          <a:solidFill>
                            <a:srgbClr val="000000"/>
                          </a:solidFill>
                          <a:effectLst/>
                          <a:latin typeface="+mn-lt"/>
                          <a:cs typeface="Arial" panose="020B0604020202020204" pitchFamily="34" charset="0"/>
                        </a:rPr>
                        <a:t>I y II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700" b="1" i="0" u="none" strike="noStrike" dirty="0">
                          <a:solidFill>
                            <a:srgbClr val="000000"/>
                          </a:solidFill>
                          <a:effectLst/>
                          <a:latin typeface="+mn-lt"/>
                          <a:cs typeface="Arial" panose="020B0604020202020204" pitchFamily="34" charset="0"/>
                        </a:rPr>
                        <a:t>I a VII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ES" sz="1700" b="1" i="0" u="none" strike="noStrike" dirty="0">
                          <a:solidFill>
                            <a:srgbClr val="000000"/>
                          </a:solidFill>
                          <a:effectLst/>
                          <a:latin typeface="+mn-lt"/>
                          <a:cs typeface="Arial" panose="020B0604020202020204" pitchFamily="34" charset="0"/>
                        </a:rPr>
                        <a:t>III a VII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ES" sz="1700" b="1" i="0" u="none" strike="noStrike" dirty="0">
                          <a:solidFill>
                            <a:srgbClr val="000000"/>
                          </a:solidFill>
                          <a:effectLst/>
                          <a:latin typeface="+mn-lt"/>
                          <a:cs typeface="Arial" panose="020B0604020202020204" pitchFamily="34" charset="0"/>
                        </a:rPr>
                        <a:t>I y II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ES" sz="1700" b="1" i="0" u="none" strike="noStrike" dirty="0">
                          <a:solidFill>
                            <a:srgbClr val="000000"/>
                          </a:solidFill>
                          <a:effectLst/>
                          <a:latin typeface="+mn-lt"/>
                          <a:cs typeface="Arial" panose="020B0604020202020204" pitchFamily="34" charset="0"/>
                        </a:rPr>
                        <a:t>I a VII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731697"/>
                  </a:ext>
                </a:extLst>
              </a:tr>
              <a:tr h="548218">
                <a:tc gridSpan="2">
                  <a:txBody>
                    <a:bodyPr/>
                    <a:lstStyle/>
                    <a:p>
                      <a:pPr algn="ctr" fontAlgn="ctr"/>
                      <a:r>
                        <a:rPr lang="es-ES" sz="1700" b="1" i="0" u="none" strike="noStrike" dirty="0">
                          <a:solidFill>
                            <a:schemeClr val="bg1"/>
                          </a:solidFill>
                          <a:effectLst/>
                          <a:latin typeface="+mn-lt"/>
                          <a:cs typeface="Arial" panose="020B0604020202020204" pitchFamily="34" charset="0"/>
                        </a:rPr>
                        <a:t>Institucionales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5405D"/>
                    </a:solidFill>
                  </a:tcPr>
                </a:tc>
                <a:tc hMerge="1">
                  <a:txBody>
                    <a:bodyPr/>
                    <a:lstStyle/>
                    <a:p>
                      <a:endParaRPr lang="es-MX"/>
                    </a:p>
                  </a:txBody>
                  <a:tcPr/>
                </a:tc>
                <a:tc>
                  <a:txBody>
                    <a:bodyPr/>
                    <a:lstStyle/>
                    <a:p>
                      <a:pPr algn="ctr" fontAlgn="ctr"/>
                      <a:r>
                        <a:rPr lang="es-ES" sz="1700" b="1" i="0" u="none" strike="noStrike" dirty="0">
                          <a:solidFill>
                            <a:schemeClr val="bg1"/>
                          </a:solidFill>
                          <a:effectLst/>
                          <a:latin typeface="+mn-lt"/>
                          <a:cs typeface="Arial" panose="020B0604020202020204" pitchFamily="34" charset="0"/>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5405D"/>
                    </a:solidFill>
                  </a:tcPr>
                </a:tc>
                <a:tc>
                  <a:txBody>
                    <a:bodyPr/>
                    <a:lstStyle/>
                    <a:p>
                      <a:pPr algn="ctr" fontAlgn="ctr"/>
                      <a:r>
                        <a:rPr lang="es-ES" sz="1700" b="1" i="0" u="none" strike="noStrike" dirty="0">
                          <a:solidFill>
                            <a:schemeClr val="bg1"/>
                          </a:solidFill>
                          <a:effectLst/>
                          <a:latin typeface="+mn-lt"/>
                          <a:cs typeface="Arial" panose="020B060402020202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5405D"/>
                    </a:solidFill>
                  </a:tcPr>
                </a:tc>
                <a:tc>
                  <a:txBody>
                    <a:bodyPr/>
                    <a:lstStyle/>
                    <a:p>
                      <a:pPr algn="ctr" fontAlgn="ctr"/>
                      <a:r>
                        <a:rPr lang="es-ES" sz="1700" b="1" i="0" u="none" strike="noStrike" dirty="0">
                          <a:solidFill>
                            <a:schemeClr val="bg1"/>
                          </a:solidFill>
                          <a:effectLst/>
                          <a:latin typeface="+mn-lt"/>
                          <a:cs typeface="Arial" panose="020B0604020202020204" pitchFamily="34" charset="0"/>
                        </a:rPr>
                        <a:t>121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5405D"/>
                    </a:solidFill>
                  </a:tcPr>
                </a:tc>
                <a:tc>
                  <a:txBody>
                    <a:bodyPr/>
                    <a:lstStyle/>
                    <a:p>
                      <a:pPr marL="0" algn="ctr" defTabSz="914400" rtl="0" eaLnBrk="1" fontAlgn="ctr" latinLnBrk="0" hangingPunct="1"/>
                      <a:r>
                        <a:rPr lang="es-MX" sz="1700" b="1" i="0" u="none" strike="noStrike" kern="1200" dirty="0">
                          <a:solidFill>
                            <a:schemeClr val="bg1"/>
                          </a:solidFill>
                          <a:effectLst/>
                          <a:latin typeface="+mn-lt"/>
                          <a:ea typeface="+mn-ea"/>
                          <a:cs typeface="Arial" panose="020B0604020202020204" pitchFamily="34" charset="0"/>
                        </a:rPr>
                        <a:t>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5405D"/>
                    </a:solidFill>
                  </a:tcPr>
                </a:tc>
                <a:tc>
                  <a:txBody>
                    <a:bodyPr/>
                    <a:lstStyle/>
                    <a:p>
                      <a:pPr marL="0" algn="ctr" defTabSz="914400" rtl="0" eaLnBrk="1" fontAlgn="ctr" latinLnBrk="0" hangingPunct="1"/>
                      <a:r>
                        <a:rPr lang="es-MX" sz="1700" b="1" i="0" u="none" strike="noStrike" kern="1200" dirty="0">
                          <a:solidFill>
                            <a:schemeClr val="bg1"/>
                          </a:solidFill>
                          <a:effectLst/>
                          <a:latin typeface="+mn-lt"/>
                          <a:ea typeface="+mn-ea"/>
                          <a:cs typeface="Arial" panose="020B0604020202020204" pitchFamily="34" charset="0"/>
                        </a:rPr>
                        <a:t>61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5405D"/>
                    </a:solidFill>
                  </a:tcPr>
                </a:tc>
                <a:tc>
                  <a:txBody>
                    <a:bodyPr/>
                    <a:lstStyle/>
                    <a:p>
                      <a:pPr marL="0" algn="ctr" defTabSz="914400" rtl="0" eaLnBrk="1" fontAlgn="ctr" latinLnBrk="0" hangingPunct="1"/>
                      <a:r>
                        <a:rPr lang="es-MX" sz="1700" b="1" i="0" u="none" strike="noStrike" kern="1200" dirty="0">
                          <a:solidFill>
                            <a:schemeClr val="bg1"/>
                          </a:solidFill>
                          <a:effectLst/>
                          <a:latin typeface="+mn-lt"/>
                          <a:ea typeface="+mn-ea"/>
                          <a:cs typeface="Arial" panose="020B0604020202020204" pitchFamily="34" charset="0"/>
                        </a:rPr>
                        <a:t>131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5405D"/>
                    </a:solidFill>
                  </a:tcPr>
                </a:tc>
                <a:extLst>
                  <a:ext uri="{0D108BD9-81ED-4DB2-BD59-A6C34878D82A}">
                    <a16:rowId xmlns:a16="http://schemas.microsoft.com/office/drawing/2014/main" val="1024373616"/>
                  </a:ext>
                </a:extLst>
              </a:tr>
              <a:tr h="548218">
                <a:tc rowSpan="2">
                  <a:txBody>
                    <a:bodyPr/>
                    <a:lstStyle/>
                    <a:p>
                      <a:pPr algn="ctr" fontAlgn="ctr"/>
                      <a:r>
                        <a:rPr lang="es-ES" sz="1700" b="1" i="0" u="none" strike="noStrike" dirty="0">
                          <a:solidFill>
                            <a:srgbClr val="000000"/>
                          </a:solidFill>
                          <a:effectLst/>
                          <a:latin typeface="+mn-lt"/>
                          <a:cs typeface="Arial" panose="020B0604020202020204" pitchFamily="34" charset="0"/>
                        </a:rPr>
                        <a:t>Colaborativas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700" b="1" i="0" u="none" strike="noStrike" dirty="0">
                          <a:solidFill>
                            <a:schemeClr val="bg1"/>
                          </a:solidFill>
                          <a:effectLst/>
                          <a:latin typeface="+mn-lt"/>
                          <a:cs typeface="Arial" panose="020B0604020202020204" pitchFamily="34" charset="0"/>
                        </a:rPr>
                        <a:t>Líder INP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5405D"/>
                    </a:solidFill>
                  </a:tcPr>
                </a:tc>
                <a:tc>
                  <a:txBody>
                    <a:bodyPr/>
                    <a:lstStyle/>
                    <a:p>
                      <a:pPr algn="ctr" fontAlgn="ctr"/>
                      <a:r>
                        <a:rPr lang="es-ES" sz="1700" b="1" i="0" u="none" strike="noStrike" dirty="0">
                          <a:solidFill>
                            <a:schemeClr val="bg1"/>
                          </a:solidFill>
                          <a:effectLst/>
                          <a:latin typeface="+mn-lt"/>
                          <a:cs typeface="Arial" panose="020B060402020202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5405D"/>
                    </a:solidFill>
                  </a:tcPr>
                </a:tc>
                <a:tc>
                  <a:txBody>
                    <a:bodyPr/>
                    <a:lstStyle/>
                    <a:p>
                      <a:pPr algn="ctr" fontAlgn="ctr"/>
                      <a:r>
                        <a:rPr lang="es-ES" sz="1700" b="1" i="0" u="none" strike="noStrike" dirty="0">
                          <a:solidFill>
                            <a:schemeClr val="bg1"/>
                          </a:solidFill>
                          <a:effectLst/>
                          <a:latin typeface="+mn-lt"/>
                          <a:cs typeface="Arial" panose="020B0604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5405D"/>
                    </a:solidFill>
                  </a:tcPr>
                </a:tc>
                <a:tc>
                  <a:txBody>
                    <a:bodyPr/>
                    <a:lstStyle/>
                    <a:p>
                      <a:pPr algn="ctr" fontAlgn="ctr"/>
                      <a:r>
                        <a:rPr lang="es-ES" sz="1700" b="1" i="0" u="none" strike="noStrike" dirty="0">
                          <a:solidFill>
                            <a:schemeClr val="bg1"/>
                          </a:solidFill>
                          <a:effectLst/>
                          <a:latin typeface="+mn-lt"/>
                          <a:cs typeface="Arial" panose="020B060402020202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5405D"/>
                    </a:solidFill>
                  </a:tcPr>
                </a:tc>
                <a:tc>
                  <a:txBody>
                    <a:bodyPr/>
                    <a:lstStyle/>
                    <a:p>
                      <a:pPr marL="0" algn="ctr" defTabSz="914400" rtl="0" eaLnBrk="1" fontAlgn="ctr" latinLnBrk="0" hangingPunct="1"/>
                      <a:r>
                        <a:rPr lang="es-MX" sz="1700" b="1" i="0" u="none" strike="noStrike" kern="1200" dirty="0">
                          <a:solidFill>
                            <a:schemeClr val="bg1"/>
                          </a:solidFill>
                          <a:effectLst/>
                          <a:latin typeface="+mn-lt"/>
                          <a:ea typeface="+mn-ea"/>
                          <a:cs typeface="Arial" panose="020B060402020202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5405D"/>
                    </a:solidFill>
                  </a:tcPr>
                </a:tc>
                <a:tc>
                  <a:txBody>
                    <a:bodyPr/>
                    <a:lstStyle/>
                    <a:p>
                      <a:pPr marL="0" algn="ctr" defTabSz="914400" rtl="0" eaLnBrk="1" fontAlgn="ctr" latinLnBrk="0" hangingPunct="1"/>
                      <a:r>
                        <a:rPr lang="es-MX" sz="1700" b="1" i="0" u="none" strike="noStrike" kern="1200" dirty="0">
                          <a:solidFill>
                            <a:schemeClr val="bg1"/>
                          </a:solidFill>
                          <a:effectLst/>
                          <a:latin typeface="+mn-lt"/>
                          <a:ea typeface="+mn-ea"/>
                          <a:cs typeface="Arial" panose="020B0604020202020204" pitchFamily="34" charset="0"/>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5405D"/>
                    </a:solidFill>
                  </a:tcPr>
                </a:tc>
                <a:tc>
                  <a:txBody>
                    <a:bodyPr/>
                    <a:lstStyle/>
                    <a:p>
                      <a:pPr marL="0" algn="ctr" defTabSz="914400" rtl="0" eaLnBrk="1" fontAlgn="ctr" latinLnBrk="0" hangingPunct="1"/>
                      <a:r>
                        <a:rPr lang="es-MX" sz="1700" b="1" i="0" u="none" strike="noStrike" kern="1200" dirty="0">
                          <a:solidFill>
                            <a:schemeClr val="bg1"/>
                          </a:solidFill>
                          <a:effectLst/>
                          <a:latin typeface="+mn-lt"/>
                          <a:ea typeface="+mn-ea"/>
                          <a:cs typeface="Arial" panose="020B0604020202020204" pitchFamily="34" charset="0"/>
                        </a:rPr>
                        <a:t>42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5405D"/>
                    </a:solidFill>
                  </a:tcPr>
                </a:tc>
                <a:extLst>
                  <a:ext uri="{0D108BD9-81ED-4DB2-BD59-A6C34878D82A}">
                    <a16:rowId xmlns:a16="http://schemas.microsoft.com/office/drawing/2014/main" val="1487560795"/>
                  </a:ext>
                </a:extLst>
              </a:tr>
              <a:tr h="1071825">
                <a:tc vMerge="1">
                  <a:txBody>
                    <a:bodyPr/>
                    <a:lstStyle/>
                    <a:p>
                      <a:endParaRPr lang="es-MX"/>
                    </a:p>
                  </a:txBody>
                  <a:tcPr/>
                </a:tc>
                <a:tc>
                  <a:txBody>
                    <a:bodyPr/>
                    <a:lstStyle/>
                    <a:p>
                      <a:pPr algn="ctr" fontAlgn="ctr"/>
                      <a:r>
                        <a:rPr lang="es-ES" sz="1700" b="1" i="0" u="none" strike="noStrike" dirty="0">
                          <a:solidFill>
                            <a:schemeClr val="bg1"/>
                          </a:solidFill>
                          <a:effectLst/>
                          <a:latin typeface="+mn-lt"/>
                          <a:cs typeface="Arial" panose="020B0604020202020204" pitchFamily="34" charset="0"/>
                        </a:rPr>
                        <a:t>Líder de otra Institución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B6BA"/>
                    </a:solidFill>
                  </a:tcPr>
                </a:tc>
                <a:tc>
                  <a:txBody>
                    <a:bodyPr/>
                    <a:lstStyle/>
                    <a:p>
                      <a:pPr algn="ctr" fontAlgn="ctr"/>
                      <a:r>
                        <a:rPr lang="es-ES" sz="1700" b="1" i="0" u="none" strike="noStrike" dirty="0">
                          <a:solidFill>
                            <a:schemeClr val="bg1"/>
                          </a:solidFill>
                          <a:effectLst/>
                          <a:latin typeface="+mn-lt"/>
                          <a:cs typeface="Arial" panose="020B060402020202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4B6BA"/>
                    </a:solidFill>
                  </a:tcPr>
                </a:tc>
                <a:tc>
                  <a:txBody>
                    <a:bodyPr/>
                    <a:lstStyle/>
                    <a:p>
                      <a:pPr algn="ctr" fontAlgn="ctr"/>
                      <a:r>
                        <a:rPr lang="es-ES" sz="1700" b="1" i="0" u="none" strike="noStrike" dirty="0">
                          <a:solidFill>
                            <a:schemeClr val="bg1"/>
                          </a:solidFill>
                          <a:effectLst/>
                          <a:latin typeface="+mn-lt"/>
                          <a:cs typeface="Arial" panose="020B0604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4B6BA"/>
                    </a:solidFill>
                  </a:tcPr>
                </a:tc>
                <a:tc>
                  <a:txBody>
                    <a:bodyPr/>
                    <a:lstStyle/>
                    <a:p>
                      <a:pPr algn="ctr" fontAlgn="ctr"/>
                      <a:r>
                        <a:rPr lang="es-ES" sz="1700" b="1" i="0" u="none" strike="noStrike" dirty="0">
                          <a:solidFill>
                            <a:schemeClr val="bg1"/>
                          </a:solidFill>
                          <a:effectLst/>
                          <a:latin typeface="+mn-lt"/>
                          <a:cs typeface="Arial" panose="020B0604020202020204" pitchFamily="34" charset="0"/>
                        </a:rPr>
                        <a:t>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4B6BA"/>
                    </a:solidFill>
                  </a:tcPr>
                </a:tc>
                <a:tc>
                  <a:txBody>
                    <a:bodyPr/>
                    <a:lstStyle/>
                    <a:p>
                      <a:pPr marL="0" algn="ctr" defTabSz="914400" rtl="0" eaLnBrk="1" fontAlgn="ctr" latinLnBrk="0" hangingPunct="1"/>
                      <a:r>
                        <a:rPr lang="es-MX" sz="1700" b="1" i="0" u="none" strike="noStrike" kern="1200" dirty="0">
                          <a:solidFill>
                            <a:schemeClr val="bg1"/>
                          </a:solidFill>
                          <a:effectLst/>
                          <a:latin typeface="+mn-lt"/>
                          <a:ea typeface="+mn-ea"/>
                          <a:cs typeface="Arial" panose="020B060402020202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B6BA"/>
                    </a:solidFill>
                  </a:tcPr>
                </a:tc>
                <a:tc>
                  <a:txBody>
                    <a:bodyPr/>
                    <a:lstStyle/>
                    <a:p>
                      <a:pPr marL="0" algn="ctr" defTabSz="914400" rtl="0" eaLnBrk="1" fontAlgn="ctr" latinLnBrk="0" hangingPunct="1"/>
                      <a:r>
                        <a:rPr lang="es-MX" sz="1700" b="1" i="0" u="none" strike="noStrike" kern="1200" dirty="0">
                          <a:solidFill>
                            <a:schemeClr val="bg1"/>
                          </a:solidFill>
                          <a:effectLst/>
                          <a:latin typeface="+mn-lt"/>
                          <a:ea typeface="+mn-ea"/>
                          <a:cs typeface="Arial" panose="020B0604020202020204" pitchFamily="34" charset="0"/>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B6BA"/>
                    </a:solidFill>
                  </a:tcPr>
                </a:tc>
                <a:tc>
                  <a:txBody>
                    <a:bodyPr/>
                    <a:lstStyle/>
                    <a:p>
                      <a:pPr marL="0" algn="ctr" defTabSz="914400" rtl="0" eaLnBrk="1" fontAlgn="ctr" latinLnBrk="0" hangingPunct="1"/>
                      <a:r>
                        <a:rPr lang="es-MX" sz="1700" b="1" i="0" u="none" strike="noStrike" kern="1200" dirty="0">
                          <a:solidFill>
                            <a:schemeClr val="bg1"/>
                          </a:solidFill>
                          <a:effectLst/>
                          <a:latin typeface="+mn-lt"/>
                          <a:ea typeface="+mn-ea"/>
                          <a:cs typeface="Arial" panose="020B0604020202020204" pitchFamily="34" charset="0"/>
                        </a:rPr>
                        <a:t>58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B6BA"/>
                    </a:solidFill>
                  </a:tcPr>
                </a:tc>
                <a:extLst>
                  <a:ext uri="{0D108BD9-81ED-4DB2-BD59-A6C34878D82A}">
                    <a16:rowId xmlns:a16="http://schemas.microsoft.com/office/drawing/2014/main" val="1029437071"/>
                  </a:ext>
                </a:extLst>
              </a:tr>
              <a:tr h="527487">
                <a:tc gridSpan="2">
                  <a:txBody>
                    <a:bodyPr/>
                    <a:lstStyle/>
                    <a:p>
                      <a:pPr algn="ctr" fontAlgn="ctr"/>
                      <a:r>
                        <a:rPr lang="es-MX" sz="1700" b="1" i="0" u="none" strike="noStrike" dirty="0">
                          <a:solidFill>
                            <a:schemeClr val="tx1"/>
                          </a:solidFill>
                          <a:effectLst/>
                          <a:latin typeface="+mn-lt"/>
                          <a:cs typeface="Arial" panose="020B0604020202020204" pitchFamily="34" charset="0"/>
                        </a:rPr>
                        <a:t>Publicaciones Líder INP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hMerge="1">
                  <a:txBody>
                    <a:bodyPr/>
                    <a:lstStyle/>
                    <a:p>
                      <a:endParaRPr lang="es-MX"/>
                    </a:p>
                  </a:txBody>
                  <a:tcPr/>
                </a:tc>
                <a:tc>
                  <a:txBody>
                    <a:bodyPr/>
                    <a:lstStyle/>
                    <a:p>
                      <a:pPr algn="ctr" fontAlgn="ctr"/>
                      <a:r>
                        <a:rPr lang="es-MX" sz="1700" b="1" i="0" u="none" strike="noStrike" dirty="0">
                          <a:solidFill>
                            <a:schemeClr val="tx1"/>
                          </a:solidFill>
                          <a:effectLst/>
                          <a:latin typeface="+mn-lt"/>
                          <a:cs typeface="Arial" panose="020B0604020202020204" pitchFamily="34" charset="0"/>
                        </a:rPr>
                        <a:t>105(67.74%)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fontAlgn="ctr"/>
                      <a:r>
                        <a:rPr lang="es-MX" sz="1700" b="1" i="0" u="none" strike="noStrike" dirty="0">
                          <a:solidFill>
                            <a:schemeClr val="tx1"/>
                          </a:solidFill>
                          <a:effectLst/>
                          <a:latin typeface="+mn-lt"/>
                          <a:cs typeface="Arial" panose="020B0604020202020204" pitchFamily="34" charset="0"/>
                        </a:rPr>
                        <a:t>43(87.76%)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fontAlgn="ctr"/>
                      <a:r>
                        <a:rPr lang="es-MX" sz="1700" b="1" i="0" u="none" strike="noStrike" dirty="0">
                          <a:solidFill>
                            <a:schemeClr val="tx1"/>
                          </a:solidFill>
                          <a:effectLst/>
                          <a:latin typeface="+mn-lt"/>
                          <a:cs typeface="Arial" panose="020B0604020202020204" pitchFamily="34" charset="0"/>
                        </a:rPr>
                        <a:t>148(72.55%)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400" rtl="0" eaLnBrk="1" fontAlgn="ctr" latinLnBrk="0" hangingPunct="1"/>
                      <a:r>
                        <a:rPr lang="es-MX" sz="1700" b="1" i="0" u="none" strike="noStrike" kern="1200" dirty="0">
                          <a:solidFill>
                            <a:schemeClr val="tx1"/>
                          </a:solidFill>
                          <a:effectLst/>
                          <a:latin typeface="+mn-lt"/>
                          <a:ea typeface="+mn-ea"/>
                          <a:cs typeface="Arial" panose="020B0604020202020204" pitchFamily="34" charset="0"/>
                        </a:rPr>
                        <a:t>106(70.19%)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fontAlgn="ctr" latinLnBrk="0" hangingPunct="1"/>
                      <a:r>
                        <a:rPr lang="es-MX" sz="1700" b="1" i="0" u="none" strike="noStrike" kern="1200" dirty="0">
                          <a:solidFill>
                            <a:schemeClr val="tx1"/>
                          </a:solidFill>
                          <a:effectLst/>
                          <a:latin typeface="+mn-lt"/>
                          <a:ea typeface="+mn-ea"/>
                          <a:cs typeface="Arial" panose="020B0604020202020204" pitchFamily="34" charset="0"/>
                        </a:rPr>
                        <a:t>67(83.75%)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fontAlgn="ctr" latinLnBrk="0" hangingPunct="1"/>
                      <a:r>
                        <a:rPr lang="es-MX" sz="1700" b="1" i="0" u="none" strike="noStrike" kern="1200" dirty="0">
                          <a:solidFill>
                            <a:schemeClr val="tx1"/>
                          </a:solidFill>
                          <a:effectLst/>
                          <a:latin typeface="+mn-lt"/>
                          <a:ea typeface="+mn-ea"/>
                          <a:cs typeface="Arial" panose="020B0604020202020204" pitchFamily="34" charset="0"/>
                        </a:rPr>
                        <a:t>173(74.89%)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286467244"/>
                  </a:ext>
                </a:extLst>
              </a:tr>
              <a:tr h="544777">
                <a:tc gridSpan="2">
                  <a:txBody>
                    <a:bodyPr/>
                    <a:lstStyle/>
                    <a:p>
                      <a:pPr algn="ctr" fontAlgn="ctr"/>
                      <a:r>
                        <a:rPr lang="es-MX" sz="1700" b="1" i="0" u="none" strike="noStrike" dirty="0">
                          <a:solidFill>
                            <a:schemeClr val="tx1"/>
                          </a:solidFill>
                          <a:effectLst/>
                          <a:latin typeface="+mn-lt"/>
                          <a:cs typeface="Arial" panose="020B0604020202020204" pitchFamily="34" charset="0"/>
                        </a:rPr>
                        <a:t>Colaborador Líder otra Institución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B6BA"/>
                    </a:solidFill>
                  </a:tcPr>
                </a:tc>
                <a:tc hMerge="1">
                  <a:txBody>
                    <a:bodyPr/>
                    <a:lstStyle/>
                    <a:p>
                      <a:endParaRPr lang="es-MX"/>
                    </a:p>
                  </a:txBody>
                  <a:tcPr/>
                </a:tc>
                <a:tc>
                  <a:txBody>
                    <a:bodyPr/>
                    <a:lstStyle/>
                    <a:p>
                      <a:pPr algn="ctr" fontAlgn="ctr"/>
                      <a:r>
                        <a:rPr lang="es-MX" sz="1700" b="1" i="0" u="none" strike="noStrike" dirty="0">
                          <a:solidFill>
                            <a:schemeClr val="tx1"/>
                          </a:solidFill>
                          <a:effectLst/>
                          <a:latin typeface="+mn-lt"/>
                          <a:cs typeface="Arial" panose="020B0604020202020204" pitchFamily="34" charset="0"/>
                        </a:rPr>
                        <a:t>50(32.26%)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4B6BA"/>
                    </a:solidFill>
                  </a:tcPr>
                </a:tc>
                <a:tc>
                  <a:txBody>
                    <a:bodyPr/>
                    <a:lstStyle/>
                    <a:p>
                      <a:pPr algn="ctr" fontAlgn="ctr"/>
                      <a:r>
                        <a:rPr lang="es-MX" sz="1700" b="1" i="0" u="none" strike="noStrike" dirty="0">
                          <a:solidFill>
                            <a:schemeClr val="tx1"/>
                          </a:solidFill>
                          <a:effectLst/>
                          <a:latin typeface="+mn-lt"/>
                          <a:cs typeface="Arial" panose="020B0604020202020204" pitchFamily="34" charset="0"/>
                        </a:rPr>
                        <a:t>6(12.24%)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4B6BA"/>
                    </a:solidFill>
                  </a:tcPr>
                </a:tc>
                <a:tc>
                  <a:txBody>
                    <a:bodyPr/>
                    <a:lstStyle/>
                    <a:p>
                      <a:pPr algn="ctr" fontAlgn="ctr"/>
                      <a:r>
                        <a:rPr lang="es-MX" sz="1700" b="1" i="0" u="none" strike="noStrike" dirty="0">
                          <a:solidFill>
                            <a:schemeClr val="tx1"/>
                          </a:solidFill>
                          <a:effectLst/>
                          <a:latin typeface="+mn-lt"/>
                          <a:cs typeface="Arial" panose="020B0604020202020204" pitchFamily="34" charset="0"/>
                        </a:rPr>
                        <a:t>56(27.45%)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4B6BA"/>
                    </a:solidFill>
                  </a:tcPr>
                </a:tc>
                <a:tc>
                  <a:txBody>
                    <a:bodyPr/>
                    <a:lstStyle/>
                    <a:p>
                      <a:pPr marL="0" algn="ctr" defTabSz="914400" rtl="0" eaLnBrk="1" fontAlgn="ctr" latinLnBrk="0" hangingPunct="1"/>
                      <a:r>
                        <a:rPr lang="es-MX" sz="1700" b="1" i="0" u="none" strike="noStrike" kern="1200" dirty="0">
                          <a:solidFill>
                            <a:schemeClr val="tx1"/>
                          </a:solidFill>
                          <a:effectLst/>
                          <a:latin typeface="+mn-lt"/>
                          <a:ea typeface="+mn-ea"/>
                          <a:cs typeface="Arial" panose="020B0604020202020204" pitchFamily="34" charset="0"/>
                        </a:rPr>
                        <a:t>45(29.81%)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B6BA"/>
                    </a:solidFill>
                  </a:tcPr>
                </a:tc>
                <a:tc>
                  <a:txBody>
                    <a:bodyPr/>
                    <a:lstStyle/>
                    <a:p>
                      <a:pPr marL="0" algn="ctr" defTabSz="914400" rtl="0" eaLnBrk="1" fontAlgn="ctr" latinLnBrk="0" hangingPunct="1"/>
                      <a:r>
                        <a:rPr lang="es-MX" sz="1700" b="1" i="0" u="none" strike="noStrike" kern="1200" dirty="0">
                          <a:solidFill>
                            <a:schemeClr val="tx1"/>
                          </a:solidFill>
                          <a:effectLst/>
                          <a:latin typeface="+mn-lt"/>
                          <a:ea typeface="+mn-ea"/>
                          <a:cs typeface="Arial" panose="020B0604020202020204" pitchFamily="34" charset="0"/>
                        </a:rPr>
                        <a:t>13(16.25%)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B6BA"/>
                    </a:solidFill>
                  </a:tcPr>
                </a:tc>
                <a:tc>
                  <a:txBody>
                    <a:bodyPr/>
                    <a:lstStyle/>
                    <a:p>
                      <a:pPr marL="0" algn="ctr" defTabSz="914400" rtl="0" eaLnBrk="1" fontAlgn="ctr" latinLnBrk="0" hangingPunct="1"/>
                      <a:r>
                        <a:rPr lang="es-MX" sz="1700" b="1" i="0" u="none" strike="noStrike" kern="1200" dirty="0">
                          <a:solidFill>
                            <a:schemeClr val="tx1"/>
                          </a:solidFill>
                          <a:effectLst/>
                          <a:latin typeface="+mn-lt"/>
                          <a:ea typeface="+mn-ea"/>
                          <a:cs typeface="Arial" panose="020B0604020202020204" pitchFamily="34" charset="0"/>
                        </a:rPr>
                        <a:t>58(25.11%)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B6BA"/>
                    </a:solidFill>
                  </a:tcPr>
                </a:tc>
                <a:extLst>
                  <a:ext uri="{0D108BD9-81ED-4DB2-BD59-A6C34878D82A}">
                    <a16:rowId xmlns:a16="http://schemas.microsoft.com/office/drawing/2014/main" val="2340113071"/>
                  </a:ext>
                </a:extLst>
              </a:tr>
              <a:tr h="548218">
                <a:tc gridSpan="2">
                  <a:txBody>
                    <a:bodyPr/>
                    <a:lstStyle/>
                    <a:p>
                      <a:pPr algn="ctr" fontAlgn="ctr"/>
                      <a:r>
                        <a:rPr lang="es-ES" sz="1700" b="1" i="0" u="none" strike="noStrike" dirty="0">
                          <a:solidFill>
                            <a:srgbClr val="000000"/>
                          </a:solidFill>
                          <a:effectLst/>
                          <a:latin typeface="+mn-lt"/>
                          <a:cs typeface="Arial" panose="020B0604020202020204" pitchFamily="34" charset="0"/>
                        </a:rPr>
                        <a:t>Totales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MX"/>
                    </a:p>
                  </a:txBody>
                  <a:tcPr/>
                </a:tc>
                <a:tc>
                  <a:txBody>
                    <a:bodyPr/>
                    <a:lstStyle/>
                    <a:p>
                      <a:pPr algn="ctr" fontAlgn="ctr"/>
                      <a:r>
                        <a:rPr lang="es-MX" sz="1700" b="1" i="0" u="none" strike="noStrike" dirty="0">
                          <a:solidFill>
                            <a:srgbClr val="000000"/>
                          </a:solidFill>
                          <a:effectLst/>
                          <a:latin typeface="+mn-lt"/>
                          <a:cs typeface="Arial" panose="020B0604020202020204" pitchFamily="34" charset="0"/>
                        </a:rPr>
                        <a:t>155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700" b="1" i="0" u="none" strike="noStrike" dirty="0">
                          <a:solidFill>
                            <a:srgbClr val="000000"/>
                          </a:solidFill>
                          <a:effectLst/>
                          <a:latin typeface="+mn-lt"/>
                          <a:cs typeface="Arial" panose="020B0604020202020204" pitchFamily="34" charset="0"/>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700" b="1" i="0" u="none" strike="noStrike" dirty="0">
                          <a:solidFill>
                            <a:srgbClr val="000000"/>
                          </a:solidFill>
                          <a:effectLst/>
                          <a:latin typeface="+mn-lt"/>
                          <a:cs typeface="Arial" panose="020B0604020202020204" pitchFamily="34" charset="0"/>
                        </a:rPr>
                        <a:t>204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700" b="1" i="0" u="none" strike="noStrike" kern="1200" dirty="0">
                          <a:solidFill>
                            <a:srgbClr val="000000"/>
                          </a:solidFill>
                          <a:effectLst/>
                          <a:latin typeface="+mn-lt"/>
                          <a:ea typeface="+mn-ea"/>
                          <a:cs typeface="Arial" panose="020B0604020202020204" pitchFamily="34" charset="0"/>
                        </a:rPr>
                        <a:t>151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s-MX" sz="1700" b="1" i="0" u="none" strike="noStrike" kern="1200" dirty="0">
                          <a:solidFill>
                            <a:srgbClr val="000000"/>
                          </a:solidFill>
                          <a:effectLst/>
                          <a:latin typeface="+mn-lt"/>
                          <a:ea typeface="+mn-ea"/>
                          <a:cs typeface="Arial" panose="020B0604020202020204" pitchFamily="34" charset="0"/>
                        </a:rPr>
                        <a:t>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s-MX" sz="1700" b="1" i="0" u="none" strike="noStrike" kern="1200" dirty="0">
                          <a:solidFill>
                            <a:srgbClr val="000000"/>
                          </a:solidFill>
                          <a:effectLst/>
                          <a:latin typeface="+mn-lt"/>
                          <a:ea typeface="+mn-ea"/>
                          <a:cs typeface="Arial" panose="020B0604020202020204" pitchFamily="34" charset="0"/>
                        </a:rPr>
                        <a:t>231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0433029"/>
                  </a:ext>
                </a:extLst>
              </a:tr>
            </a:tbl>
          </a:graphicData>
        </a:graphic>
      </p:graphicFrame>
      <p:sp>
        <p:nvSpPr>
          <p:cNvPr id="17" name="Rectángulo 16">
            <a:extLst>
              <a:ext uri="{FF2B5EF4-FFF2-40B4-BE49-F238E27FC236}">
                <a16:creationId xmlns:a16="http://schemas.microsoft.com/office/drawing/2014/main" id="{A934382D-FDCB-478C-1B3F-043351258ECE}"/>
              </a:ext>
            </a:extLst>
          </p:cNvPr>
          <p:cNvSpPr/>
          <p:nvPr/>
        </p:nvSpPr>
        <p:spPr>
          <a:xfrm>
            <a:off x="1168609" y="6374395"/>
            <a:ext cx="1232899" cy="26673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CuadroTexto 17">
            <a:extLst>
              <a:ext uri="{FF2B5EF4-FFF2-40B4-BE49-F238E27FC236}">
                <a16:creationId xmlns:a16="http://schemas.microsoft.com/office/drawing/2014/main" id="{01432396-5235-5F40-1A8E-D3AE864E1E3A}"/>
              </a:ext>
            </a:extLst>
          </p:cNvPr>
          <p:cNvSpPr txBox="1"/>
          <p:nvPr/>
        </p:nvSpPr>
        <p:spPr>
          <a:xfrm>
            <a:off x="2401508" y="6371638"/>
            <a:ext cx="9822093" cy="338554"/>
          </a:xfrm>
          <a:prstGeom prst="rect">
            <a:avLst/>
          </a:prstGeom>
          <a:noFill/>
        </p:spPr>
        <p:txBody>
          <a:bodyPr wrap="square" rtlCol="0">
            <a:spAutoFit/>
          </a:bodyPr>
          <a:lstStyle/>
          <a:p>
            <a:r>
              <a:rPr lang="es-ES" sz="1600" b="1" dirty="0">
                <a:latin typeface="Montserrat" panose="00000500000000000000" pitchFamily="2" charset="0"/>
              </a:rPr>
              <a:t>El liderazgo del Instituto en las publicaciones se incremento del 72.5% al 74.9%</a:t>
            </a:r>
            <a:endParaRPr lang="es-MX" sz="1600" b="1" dirty="0">
              <a:latin typeface="Montserrat" panose="00000500000000000000" pitchFamily="2" charset="0"/>
            </a:endParaRPr>
          </a:p>
        </p:txBody>
      </p:sp>
      <p:sp>
        <p:nvSpPr>
          <p:cNvPr id="12" name="Rectángulo: esquinas redondeadas 11">
            <a:extLst>
              <a:ext uri="{FF2B5EF4-FFF2-40B4-BE49-F238E27FC236}">
                <a16:creationId xmlns:a16="http://schemas.microsoft.com/office/drawing/2014/main" id="{0EEA9B5B-2A8C-47C0-85D8-5AF49DF8F12B}"/>
              </a:ext>
            </a:extLst>
          </p:cNvPr>
          <p:cNvSpPr/>
          <p:nvPr/>
        </p:nvSpPr>
        <p:spPr>
          <a:xfrm>
            <a:off x="8900252" y="191012"/>
            <a:ext cx="3182892" cy="458252"/>
          </a:xfrm>
          <a:prstGeom prst="roundRect">
            <a:avLst/>
          </a:prstGeom>
          <a:solidFill>
            <a:srgbClr val="05405D"/>
          </a:solidFill>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Medium" panose="00000600000000000000" pitchFamily="2" charset="0"/>
              </a:rPr>
              <a:t>INVESTIGACIÓN</a:t>
            </a:r>
          </a:p>
        </p:txBody>
      </p:sp>
      <p:sp>
        <p:nvSpPr>
          <p:cNvPr id="2" name="Rectángulo 1">
            <a:extLst>
              <a:ext uri="{FF2B5EF4-FFF2-40B4-BE49-F238E27FC236}">
                <a16:creationId xmlns:a16="http://schemas.microsoft.com/office/drawing/2014/main" id="{71C33877-3E2A-43FC-9B32-D5015E403BD1}"/>
              </a:ext>
            </a:extLst>
          </p:cNvPr>
          <p:cNvSpPr/>
          <p:nvPr/>
        </p:nvSpPr>
        <p:spPr>
          <a:xfrm>
            <a:off x="108856" y="4645891"/>
            <a:ext cx="11974288" cy="119293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esquinas redondeadas 11">
            <a:extLst>
              <a:ext uri="{FF2B5EF4-FFF2-40B4-BE49-F238E27FC236}">
                <a16:creationId xmlns:a16="http://schemas.microsoft.com/office/drawing/2014/main" id="{0EEA9B5B-2A8C-47C0-85D8-5AF49DF8F12B}"/>
              </a:ext>
            </a:extLst>
          </p:cNvPr>
          <p:cNvSpPr/>
          <p:nvPr/>
        </p:nvSpPr>
        <p:spPr>
          <a:xfrm>
            <a:off x="8900252" y="191012"/>
            <a:ext cx="3182892" cy="458252"/>
          </a:xfrm>
          <a:prstGeom prst="roundRect">
            <a:avLst/>
          </a:prstGeom>
          <a:solidFill>
            <a:srgbClr val="05405D"/>
          </a:solidFill>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Medium" panose="00000600000000000000" pitchFamily="2" charset="0"/>
              </a:rPr>
              <a:t>INVESTIGACIÓN</a:t>
            </a:r>
          </a:p>
        </p:txBody>
      </p:sp>
      <p:sp>
        <p:nvSpPr>
          <p:cNvPr id="21" name="Rectángulo 20">
            <a:extLst>
              <a:ext uri="{FF2B5EF4-FFF2-40B4-BE49-F238E27FC236}">
                <a16:creationId xmlns:a16="http://schemas.microsoft.com/office/drawing/2014/main" id="{A439D3B6-E175-4C04-8C43-BC5B5572DF67}"/>
              </a:ext>
            </a:extLst>
          </p:cNvPr>
          <p:cNvSpPr/>
          <p:nvPr/>
        </p:nvSpPr>
        <p:spPr>
          <a:xfrm>
            <a:off x="7425902" y="668638"/>
            <a:ext cx="4533187" cy="369332"/>
          </a:xfrm>
          <a:prstGeom prst="rect">
            <a:avLst/>
          </a:prstGeom>
        </p:spPr>
        <p:txBody>
          <a:bodyPr wrap="square">
            <a:spAutoFit/>
          </a:bodyPr>
          <a:lstStyle/>
          <a:p>
            <a:pPr marL="0" marR="0" lvl="0" indent="0" algn="ctr" defTabSz="914400" latinLnBrk="0">
              <a:lnSpc>
                <a:spcPct val="100000"/>
              </a:lnSpc>
              <a:spcBef>
                <a:spcPts val="0"/>
              </a:spcBef>
              <a:spcAft>
                <a:spcPts val="0"/>
              </a:spcAft>
              <a:buClrTx/>
              <a:buSzTx/>
              <a:buFontTx/>
              <a:buNone/>
              <a:tabLst/>
              <a:defRPr/>
            </a:pPr>
            <a:r>
              <a:rPr lang="es-MX" b="1" dirty="0">
                <a:solidFill>
                  <a:srgbClr val="05405D"/>
                </a:solidFill>
                <a:latin typeface="Montserrat" panose="00000500000000000000" pitchFamily="2" charset="0"/>
                <a:cs typeface="Arial" panose="020B0604020202020204" pitchFamily="34" charset="0"/>
              </a:rPr>
              <a:t>Aspectos</a:t>
            </a:r>
            <a:r>
              <a:rPr lang="es-MX" b="1" dirty="0">
                <a:solidFill>
                  <a:schemeClr val="accent6">
                    <a:lumMod val="75000"/>
                  </a:schemeClr>
                </a:solidFill>
                <a:latin typeface="Montserrat" panose="00000500000000000000" pitchFamily="2" charset="0"/>
                <a:cs typeface="Arial" panose="020B0604020202020204" pitchFamily="34" charset="0"/>
              </a:rPr>
              <a:t> </a:t>
            </a:r>
            <a:r>
              <a:rPr lang="es-MX" b="1" dirty="0">
                <a:solidFill>
                  <a:srgbClr val="05405D"/>
                </a:solidFill>
                <a:latin typeface="Montserrat" panose="00000500000000000000" pitchFamily="2" charset="0"/>
                <a:cs typeface="Arial" panose="020B0604020202020204" pitchFamily="34" charset="0"/>
              </a:rPr>
              <a:t>cuantitativos </a:t>
            </a:r>
          </a:p>
        </p:txBody>
      </p:sp>
      <p:sp>
        <p:nvSpPr>
          <p:cNvPr id="23" name="Google Shape;238;p5">
            <a:extLst>
              <a:ext uri="{FF2B5EF4-FFF2-40B4-BE49-F238E27FC236}">
                <a16:creationId xmlns:a16="http://schemas.microsoft.com/office/drawing/2014/main" id="{90753B61-836F-4494-B74B-B88FEA1211EE}"/>
              </a:ext>
            </a:extLst>
          </p:cNvPr>
          <p:cNvSpPr/>
          <p:nvPr/>
        </p:nvSpPr>
        <p:spPr>
          <a:xfrm>
            <a:off x="-208476" y="621119"/>
            <a:ext cx="7394368" cy="6560217"/>
          </a:xfrm>
          <a:prstGeom prst="rect">
            <a:avLst/>
          </a:prstGeom>
          <a:noFill/>
          <a:ln>
            <a:noFill/>
          </a:ln>
        </p:spPr>
        <p:txBody>
          <a:bodyPr spcFirstLastPara="1" wrap="square" lIns="91425" tIns="45700" rIns="91425" bIns="45700" anchor="t" anchorCtr="0">
            <a:spAutoFit/>
          </a:bodyPr>
          <a:lstStyle/>
          <a:p>
            <a:pPr marL="742950" indent="-388938">
              <a:spcBef>
                <a:spcPts val="0"/>
              </a:spcBef>
              <a:spcAft>
                <a:spcPts val="0"/>
              </a:spcAft>
            </a:pPr>
            <a:endParaRPr lang="es-MX" sz="1200" b="1" dirty="0">
              <a:solidFill>
                <a:srgbClr val="1F3864"/>
              </a:solidFill>
              <a:cs typeface="Arial" panose="020B0604020202020204" pitchFamily="34" charset="0"/>
            </a:endParaRPr>
          </a:p>
          <a:p>
            <a:pPr marL="742950" lvl="1" indent="-388938">
              <a:lnSpc>
                <a:spcPct val="110000"/>
              </a:lnSpc>
              <a:spcAft>
                <a:spcPts val="1200"/>
              </a:spcAft>
              <a:buClr>
                <a:srgbClr val="1F3864"/>
              </a:buClr>
              <a:buSzPts val="1500"/>
              <a:buFont typeface="Noto Sans Symbols"/>
              <a:buChar char="✔"/>
            </a:pPr>
            <a:r>
              <a:rPr lang="es-MX" b="1" dirty="0">
                <a:solidFill>
                  <a:srgbClr val="1F3864"/>
                </a:solidFill>
                <a:cs typeface="Arial" panose="020B0604020202020204" pitchFamily="34" charset="0"/>
              </a:rPr>
              <a:t>Actividades Relevantes </a:t>
            </a:r>
          </a:p>
          <a:p>
            <a:pPr marL="719138" lvl="1" algn="just">
              <a:lnSpc>
                <a:spcPct val="110000"/>
              </a:lnSpc>
              <a:buClr>
                <a:srgbClr val="1F3864"/>
              </a:buClr>
              <a:buSzPts val="1500"/>
            </a:pPr>
            <a:r>
              <a:rPr lang="es-ES" sz="1550" b="1" dirty="0">
                <a:solidFill>
                  <a:schemeClr val="dk1"/>
                </a:solidFill>
                <a:cs typeface="Arial" panose="020B0604020202020204" pitchFamily="34" charset="0"/>
              </a:rPr>
              <a:t>Grupo de Errores innatos de la inmunidad:</a:t>
            </a:r>
          </a:p>
          <a:p>
            <a:pPr marL="1004888" lvl="1" indent="-285750" algn="just">
              <a:lnSpc>
                <a:spcPct val="110000"/>
              </a:lnSpc>
              <a:buClr>
                <a:srgbClr val="1F3864"/>
              </a:buClr>
              <a:buSzPts val="1500"/>
              <a:buFont typeface="Arial" panose="020B0604020202020204" pitchFamily="34" charset="0"/>
              <a:buChar char="•"/>
            </a:pPr>
            <a:r>
              <a:rPr lang="es-ES" sz="1550" dirty="0">
                <a:solidFill>
                  <a:schemeClr val="dk1"/>
                </a:solidFill>
                <a:cs typeface="Arial" panose="020B0604020202020204" pitchFamily="34" charset="0"/>
              </a:rPr>
              <a:t>Capacitación en Quito, Ecuador al personal de laboratorio del “Hospital Pediátrico Baca Ortiz” en citometría de flujo (prueba 1, 2, 3 </a:t>
            </a:r>
            <a:r>
              <a:rPr lang="es-ES" sz="1550" dirty="0" err="1">
                <a:solidFill>
                  <a:schemeClr val="dk1"/>
                </a:solidFill>
                <a:cs typeface="Arial" panose="020B0604020202020204" pitchFamily="34" charset="0"/>
              </a:rPr>
              <a:t>dihidrorrodamina</a:t>
            </a:r>
            <a:r>
              <a:rPr lang="es-ES" sz="1550" dirty="0">
                <a:solidFill>
                  <a:schemeClr val="dk1"/>
                </a:solidFill>
                <a:cs typeface="Arial" panose="020B0604020202020204" pitchFamily="34" charset="0"/>
              </a:rPr>
              <a:t>) para el diagnóstico de Enfermedad Granulomatosa Crónica.</a:t>
            </a:r>
            <a:r>
              <a:rPr lang="es-MX" sz="1550" dirty="0">
                <a:solidFill>
                  <a:schemeClr val="dk1"/>
                </a:solidFill>
                <a:cs typeface="Arial" panose="020B0604020202020204" pitchFamily="34" charset="0"/>
              </a:rPr>
              <a:t>  </a:t>
            </a:r>
          </a:p>
          <a:p>
            <a:pPr marL="1004888" lvl="1" indent="-285750" algn="just">
              <a:lnSpc>
                <a:spcPct val="110000"/>
              </a:lnSpc>
              <a:buClr>
                <a:srgbClr val="1F3864"/>
              </a:buClr>
              <a:buSzPts val="1500"/>
              <a:buFont typeface="Arial" panose="020B0604020202020204" pitchFamily="34" charset="0"/>
              <a:buChar char="•"/>
            </a:pPr>
            <a:r>
              <a:rPr lang="pt-BR" sz="1550" b="1" dirty="0">
                <a:solidFill>
                  <a:schemeClr val="dk1"/>
                </a:solidFill>
                <a:cs typeface="Arial" panose="020B0604020202020204" pitchFamily="34" charset="0"/>
              </a:rPr>
              <a:t>El Grupo de Anemia de Fanconi </a:t>
            </a:r>
            <a:r>
              <a:rPr lang="pt-BR" sz="1550" dirty="0">
                <a:solidFill>
                  <a:schemeClr val="dk1"/>
                </a:solidFill>
                <a:cs typeface="Arial" panose="020B0604020202020204" pitchFamily="34" charset="0"/>
              </a:rPr>
              <a:t>i</a:t>
            </a:r>
            <a:r>
              <a:rPr lang="es-ES" sz="1550" dirty="0">
                <a:solidFill>
                  <a:schemeClr val="dk1"/>
                </a:solidFill>
                <a:cs typeface="Arial" panose="020B0604020202020204" pitchFamily="34" charset="0"/>
              </a:rPr>
              <a:t>mplementó el diagnóstico citogenético en 5 países de Latinoamérica: Argentina, Bolivia, Costa Rica, Ecuador y Perú. </a:t>
            </a:r>
          </a:p>
          <a:p>
            <a:pPr marL="719138" lvl="1" algn="just">
              <a:lnSpc>
                <a:spcPct val="110000"/>
              </a:lnSpc>
              <a:buClr>
                <a:srgbClr val="1F3864"/>
              </a:buClr>
              <a:buSzPts val="1500"/>
            </a:pPr>
            <a:r>
              <a:rPr lang="es-ES" sz="1550" b="1" dirty="0">
                <a:solidFill>
                  <a:schemeClr val="dk1"/>
                </a:solidFill>
                <a:cs typeface="Arial" panose="020B0604020202020204" pitchFamily="34" charset="0"/>
              </a:rPr>
              <a:t>Grupo de Errores innatos del metabolismo:</a:t>
            </a:r>
          </a:p>
          <a:p>
            <a:pPr marL="1004888" lvl="1" indent="-285750" algn="just">
              <a:buClr>
                <a:srgbClr val="1F3864"/>
              </a:buClr>
              <a:buSzPts val="1500"/>
              <a:buFont typeface="Arial" panose="020B0604020202020204" pitchFamily="34" charset="0"/>
              <a:buChar char="•"/>
            </a:pPr>
            <a:r>
              <a:rPr lang="es-ES" sz="1600" i="1" dirty="0">
                <a:solidFill>
                  <a:schemeClr val="dk1"/>
                </a:solidFill>
                <a:latin typeface="Montserrat Medium" panose="00000600000000000000" pitchFamily="2" charset="0"/>
                <a:cs typeface="Arial" panose="020B0604020202020204" pitchFamily="34" charset="0"/>
              </a:rPr>
              <a:t>El laboratorio cumplió 49 años de estar trabajando y entre sus reconocimiento está que en el año 2000 se le otorgó el premio Reyna Sofia, entre otras cosas, por haber implementado a nivel nacional la prueba del Tamiz Neonatal y haber llegado en el instituto a 5 millones de pruebas realizadas, estimando haber prevenido 2000 casos de hipotiroidismo congénito.</a:t>
            </a:r>
          </a:p>
          <a:p>
            <a:pPr marL="1004888" lvl="1" indent="-285750" algn="just">
              <a:buClr>
                <a:srgbClr val="1F3864"/>
              </a:buClr>
              <a:buSzPts val="1500"/>
              <a:buFont typeface="Arial" panose="020B0604020202020204" pitchFamily="34" charset="0"/>
              <a:buChar char="•"/>
            </a:pPr>
            <a:r>
              <a:rPr lang="es-MX" sz="1600" b="1" i="1" dirty="0">
                <a:solidFill>
                  <a:schemeClr val="dk1"/>
                </a:solidFill>
                <a:latin typeface="Montserrat Medium" panose="00000600000000000000" pitchFamily="2" charset="0"/>
                <a:cs typeface="Arial" panose="020B0604020202020204" pitchFamily="34" charset="0"/>
              </a:rPr>
              <a:t>Recientemente a 70 pacientes</a:t>
            </a:r>
            <a:r>
              <a:rPr lang="es-MX" sz="1600" i="1" dirty="0">
                <a:solidFill>
                  <a:schemeClr val="dk1"/>
                </a:solidFill>
                <a:latin typeface="Montserrat Medium" panose="00000600000000000000" pitchFamily="2" charset="0"/>
                <a:cs typeface="Arial" panose="020B0604020202020204" pitchFamily="34" charset="0"/>
              </a:rPr>
              <a:t>, se les realizo el exoma gracias a un grant obtenido: “</a:t>
            </a:r>
            <a:r>
              <a:rPr lang="es-MX" sz="1600" i="1" dirty="0" err="1">
                <a:solidFill>
                  <a:schemeClr val="dk1"/>
                </a:solidFill>
                <a:latin typeface="Montserrat Medium" panose="00000600000000000000" pitchFamily="2" charset="0"/>
                <a:cs typeface="Arial" panose="020B0604020202020204" pitchFamily="34" charset="0"/>
              </a:rPr>
              <a:t>End</a:t>
            </a:r>
            <a:r>
              <a:rPr lang="es-MX" sz="1600" i="1" dirty="0">
                <a:solidFill>
                  <a:schemeClr val="dk1"/>
                </a:solidFill>
                <a:latin typeface="Montserrat Medium" panose="00000600000000000000" pitchFamily="2" charset="0"/>
                <a:cs typeface="Arial" panose="020B0604020202020204" pitchFamily="34" charset="0"/>
              </a:rPr>
              <a:t> </a:t>
            </a:r>
            <a:r>
              <a:rPr lang="es-MX" sz="1600" i="1" dirty="0" err="1">
                <a:solidFill>
                  <a:schemeClr val="dk1"/>
                </a:solidFill>
                <a:latin typeface="Montserrat Medium" panose="00000600000000000000" pitchFamily="2" charset="0"/>
                <a:cs typeface="Arial" panose="020B0604020202020204" pitchFamily="34" charset="0"/>
              </a:rPr>
              <a:t>the</a:t>
            </a:r>
            <a:r>
              <a:rPr lang="es-MX" sz="1600" i="1" dirty="0">
                <a:solidFill>
                  <a:schemeClr val="dk1"/>
                </a:solidFill>
                <a:latin typeface="Montserrat Medium" panose="00000600000000000000" pitchFamily="2" charset="0"/>
                <a:cs typeface="Arial" panose="020B0604020202020204" pitchFamily="34" charset="0"/>
              </a:rPr>
              <a:t> </a:t>
            </a:r>
            <a:r>
              <a:rPr lang="es-MX" sz="1600" i="1" dirty="0" err="1">
                <a:solidFill>
                  <a:schemeClr val="dk1"/>
                </a:solidFill>
                <a:latin typeface="Montserrat Medium" panose="00000600000000000000" pitchFamily="2" charset="0"/>
                <a:cs typeface="Arial" panose="020B0604020202020204" pitchFamily="34" charset="0"/>
              </a:rPr>
              <a:t>diagnostic</a:t>
            </a:r>
            <a:r>
              <a:rPr lang="es-MX" sz="1600" i="1" dirty="0">
                <a:solidFill>
                  <a:schemeClr val="dk1"/>
                </a:solidFill>
                <a:latin typeface="Montserrat Medium" panose="00000600000000000000" pitchFamily="2" charset="0"/>
                <a:cs typeface="Arial" panose="020B0604020202020204" pitchFamily="34" charset="0"/>
              </a:rPr>
              <a:t> </a:t>
            </a:r>
            <a:r>
              <a:rPr lang="es-MX" sz="1600" i="1" dirty="0" err="1">
                <a:solidFill>
                  <a:schemeClr val="dk1"/>
                </a:solidFill>
                <a:latin typeface="Montserrat Medium" panose="00000600000000000000" pitchFamily="2" charset="0"/>
                <a:cs typeface="Arial" panose="020B0604020202020204" pitchFamily="34" charset="0"/>
              </a:rPr>
              <a:t>odyssey</a:t>
            </a:r>
            <a:r>
              <a:rPr lang="es-MX" sz="1600" i="1" dirty="0">
                <a:solidFill>
                  <a:schemeClr val="dk1"/>
                </a:solidFill>
                <a:latin typeface="Montserrat Medium" panose="00000600000000000000" pitchFamily="2" charset="0"/>
                <a:cs typeface="Arial" panose="020B0604020202020204" pitchFamily="34" charset="0"/>
              </a:rPr>
              <a:t> grant” por la Compañía Coreana 3Billion, INC.</a:t>
            </a:r>
          </a:p>
          <a:p>
            <a:pPr marL="1004888" lvl="1" indent="-285750" algn="just">
              <a:buClr>
                <a:srgbClr val="1F3864"/>
              </a:buClr>
              <a:buSzPts val="1500"/>
              <a:buFont typeface="Arial" panose="020B0604020202020204" pitchFamily="34" charset="0"/>
              <a:buChar char="•"/>
            </a:pPr>
            <a:r>
              <a:rPr lang="es-MX" sz="1600" b="1" i="1" dirty="0">
                <a:solidFill>
                  <a:schemeClr val="dk1"/>
                </a:solidFill>
                <a:latin typeface="Montserrat Medium" panose="00000600000000000000" pitchFamily="2" charset="0"/>
                <a:cs typeface="Arial" panose="020B0604020202020204" pitchFamily="34" charset="0"/>
              </a:rPr>
              <a:t>Aux. Enfra. Dora Edith López Rivera</a:t>
            </a:r>
            <a:r>
              <a:rPr lang="es-MX" sz="1600" i="1" dirty="0">
                <a:solidFill>
                  <a:schemeClr val="dk1"/>
                </a:solidFill>
                <a:latin typeface="Montserrat Medium" panose="00000600000000000000" pitchFamily="2" charset="0"/>
                <a:cs typeface="Arial" panose="020B0604020202020204" pitchFamily="34" charset="0"/>
              </a:rPr>
              <a:t>. Obtuvo el Premio  Enfermería </a:t>
            </a:r>
            <a:r>
              <a:rPr lang="es-MX" sz="1600" b="1" i="1" dirty="0">
                <a:solidFill>
                  <a:schemeClr val="dk1"/>
                </a:solidFill>
                <a:latin typeface="Montserrat Medium" panose="00000600000000000000" pitchFamily="2" charset="0"/>
                <a:cs typeface="Arial" panose="020B0604020202020204" pitchFamily="34" charset="0"/>
              </a:rPr>
              <a:t>Lucía Salcido 2023 </a:t>
            </a:r>
            <a:r>
              <a:rPr lang="es-MX" sz="1600" i="1" dirty="0">
                <a:solidFill>
                  <a:schemeClr val="dk1"/>
                </a:solidFill>
                <a:latin typeface="Montserrat Medium" panose="00000600000000000000" pitchFamily="2" charset="0"/>
                <a:cs typeface="Arial" panose="020B0604020202020204" pitchFamily="34" charset="0"/>
              </a:rPr>
              <a:t>otorgado por el Consejo de Salubridad General.</a:t>
            </a:r>
            <a:endParaRPr lang="es-MX" i="1" dirty="0">
              <a:solidFill>
                <a:schemeClr val="dk1"/>
              </a:solidFill>
              <a:latin typeface="Montserrat Medium" panose="00000600000000000000" pitchFamily="2" charset="0"/>
              <a:cs typeface="Arial" panose="020B0604020202020204" pitchFamily="34" charset="0"/>
            </a:endParaRPr>
          </a:p>
          <a:p>
            <a:pPr marL="719138" lvl="1" algn="just">
              <a:lnSpc>
                <a:spcPct val="110000"/>
              </a:lnSpc>
              <a:buClr>
                <a:srgbClr val="1F3864"/>
              </a:buClr>
              <a:buSzPts val="1500"/>
            </a:pPr>
            <a:endParaRPr lang="es-MX" sz="1550" dirty="0">
              <a:solidFill>
                <a:schemeClr val="dk1"/>
              </a:solidFill>
              <a:cs typeface="Arial" panose="020B0604020202020204" pitchFamily="34" charset="0"/>
            </a:endParaRPr>
          </a:p>
        </p:txBody>
      </p:sp>
      <p:graphicFrame>
        <p:nvGraphicFramePr>
          <p:cNvPr id="13" name="Tabla 12">
            <a:extLst>
              <a:ext uri="{FF2B5EF4-FFF2-40B4-BE49-F238E27FC236}">
                <a16:creationId xmlns:a16="http://schemas.microsoft.com/office/drawing/2014/main" id="{D02F0A24-77BB-4816-9E60-C1AEC0E5AF17}"/>
              </a:ext>
            </a:extLst>
          </p:cNvPr>
          <p:cNvGraphicFramePr>
            <a:graphicFrameLocks noGrp="1"/>
          </p:cNvGraphicFramePr>
          <p:nvPr>
            <p:extLst>
              <p:ext uri="{D42A27DB-BD31-4B8C-83A1-F6EECF244321}">
                <p14:modId xmlns:p14="http://schemas.microsoft.com/office/powerpoint/2010/main" val="678372501"/>
              </p:ext>
            </p:extLst>
          </p:nvPr>
        </p:nvGraphicFramePr>
        <p:xfrm>
          <a:off x="7487373" y="1037970"/>
          <a:ext cx="4533186" cy="1390567"/>
        </p:xfrm>
        <a:graphic>
          <a:graphicData uri="http://schemas.openxmlformats.org/drawingml/2006/table">
            <a:tbl>
              <a:tblPr>
                <a:tableStyleId>{BDBED569-4797-4DF1-A0F4-6AAB3CD982D8}</a:tableStyleId>
              </a:tblPr>
              <a:tblGrid>
                <a:gridCol w="2009603">
                  <a:extLst>
                    <a:ext uri="{9D8B030D-6E8A-4147-A177-3AD203B41FA5}">
                      <a16:colId xmlns:a16="http://schemas.microsoft.com/office/drawing/2014/main" val="2107567644"/>
                    </a:ext>
                  </a:extLst>
                </a:gridCol>
                <a:gridCol w="617705">
                  <a:extLst>
                    <a:ext uri="{9D8B030D-6E8A-4147-A177-3AD203B41FA5}">
                      <a16:colId xmlns:a16="http://schemas.microsoft.com/office/drawing/2014/main" val="844140637"/>
                    </a:ext>
                  </a:extLst>
                </a:gridCol>
                <a:gridCol w="617705">
                  <a:extLst>
                    <a:ext uri="{9D8B030D-6E8A-4147-A177-3AD203B41FA5}">
                      <a16:colId xmlns:a16="http://schemas.microsoft.com/office/drawing/2014/main" val="970215278"/>
                    </a:ext>
                  </a:extLst>
                </a:gridCol>
                <a:gridCol w="1288173">
                  <a:extLst>
                    <a:ext uri="{9D8B030D-6E8A-4147-A177-3AD203B41FA5}">
                      <a16:colId xmlns:a16="http://schemas.microsoft.com/office/drawing/2014/main" val="143095567"/>
                    </a:ext>
                  </a:extLst>
                </a:gridCol>
              </a:tblGrid>
              <a:tr h="238567">
                <a:tc>
                  <a:txBody>
                    <a:bodyPr/>
                    <a:lstStyle/>
                    <a:p>
                      <a:pPr algn="ctr">
                        <a:lnSpc>
                          <a:spcPct val="107000"/>
                        </a:lnSpc>
                        <a:spcAft>
                          <a:spcPts val="0"/>
                        </a:spcAft>
                      </a:pPr>
                      <a:r>
                        <a:rPr lang="es-ES" sz="1200" b="1" dirty="0">
                          <a:solidFill>
                            <a:schemeClr val="bg1"/>
                          </a:solidFill>
                          <a:effectLst/>
                        </a:rPr>
                        <a:t>Año</a:t>
                      </a:r>
                      <a:endParaRPr lang="es-MX" sz="1200" b="1" dirty="0">
                        <a:solidFill>
                          <a:schemeClr val="bg1"/>
                        </a:solidFill>
                        <a:effectLst/>
                        <a:latin typeface="Montserrat" panose="00000500000000000000" pitchFamily="2" charset="0"/>
                        <a:ea typeface="Arial MT"/>
                        <a:cs typeface="Arial" panose="020B0604020202020204" pitchFamily="34" charset="0"/>
                      </a:endParaRPr>
                    </a:p>
                  </a:txBody>
                  <a:tcPr marL="62097" marR="62097" marT="0" marB="0" anchor="ctr">
                    <a:solidFill>
                      <a:srgbClr val="05405D"/>
                    </a:solidFill>
                  </a:tcPr>
                </a:tc>
                <a:tc>
                  <a:txBody>
                    <a:bodyPr/>
                    <a:lstStyle/>
                    <a:p>
                      <a:pPr algn="ctr">
                        <a:lnSpc>
                          <a:spcPct val="107000"/>
                        </a:lnSpc>
                        <a:spcAft>
                          <a:spcPts val="0"/>
                        </a:spcAft>
                      </a:pPr>
                      <a:r>
                        <a:rPr lang="es-ES" sz="1200" b="1" dirty="0">
                          <a:solidFill>
                            <a:schemeClr val="bg1"/>
                          </a:solidFill>
                          <a:effectLst/>
                        </a:rPr>
                        <a:t>2022</a:t>
                      </a:r>
                      <a:endParaRPr lang="es-MX" sz="1200" b="1" dirty="0">
                        <a:solidFill>
                          <a:schemeClr val="bg1"/>
                        </a:solidFill>
                        <a:effectLst/>
                        <a:latin typeface="Montserrat" panose="00000500000000000000" pitchFamily="2" charset="0"/>
                        <a:ea typeface="Arial MT"/>
                        <a:cs typeface="Arial" panose="020B0604020202020204" pitchFamily="34" charset="0"/>
                      </a:endParaRPr>
                    </a:p>
                  </a:txBody>
                  <a:tcPr marL="62097" marR="62097" marT="0" marB="0" anchor="ctr">
                    <a:solidFill>
                      <a:srgbClr val="05405D"/>
                    </a:solidFill>
                  </a:tcPr>
                </a:tc>
                <a:tc>
                  <a:txBody>
                    <a:bodyPr/>
                    <a:lstStyle/>
                    <a:p>
                      <a:pPr algn="ctr">
                        <a:lnSpc>
                          <a:spcPct val="107000"/>
                        </a:lnSpc>
                        <a:spcAft>
                          <a:spcPts val="0"/>
                        </a:spcAft>
                      </a:pPr>
                      <a:r>
                        <a:rPr lang="es-MX" sz="1200" b="1" dirty="0">
                          <a:solidFill>
                            <a:schemeClr val="bg1"/>
                          </a:solidFill>
                          <a:effectLst/>
                        </a:rPr>
                        <a:t>2023</a:t>
                      </a:r>
                      <a:endParaRPr lang="es-MX" sz="1200" b="1" dirty="0">
                        <a:solidFill>
                          <a:schemeClr val="bg1"/>
                        </a:solidFill>
                        <a:effectLst/>
                        <a:latin typeface="Montserrat" panose="00000500000000000000" pitchFamily="2" charset="0"/>
                        <a:ea typeface="Arial MT"/>
                        <a:cs typeface="Arial" panose="020B0604020202020204" pitchFamily="34" charset="0"/>
                      </a:endParaRPr>
                    </a:p>
                  </a:txBody>
                  <a:tcPr marL="62097" marR="62097" marT="0" marB="0" anchor="ctr">
                    <a:solidFill>
                      <a:srgbClr val="05405D"/>
                    </a:solidFill>
                  </a:tcPr>
                </a:tc>
                <a:tc>
                  <a:txBody>
                    <a:bodyPr/>
                    <a:lstStyle/>
                    <a:p>
                      <a:pPr algn="ctr">
                        <a:lnSpc>
                          <a:spcPct val="107000"/>
                        </a:lnSpc>
                        <a:spcAft>
                          <a:spcPts val="0"/>
                        </a:spcAft>
                      </a:pPr>
                      <a:r>
                        <a:rPr lang="es-MX" sz="1200" b="1" dirty="0">
                          <a:solidFill>
                            <a:schemeClr val="bg1"/>
                          </a:solidFill>
                          <a:effectLst/>
                          <a:latin typeface="Montserrat" panose="00000500000000000000" pitchFamily="2" charset="0"/>
                          <a:ea typeface="Arial MT"/>
                          <a:cs typeface="Arial" panose="020B0604020202020204" pitchFamily="34" charset="0"/>
                        </a:rPr>
                        <a:t>Variación (%)</a:t>
                      </a:r>
                    </a:p>
                  </a:txBody>
                  <a:tcPr marL="62097" marR="62097" marT="0" marB="0" anchor="ctr">
                    <a:solidFill>
                      <a:srgbClr val="05405D"/>
                    </a:solidFill>
                  </a:tcPr>
                </a:tc>
                <a:extLst>
                  <a:ext uri="{0D108BD9-81ED-4DB2-BD59-A6C34878D82A}">
                    <a16:rowId xmlns:a16="http://schemas.microsoft.com/office/drawing/2014/main" val="1859212234"/>
                  </a:ext>
                </a:extLst>
              </a:tr>
              <a:tr h="288000">
                <a:tc>
                  <a:txBody>
                    <a:bodyPr/>
                    <a:lstStyle/>
                    <a:p>
                      <a:pPr algn="l">
                        <a:spcAft>
                          <a:spcPts val="0"/>
                        </a:spcAft>
                      </a:pPr>
                      <a:r>
                        <a:rPr lang="es-ES" sz="1200" b="1" dirty="0">
                          <a:effectLst/>
                          <a:latin typeface="+mn-lt"/>
                        </a:rPr>
                        <a:t>Libros editados</a:t>
                      </a:r>
                      <a:endParaRPr lang="es-MX" sz="1200" b="1" dirty="0">
                        <a:effectLst/>
                        <a:latin typeface="+mn-lt"/>
                        <a:ea typeface="Arial MT"/>
                        <a:cs typeface="Arial MT"/>
                      </a:endParaRPr>
                    </a:p>
                  </a:txBody>
                  <a:tcPr marL="68580" marR="68580" marT="0" marB="0" anchor="ctr"/>
                </a:tc>
                <a:tc>
                  <a:txBody>
                    <a:bodyPr/>
                    <a:lstStyle/>
                    <a:p>
                      <a:pPr marL="0" algn="ctr" defTabSz="914400" rtl="0" eaLnBrk="1" latinLnBrk="0" hangingPunct="1">
                        <a:spcAft>
                          <a:spcPts val="0"/>
                        </a:spcAft>
                      </a:pPr>
                      <a:r>
                        <a:rPr lang="es-ES" sz="1200" b="1" kern="1200" dirty="0">
                          <a:solidFill>
                            <a:schemeClr val="tx1"/>
                          </a:solidFill>
                          <a:effectLst/>
                          <a:latin typeface="+mn-lt"/>
                          <a:ea typeface="+mn-ea"/>
                          <a:cs typeface="+mn-cs"/>
                        </a:rPr>
                        <a:t>2</a:t>
                      </a:r>
                      <a:endParaRPr lang="es-MX" sz="1200" b="1" kern="1200" dirty="0">
                        <a:solidFill>
                          <a:schemeClr val="tx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s-ES" sz="1200" b="1" kern="1200" dirty="0">
                          <a:solidFill>
                            <a:schemeClr val="tx1"/>
                          </a:solidFill>
                          <a:effectLst/>
                          <a:latin typeface="+mn-lt"/>
                          <a:ea typeface="+mn-ea"/>
                          <a:cs typeface="+mn-cs"/>
                        </a:rPr>
                        <a:t>3</a:t>
                      </a:r>
                      <a:endParaRPr lang="es-MX" sz="1200" b="1" kern="1200" dirty="0">
                        <a:solidFill>
                          <a:schemeClr val="tx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s-MX" sz="1200" b="1" kern="1200" dirty="0">
                          <a:solidFill>
                            <a:schemeClr val="tx1"/>
                          </a:solidFill>
                          <a:effectLst/>
                          <a:latin typeface="+mn-lt"/>
                          <a:ea typeface="+mn-ea"/>
                          <a:cs typeface="+mn-cs"/>
                        </a:rPr>
                        <a:t>50.00</a:t>
                      </a:r>
                    </a:p>
                  </a:txBody>
                  <a:tcPr marL="68580" marR="68580" marT="0" marB="0" anchor="ctr"/>
                </a:tc>
                <a:extLst>
                  <a:ext uri="{0D108BD9-81ED-4DB2-BD59-A6C34878D82A}">
                    <a16:rowId xmlns:a16="http://schemas.microsoft.com/office/drawing/2014/main" val="3860761058"/>
                  </a:ext>
                </a:extLst>
              </a:tr>
              <a:tr h="288000">
                <a:tc>
                  <a:txBody>
                    <a:bodyPr/>
                    <a:lstStyle/>
                    <a:p>
                      <a:pPr marL="0" algn="l" defTabSz="914400" rtl="0" eaLnBrk="1" latinLnBrk="0" hangingPunct="1">
                        <a:spcAft>
                          <a:spcPts val="0"/>
                        </a:spcAft>
                      </a:pPr>
                      <a:r>
                        <a:rPr lang="es-ES" sz="1200" b="1" kern="1200" dirty="0">
                          <a:effectLst/>
                          <a:latin typeface="+mn-lt"/>
                        </a:rPr>
                        <a:t>Capítulos en libros</a:t>
                      </a:r>
                      <a:endParaRPr lang="es-MX" sz="1200" b="1" kern="1200" dirty="0">
                        <a:solidFill>
                          <a:schemeClr val="dk1"/>
                        </a:solidFill>
                        <a:effectLst/>
                        <a:latin typeface="+mn-lt"/>
                        <a:ea typeface="Arial MT"/>
                        <a:cs typeface="Arial" panose="020B0604020202020204" pitchFamily="34" charset="0"/>
                      </a:endParaRPr>
                    </a:p>
                  </a:txBody>
                  <a:tcPr marL="68580" marR="68580" marT="0" marB="0" anchor="ctr"/>
                </a:tc>
                <a:tc>
                  <a:txBody>
                    <a:bodyPr/>
                    <a:lstStyle/>
                    <a:p>
                      <a:pPr marL="0" algn="ctr" defTabSz="914400" rtl="0" eaLnBrk="1" latinLnBrk="0" hangingPunct="1">
                        <a:spcAft>
                          <a:spcPts val="0"/>
                        </a:spcAft>
                      </a:pPr>
                      <a:r>
                        <a:rPr lang="es-ES" sz="1200" b="1" kern="1200" dirty="0">
                          <a:solidFill>
                            <a:schemeClr val="tx1"/>
                          </a:solidFill>
                          <a:effectLst/>
                          <a:latin typeface="+mn-lt"/>
                          <a:ea typeface="+mn-ea"/>
                          <a:cs typeface="+mn-cs"/>
                        </a:rPr>
                        <a:t>4</a:t>
                      </a:r>
                      <a:endParaRPr lang="es-MX" sz="1200" b="1" kern="1200" dirty="0">
                        <a:solidFill>
                          <a:schemeClr val="tx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s-ES" sz="1200" b="1" kern="1200" dirty="0">
                          <a:solidFill>
                            <a:schemeClr val="tx1"/>
                          </a:solidFill>
                          <a:effectLst/>
                          <a:latin typeface="+mn-lt"/>
                          <a:ea typeface="+mn-ea"/>
                          <a:cs typeface="+mn-cs"/>
                        </a:rPr>
                        <a:t>23</a:t>
                      </a:r>
                      <a:endParaRPr lang="es-MX" sz="1200" b="1" kern="1200" dirty="0">
                        <a:solidFill>
                          <a:schemeClr val="tx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s-MX" sz="1200" b="1" kern="1200" dirty="0">
                          <a:solidFill>
                            <a:schemeClr val="tx1"/>
                          </a:solidFill>
                          <a:effectLst/>
                          <a:latin typeface="+mn-lt"/>
                          <a:ea typeface="+mn-ea"/>
                          <a:cs typeface="+mn-cs"/>
                        </a:rPr>
                        <a:t>475.00</a:t>
                      </a:r>
                    </a:p>
                  </a:txBody>
                  <a:tcPr marL="68580" marR="68580" marT="0" marB="0" anchor="ctr"/>
                </a:tc>
                <a:extLst>
                  <a:ext uri="{0D108BD9-81ED-4DB2-BD59-A6C34878D82A}">
                    <a16:rowId xmlns:a16="http://schemas.microsoft.com/office/drawing/2014/main" val="3758983939"/>
                  </a:ext>
                </a:extLst>
              </a:tr>
              <a:tr h="288000">
                <a:tc>
                  <a:txBody>
                    <a:bodyPr/>
                    <a:lstStyle/>
                    <a:p>
                      <a:pPr marL="0" algn="l" defTabSz="914400" rtl="0" eaLnBrk="1" latinLnBrk="0" hangingPunct="1">
                        <a:spcAft>
                          <a:spcPts val="0"/>
                        </a:spcAft>
                      </a:pPr>
                      <a:r>
                        <a:rPr lang="es-ES" sz="1200" b="1" kern="1200" dirty="0">
                          <a:effectLst/>
                          <a:latin typeface="+mn-lt"/>
                        </a:rPr>
                        <a:t>Núm. de proyectos</a:t>
                      </a:r>
                      <a:endParaRPr lang="es-MX" sz="1200" b="1" kern="1200" dirty="0">
                        <a:solidFill>
                          <a:schemeClr val="dk1"/>
                        </a:solidFill>
                        <a:effectLst/>
                        <a:latin typeface="+mn-lt"/>
                        <a:ea typeface="Arial MT"/>
                        <a:cs typeface="Arial" panose="020B0604020202020204" pitchFamily="34" charset="0"/>
                      </a:endParaRPr>
                    </a:p>
                  </a:txBody>
                  <a:tcPr marL="68580" marR="68580" marT="0" marB="0" anchor="ctr">
                    <a:noFill/>
                  </a:tcPr>
                </a:tc>
                <a:tc>
                  <a:txBody>
                    <a:bodyPr/>
                    <a:lstStyle/>
                    <a:p>
                      <a:pPr algn="ctr">
                        <a:spcAft>
                          <a:spcPts val="0"/>
                        </a:spcAft>
                      </a:pPr>
                      <a:r>
                        <a:rPr lang="es-ES" sz="1200" b="1" dirty="0">
                          <a:effectLst/>
                          <a:latin typeface="+mn-lt"/>
                          <a:ea typeface="Arial MT"/>
                          <a:cs typeface="Arial MT"/>
                        </a:rPr>
                        <a:t>168</a:t>
                      </a:r>
                      <a:endParaRPr lang="es-MX" sz="1200" b="1" dirty="0">
                        <a:effectLst/>
                        <a:latin typeface="+mn-lt"/>
                        <a:ea typeface="Arial MT"/>
                        <a:cs typeface="Arial MT"/>
                      </a:endParaRPr>
                    </a:p>
                  </a:txBody>
                  <a:tcPr marL="68580" marR="68580" marT="0" marB="0" anchor="ctr">
                    <a:noFill/>
                  </a:tcPr>
                </a:tc>
                <a:tc>
                  <a:txBody>
                    <a:bodyPr/>
                    <a:lstStyle/>
                    <a:p>
                      <a:pPr marL="0" algn="ctr" defTabSz="914400" rtl="0" eaLnBrk="1" latinLnBrk="0" hangingPunct="1">
                        <a:spcAft>
                          <a:spcPts val="0"/>
                        </a:spcAft>
                      </a:pPr>
                      <a:r>
                        <a:rPr lang="es-ES" sz="1200" b="1" kern="1200" dirty="0">
                          <a:solidFill>
                            <a:schemeClr val="tx1"/>
                          </a:solidFill>
                          <a:effectLst/>
                          <a:latin typeface="+mn-lt"/>
                          <a:ea typeface="+mn-ea"/>
                          <a:cs typeface="+mn-cs"/>
                        </a:rPr>
                        <a:t>180</a:t>
                      </a:r>
                      <a:endParaRPr lang="es-MX" sz="1200" b="1" kern="1200" dirty="0">
                        <a:solidFill>
                          <a:schemeClr val="tx1"/>
                        </a:solidFill>
                        <a:effectLst/>
                        <a:latin typeface="+mn-lt"/>
                        <a:ea typeface="+mn-ea"/>
                        <a:cs typeface="+mn-cs"/>
                      </a:endParaRPr>
                    </a:p>
                  </a:txBody>
                  <a:tcPr marL="68580" marR="68580" marT="0" marB="0" anchor="ctr">
                    <a:noFill/>
                  </a:tcPr>
                </a:tc>
                <a:tc>
                  <a:txBody>
                    <a:bodyPr/>
                    <a:lstStyle/>
                    <a:p>
                      <a:pPr marL="0" algn="ctr" defTabSz="914400" rtl="0" eaLnBrk="1" latinLnBrk="0" hangingPunct="1">
                        <a:spcAft>
                          <a:spcPts val="0"/>
                        </a:spcAft>
                      </a:pPr>
                      <a:r>
                        <a:rPr lang="es-MX" sz="1200" b="1" kern="1200" dirty="0">
                          <a:solidFill>
                            <a:schemeClr val="tx1"/>
                          </a:solidFill>
                          <a:effectLst/>
                          <a:latin typeface="+mn-lt"/>
                          <a:ea typeface="+mn-ea"/>
                          <a:cs typeface="+mn-cs"/>
                        </a:rPr>
                        <a:t>7.14</a:t>
                      </a:r>
                    </a:p>
                  </a:txBody>
                  <a:tcPr marL="68580" marR="68580" marT="0" marB="0" anchor="ctr">
                    <a:noFill/>
                  </a:tcPr>
                </a:tc>
                <a:extLst>
                  <a:ext uri="{0D108BD9-81ED-4DB2-BD59-A6C34878D82A}">
                    <a16:rowId xmlns:a16="http://schemas.microsoft.com/office/drawing/2014/main" val="530511121"/>
                  </a:ext>
                </a:extLst>
              </a:tr>
              <a:tr h="288000">
                <a:tc>
                  <a:txBody>
                    <a:bodyPr/>
                    <a:lstStyle/>
                    <a:p>
                      <a:pPr marL="0" algn="l" defTabSz="914400" rtl="0" eaLnBrk="1" latinLnBrk="0" hangingPunct="1">
                        <a:spcAft>
                          <a:spcPts val="0"/>
                        </a:spcAft>
                      </a:pPr>
                      <a:r>
                        <a:rPr lang="es-ES" sz="1200" b="1" kern="1200" dirty="0">
                          <a:effectLst/>
                          <a:latin typeface="+mn-lt"/>
                        </a:rPr>
                        <a:t>Premios y distinciones</a:t>
                      </a:r>
                      <a:endParaRPr lang="es-MX" sz="1200" b="1" kern="1200" dirty="0">
                        <a:solidFill>
                          <a:schemeClr val="dk1"/>
                        </a:solidFill>
                        <a:effectLst/>
                        <a:latin typeface="+mn-lt"/>
                        <a:ea typeface="Arial MT"/>
                        <a:cs typeface="Arial" panose="020B0604020202020204" pitchFamily="34" charset="0"/>
                      </a:endParaRPr>
                    </a:p>
                  </a:txBody>
                  <a:tcPr marL="68580" marR="68580" marT="0" marB="0" anchor="ctr"/>
                </a:tc>
                <a:tc>
                  <a:txBody>
                    <a:bodyPr/>
                    <a:lstStyle/>
                    <a:p>
                      <a:pPr algn="ctr">
                        <a:spcAft>
                          <a:spcPts val="0"/>
                        </a:spcAft>
                      </a:pPr>
                      <a:r>
                        <a:rPr lang="es-ES" sz="1200" b="1" dirty="0">
                          <a:effectLst/>
                          <a:latin typeface="+mn-lt"/>
                        </a:rPr>
                        <a:t>41</a:t>
                      </a:r>
                      <a:endParaRPr lang="es-MX" sz="1200" b="1" dirty="0">
                        <a:effectLst/>
                        <a:latin typeface="+mn-lt"/>
                        <a:ea typeface="Arial MT"/>
                        <a:cs typeface="Arial MT"/>
                      </a:endParaRPr>
                    </a:p>
                  </a:txBody>
                  <a:tcPr marL="68580" marR="68580" marT="0" marB="0" anchor="ctr"/>
                </a:tc>
                <a:tc>
                  <a:txBody>
                    <a:bodyPr/>
                    <a:lstStyle/>
                    <a:p>
                      <a:pPr marL="0" algn="ctr" defTabSz="914400" rtl="0" eaLnBrk="1" latinLnBrk="0" hangingPunct="1">
                        <a:spcAft>
                          <a:spcPts val="0"/>
                        </a:spcAft>
                      </a:pPr>
                      <a:r>
                        <a:rPr lang="es-ES" sz="1200" b="1" kern="1200" dirty="0">
                          <a:solidFill>
                            <a:schemeClr val="tx1"/>
                          </a:solidFill>
                          <a:effectLst/>
                          <a:latin typeface="+mn-lt"/>
                          <a:ea typeface="+mn-ea"/>
                          <a:cs typeface="+mn-cs"/>
                        </a:rPr>
                        <a:t>50</a:t>
                      </a:r>
                      <a:endParaRPr lang="es-MX" sz="1200" b="1" kern="1200" dirty="0">
                        <a:solidFill>
                          <a:schemeClr val="tx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s-MX" sz="1200" b="1" kern="1200" dirty="0">
                          <a:solidFill>
                            <a:schemeClr val="tx1"/>
                          </a:solidFill>
                          <a:effectLst/>
                          <a:latin typeface="+mn-lt"/>
                          <a:ea typeface="+mn-ea"/>
                          <a:cs typeface="+mn-cs"/>
                        </a:rPr>
                        <a:t>21.95</a:t>
                      </a:r>
                    </a:p>
                  </a:txBody>
                  <a:tcPr marL="68580" marR="68580" marT="0" marB="0" anchor="ctr"/>
                </a:tc>
                <a:extLst>
                  <a:ext uri="{0D108BD9-81ED-4DB2-BD59-A6C34878D82A}">
                    <a16:rowId xmlns:a16="http://schemas.microsoft.com/office/drawing/2014/main" val="536917913"/>
                  </a:ext>
                </a:extLst>
              </a:tr>
            </a:tbl>
          </a:graphicData>
        </a:graphic>
      </p:graphicFrame>
      <p:sp>
        <p:nvSpPr>
          <p:cNvPr id="14" name="CuadroTexto 13">
            <a:extLst>
              <a:ext uri="{FF2B5EF4-FFF2-40B4-BE49-F238E27FC236}">
                <a16:creationId xmlns:a16="http://schemas.microsoft.com/office/drawing/2014/main" id="{E4CE033B-FBFB-46FD-B34F-E483B6317857}"/>
              </a:ext>
            </a:extLst>
          </p:cNvPr>
          <p:cNvSpPr txBox="1"/>
          <p:nvPr/>
        </p:nvSpPr>
        <p:spPr>
          <a:xfrm>
            <a:off x="7487372" y="2428537"/>
            <a:ext cx="4502729" cy="4401205"/>
          </a:xfrm>
          <a:prstGeom prst="rect">
            <a:avLst/>
          </a:prstGeom>
          <a:noFill/>
        </p:spPr>
        <p:txBody>
          <a:bodyPr wrap="square" rtlCol="0">
            <a:spAutoFit/>
          </a:bodyPr>
          <a:lstStyle/>
          <a:p>
            <a:pPr algn="just"/>
            <a:r>
              <a:rPr lang="es-MX" sz="1400" b="1" dirty="0"/>
              <a:t>Dra. Cynthia Fernández </a:t>
            </a:r>
            <a:r>
              <a:rPr lang="es-MX" sz="1400" b="1" dirty="0" err="1"/>
              <a:t>Lainez</a:t>
            </a:r>
            <a:r>
              <a:rPr lang="es-MX" sz="1400" dirty="0"/>
              <a:t>. obtuvo el </a:t>
            </a:r>
            <a:r>
              <a:rPr lang="es-MX" sz="1400" b="1" dirty="0"/>
              <a:t>Grado de Doctorado con la máxima distinción </a:t>
            </a:r>
            <a:r>
              <a:rPr lang="es-MX" sz="1400" b="1" i="1" dirty="0"/>
              <a:t>CUM LAUDE</a:t>
            </a:r>
            <a:r>
              <a:rPr lang="es-MX" sz="1400" dirty="0"/>
              <a:t> por la Universidad de </a:t>
            </a:r>
            <a:r>
              <a:rPr lang="es-MX" sz="1400" dirty="0" err="1"/>
              <a:t>Groningen</a:t>
            </a:r>
            <a:r>
              <a:rPr lang="es-MX" sz="1400" dirty="0"/>
              <a:t>,  en Holanda. </a:t>
            </a:r>
            <a:r>
              <a:rPr lang="es-MX" sz="1400" b="1" dirty="0"/>
              <a:t> </a:t>
            </a:r>
            <a:endParaRPr lang="es-MX" sz="1400" dirty="0"/>
          </a:p>
          <a:p>
            <a:pPr algn="just"/>
            <a:r>
              <a:rPr lang="es-MX" sz="1400" b="1" dirty="0"/>
              <a:t>Young </a:t>
            </a:r>
            <a:r>
              <a:rPr lang="es-MX" sz="1400" b="1" dirty="0" err="1"/>
              <a:t>Researcher</a:t>
            </a:r>
            <a:r>
              <a:rPr lang="es-MX" sz="1400" b="1" dirty="0"/>
              <a:t> </a:t>
            </a:r>
            <a:r>
              <a:rPr lang="es-MX" sz="1400" b="1" dirty="0" err="1"/>
              <a:t>Award</a:t>
            </a:r>
            <a:r>
              <a:rPr lang="es-MX" sz="1400" dirty="0"/>
              <a:t>, otorgado por la </a:t>
            </a:r>
            <a:r>
              <a:rPr lang="es-MX" sz="1400" i="1" dirty="0"/>
              <a:t>GLOBAL PREBIOTIC</a:t>
            </a:r>
            <a:r>
              <a:rPr lang="es-MX" sz="1400" dirty="0"/>
              <a:t> </a:t>
            </a:r>
            <a:r>
              <a:rPr lang="es-MX" sz="1400" i="1" dirty="0"/>
              <a:t>ASSOCIATION.</a:t>
            </a:r>
            <a:endParaRPr lang="es-MX" sz="1400" dirty="0"/>
          </a:p>
          <a:p>
            <a:pPr algn="just"/>
            <a:endParaRPr lang="es-MX" sz="1400" b="1" dirty="0"/>
          </a:p>
          <a:p>
            <a:pPr algn="just"/>
            <a:r>
              <a:rPr lang="es-MX" sz="1400" b="1" dirty="0"/>
              <a:t>Dra. Abigail Casas Muñoz </a:t>
            </a:r>
            <a:r>
              <a:rPr lang="es-MX" sz="1400" dirty="0"/>
              <a:t>obtuvo. </a:t>
            </a:r>
            <a:r>
              <a:rPr lang="es-MX" sz="1400" b="1" dirty="0"/>
              <a:t>1° LUGAR en el área de Salud Pública y Ciencias Sociales</a:t>
            </a:r>
            <a:r>
              <a:rPr lang="es-MX" sz="1400" dirty="0"/>
              <a:t>. XXVII Encuentro Nacional de Investigadores </a:t>
            </a:r>
          </a:p>
          <a:p>
            <a:pPr marL="268288" lvl="1" algn="just"/>
            <a:r>
              <a:rPr lang="es-MX" sz="1400" i="1" dirty="0"/>
              <a:t>“Formas de bullying como predictores de conductas suicidas en adolescentes mexicanos”</a:t>
            </a:r>
            <a:r>
              <a:rPr lang="es-MX" sz="1400" dirty="0"/>
              <a:t>. </a:t>
            </a:r>
          </a:p>
          <a:p>
            <a:pPr algn="just"/>
            <a:r>
              <a:rPr lang="es-MX" sz="1400" b="1" dirty="0"/>
              <a:t>Dr. Miguel Ángel Alcántara Ortigoza </a:t>
            </a:r>
            <a:r>
              <a:rPr lang="es-MX" sz="1400" dirty="0"/>
              <a:t>obtuvo </a:t>
            </a:r>
            <a:r>
              <a:rPr lang="es-MX" sz="1400" b="1" dirty="0"/>
              <a:t>PREMIO GEN. </a:t>
            </a:r>
            <a:r>
              <a:rPr lang="es-MX" sz="1400" dirty="0"/>
              <a:t>en la Categoría Clínica por el trabajo: </a:t>
            </a:r>
          </a:p>
          <a:p>
            <a:pPr marL="174625" algn="just"/>
            <a:r>
              <a:rPr lang="es-MX" sz="1400" i="1" dirty="0"/>
              <a:t>"</a:t>
            </a:r>
            <a:r>
              <a:rPr lang="es-MX" sz="1400" dirty="0"/>
              <a:t> Propuesta de abordaje clínico y estudios de imagen en familias con el espectro </a:t>
            </a:r>
            <a:r>
              <a:rPr lang="es-MX" sz="1400" dirty="0" err="1"/>
              <a:t>oculo</a:t>
            </a:r>
            <a:r>
              <a:rPr lang="es-MX" sz="1400" dirty="0"/>
              <a:t> auriculo vertebral para abordar las variables de expresión”.</a:t>
            </a:r>
          </a:p>
        </p:txBody>
      </p:sp>
    </p:spTree>
    <p:extLst>
      <p:ext uri="{BB962C8B-B14F-4D97-AF65-F5344CB8AC3E}">
        <p14:creationId xmlns:p14="http://schemas.microsoft.com/office/powerpoint/2010/main" val="1075691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20;p3">
            <a:extLst>
              <a:ext uri="{FF2B5EF4-FFF2-40B4-BE49-F238E27FC236}">
                <a16:creationId xmlns:a16="http://schemas.microsoft.com/office/drawing/2014/main" id="{CB45F703-61B9-4C9E-968A-747A88557769}"/>
              </a:ext>
            </a:extLst>
          </p:cNvPr>
          <p:cNvSpPr/>
          <p:nvPr/>
        </p:nvSpPr>
        <p:spPr>
          <a:xfrm>
            <a:off x="1860134" y="624756"/>
            <a:ext cx="8471732" cy="489109"/>
          </a:xfrm>
          <a:prstGeom prst="roundRect">
            <a:avLst>
              <a:gd name="adj" fmla="val 31556"/>
            </a:avLst>
          </a:prstGeom>
        </p:spPr>
        <p:txBody>
          <a:bodyPr wrap="square">
            <a:spAutoFit/>
          </a:bodyPr>
          <a:lstStyle/>
          <a:p>
            <a:pPr lvl="0" algn="ctr">
              <a:defRPr/>
            </a:pPr>
            <a:r>
              <a:rPr lang="es-MX" sz="2000" b="1" dirty="0">
                <a:solidFill>
                  <a:srgbClr val="05405D"/>
                </a:solidFill>
                <a:latin typeface="Montserrat" panose="00000500000000000000" pitchFamily="2" charset="0"/>
                <a:cs typeface="Arial" panose="020B0604020202020204" pitchFamily="34" charset="0"/>
              </a:rPr>
              <a:t>Recursos de terceros: Ejercicio del gasto (2022 vs 2023)</a:t>
            </a:r>
          </a:p>
        </p:txBody>
      </p:sp>
      <p:sp>
        <p:nvSpPr>
          <p:cNvPr id="12" name="Rectángulo: esquinas redondeadas 11">
            <a:extLst>
              <a:ext uri="{FF2B5EF4-FFF2-40B4-BE49-F238E27FC236}">
                <a16:creationId xmlns:a16="http://schemas.microsoft.com/office/drawing/2014/main" id="{0EEA9B5B-2A8C-47C0-85D8-5AF49DF8F12B}"/>
              </a:ext>
            </a:extLst>
          </p:cNvPr>
          <p:cNvSpPr/>
          <p:nvPr/>
        </p:nvSpPr>
        <p:spPr>
          <a:xfrm>
            <a:off x="8900252" y="191012"/>
            <a:ext cx="3182892" cy="458252"/>
          </a:xfrm>
          <a:prstGeom prst="roundRect">
            <a:avLst/>
          </a:prstGeom>
          <a:solidFill>
            <a:srgbClr val="05405D"/>
          </a:solidFill>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Medium" panose="00000600000000000000" pitchFamily="2" charset="0"/>
              </a:rPr>
              <a:t>INVESTIGACIÓN</a:t>
            </a:r>
          </a:p>
        </p:txBody>
      </p:sp>
      <p:graphicFrame>
        <p:nvGraphicFramePr>
          <p:cNvPr id="5" name="Tabla 4">
            <a:extLst>
              <a:ext uri="{FF2B5EF4-FFF2-40B4-BE49-F238E27FC236}">
                <a16:creationId xmlns:a16="http://schemas.microsoft.com/office/drawing/2014/main" id="{D772733C-8A7D-4DBC-BD69-0CDFE4748C78}"/>
              </a:ext>
            </a:extLst>
          </p:cNvPr>
          <p:cNvGraphicFramePr>
            <a:graphicFrameLocks noGrp="1"/>
          </p:cNvGraphicFramePr>
          <p:nvPr>
            <p:extLst>
              <p:ext uri="{D42A27DB-BD31-4B8C-83A1-F6EECF244321}">
                <p14:modId xmlns:p14="http://schemas.microsoft.com/office/powerpoint/2010/main" val="4198802929"/>
              </p:ext>
            </p:extLst>
          </p:nvPr>
        </p:nvGraphicFramePr>
        <p:xfrm>
          <a:off x="205621" y="1112949"/>
          <a:ext cx="11628000" cy="2808000"/>
        </p:xfrm>
        <a:graphic>
          <a:graphicData uri="http://schemas.openxmlformats.org/drawingml/2006/table">
            <a:tbl>
              <a:tblPr>
                <a:tableStyleId>{BDBED569-4797-4DF1-A0F4-6AAB3CD982D8}</a:tableStyleId>
              </a:tblPr>
              <a:tblGrid>
                <a:gridCol w="1692000">
                  <a:extLst>
                    <a:ext uri="{9D8B030D-6E8A-4147-A177-3AD203B41FA5}">
                      <a16:colId xmlns:a16="http://schemas.microsoft.com/office/drawing/2014/main" val="1070823411"/>
                    </a:ext>
                  </a:extLst>
                </a:gridCol>
                <a:gridCol w="1080000">
                  <a:extLst>
                    <a:ext uri="{9D8B030D-6E8A-4147-A177-3AD203B41FA5}">
                      <a16:colId xmlns:a16="http://schemas.microsoft.com/office/drawing/2014/main" val="3887730394"/>
                    </a:ext>
                  </a:extLst>
                </a:gridCol>
                <a:gridCol w="1080000">
                  <a:extLst>
                    <a:ext uri="{9D8B030D-6E8A-4147-A177-3AD203B41FA5}">
                      <a16:colId xmlns:a16="http://schemas.microsoft.com/office/drawing/2014/main" val="561480435"/>
                    </a:ext>
                  </a:extLst>
                </a:gridCol>
                <a:gridCol w="1080000">
                  <a:extLst>
                    <a:ext uri="{9D8B030D-6E8A-4147-A177-3AD203B41FA5}">
                      <a16:colId xmlns:a16="http://schemas.microsoft.com/office/drawing/2014/main" val="2632399246"/>
                    </a:ext>
                  </a:extLst>
                </a:gridCol>
                <a:gridCol w="1080000">
                  <a:extLst>
                    <a:ext uri="{9D8B030D-6E8A-4147-A177-3AD203B41FA5}">
                      <a16:colId xmlns:a16="http://schemas.microsoft.com/office/drawing/2014/main" val="3394926151"/>
                    </a:ext>
                  </a:extLst>
                </a:gridCol>
                <a:gridCol w="1080000">
                  <a:extLst>
                    <a:ext uri="{9D8B030D-6E8A-4147-A177-3AD203B41FA5}">
                      <a16:colId xmlns:a16="http://schemas.microsoft.com/office/drawing/2014/main" val="3255494537"/>
                    </a:ext>
                  </a:extLst>
                </a:gridCol>
                <a:gridCol w="1080000">
                  <a:extLst>
                    <a:ext uri="{9D8B030D-6E8A-4147-A177-3AD203B41FA5}">
                      <a16:colId xmlns:a16="http://schemas.microsoft.com/office/drawing/2014/main" val="1222119522"/>
                    </a:ext>
                  </a:extLst>
                </a:gridCol>
                <a:gridCol w="1080000">
                  <a:extLst>
                    <a:ext uri="{9D8B030D-6E8A-4147-A177-3AD203B41FA5}">
                      <a16:colId xmlns:a16="http://schemas.microsoft.com/office/drawing/2014/main" val="345842091"/>
                    </a:ext>
                  </a:extLst>
                </a:gridCol>
                <a:gridCol w="1080000">
                  <a:extLst>
                    <a:ext uri="{9D8B030D-6E8A-4147-A177-3AD203B41FA5}">
                      <a16:colId xmlns:a16="http://schemas.microsoft.com/office/drawing/2014/main" val="4125494716"/>
                    </a:ext>
                  </a:extLst>
                </a:gridCol>
                <a:gridCol w="1296000">
                  <a:extLst>
                    <a:ext uri="{9D8B030D-6E8A-4147-A177-3AD203B41FA5}">
                      <a16:colId xmlns:a16="http://schemas.microsoft.com/office/drawing/2014/main" val="4272273955"/>
                    </a:ext>
                  </a:extLst>
                </a:gridCol>
              </a:tblGrid>
              <a:tr h="252000">
                <a:tc>
                  <a:txBody>
                    <a:bodyPr/>
                    <a:lstStyle/>
                    <a:p>
                      <a:pPr algn="l" fontAlgn="b"/>
                      <a:endParaRPr lang="es-MX" sz="1150" b="0" i="0" u="none" strike="noStrike" dirty="0">
                        <a:solidFill>
                          <a:srgbClr val="000000"/>
                        </a:solidFill>
                        <a:effectLst/>
                        <a:latin typeface="+mn-lt"/>
                      </a:endParaRPr>
                    </a:p>
                  </a:txBody>
                  <a:tcPr marL="7569" marR="7569" marT="7569" marB="0" anchor="b"/>
                </a:tc>
                <a:tc gridSpan="4">
                  <a:txBody>
                    <a:bodyPr/>
                    <a:lstStyle/>
                    <a:p>
                      <a:pPr algn="ctr" fontAlgn="ctr"/>
                      <a:r>
                        <a:rPr lang="es-MX" sz="1150" b="1" u="none" strike="noStrike" dirty="0">
                          <a:solidFill>
                            <a:schemeClr val="bg1"/>
                          </a:solidFill>
                          <a:effectLst/>
                          <a:latin typeface="+mn-lt"/>
                        </a:rPr>
                        <a:t>2022</a:t>
                      </a:r>
                      <a:endParaRPr lang="es-MX" sz="1150" b="1" i="0" u="none" strike="noStrike" dirty="0">
                        <a:solidFill>
                          <a:schemeClr val="bg1"/>
                        </a:solidFill>
                        <a:effectLst/>
                        <a:latin typeface="+mn-lt"/>
                      </a:endParaRPr>
                    </a:p>
                  </a:txBody>
                  <a:tcPr marL="7569" marR="7569" marT="7569" marB="0" anchor="ctr">
                    <a:solidFill>
                      <a:srgbClr val="05405D"/>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ctr"/>
                      <a:r>
                        <a:rPr lang="es-MX" sz="1150" b="1" u="none" strike="noStrike">
                          <a:solidFill>
                            <a:schemeClr val="bg1"/>
                          </a:solidFill>
                          <a:effectLst/>
                          <a:latin typeface="+mn-lt"/>
                        </a:rPr>
                        <a:t>2023</a:t>
                      </a:r>
                      <a:endParaRPr lang="es-MX" sz="1150" b="1" i="0" u="none" strike="noStrike">
                        <a:solidFill>
                          <a:schemeClr val="bg1"/>
                        </a:solidFill>
                        <a:effectLst/>
                        <a:latin typeface="+mn-lt"/>
                      </a:endParaRPr>
                    </a:p>
                  </a:txBody>
                  <a:tcPr marL="7569" marR="7569" marT="7569" marB="0" anchor="ctr">
                    <a:solidFill>
                      <a:srgbClr val="05405D"/>
                    </a:solidFill>
                  </a:tcPr>
                </a:tc>
                <a:tc hMerge="1">
                  <a:txBody>
                    <a:bodyPr/>
                    <a:lstStyle/>
                    <a:p>
                      <a:endParaRPr lang="es-MX"/>
                    </a:p>
                  </a:txBody>
                  <a:tcPr/>
                </a:tc>
                <a:tc hMerge="1">
                  <a:txBody>
                    <a:bodyPr/>
                    <a:lstStyle/>
                    <a:p>
                      <a:endParaRPr lang="es-MX"/>
                    </a:p>
                  </a:txBody>
                  <a:tcPr/>
                </a:tc>
                <a:tc hMerge="1">
                  <a:txBody>
                    <a:bodyPr/>
                    <a:lstStyle/>
                    <a:p>
                      <a:endParaRPr lang="es-MX"/>
                    </a:p>
                  </a:txBody>
                  <a:tcPr/>
                </a:tc>
                <a:tc rowSpan="3">
                  <a:txBody>
                    <a:bodyPr/>
                    <a:lstStyle/>
                    <a:p>
                      <a:pPr algn="ctr" fontAlgn="ctr"/>
                      <a:r>
                        <a:rPr lang="es-MX" sz="1150" b="1" u="none" strike="noStrike" dirty="0">
                          <a:solidFill>
                            <a:schemeClr val="bg1"/>
                          </a:solidFill>
                          <a:effectLst/>
                          <a:latin typeface="+mn-lt"/>
                        </a:rPr>
                        <a:t>Variación</a:t>
                      </a:r>
                      <a:br>
                        <a:rPr lang="es-MX" sz="1150" b="1" u="none" strike="noStrike" dirty="0">
                          <a:solidFill>
                            <a:schemeClr val="bg1"/>
                          </a:solidFill>
                          <a:effectLst/>
                          <a:latin typeface="+mn-lt"/>
                        </a:rPr>
                      </a:br>
                      <a:r>
                        <a:rPr lang="es-MX" sz="1150" b="1" u="none" strike="noStrike" dirty="0">
                          <a:solidFill>
                            <a:schemeClr val="bg1"/>
                          </a:solidFill>
                          <a:effectLst/>
                          <a:latin typeface="+mn-lt"/>
                        </a:rPr>
                        <a:t>(%)</a:t>
                      </a:r>
                      <a:endParaRPr lang="es-MX" sz="1150" b="1" i="0" u="none" strike="noStrike" dirty="0">
                        <a:solidFill>
                          <a:schemeClr val="bg1"/>
                        </a:solidFill>
                        <a:effectLst/>
                        <a:latin typeface="+mn-lt"/>
                      </a:endParaRPr>
                    </a:p>
                  </a:txBody>
                  <a:tcPr marL="7569" marR="7569" marT="7569" marB="0" anchor="ctr">
                    <a:solidFill>
                      <a:srgbClr val="05405D"/>
                    </a:solidFill>
                  </a:tcPr>
                </a:tc>
                <a:extLst>
                  <a:ext uri="{0D108BD9-81ED-4DB2-BD59-A6C34878D82A}">
                    <a16:rowId xmlns:a16="http://schemas.microsoft.com/office/drawing/2014/main" val="4140389781"/>
                  </a:ext>
                </a:extLst>
              </a:tr>
              <a:tr h="360000">
                <a:tc rowSpan="2">
                  <a:txBody>
                    <a:bodyPr/>
                    <a:lstStyle/>
                    <a:p>
                      <a:pPr algn="ctr" fontAlgn="ctr"/>
                      <a:r>
                        <a:rPr lang="es-MX" sz="1150" b="1" u="none" strike="noStrike" dirty="0">
                          <a:solidFill>
                            <a:schemeClr val="bg1"/>
                          </a:solidFill>
                          <a:effectLst/>
                          <a:latin typeface="+mn-lt"/>
                        </a:rPr>
                        <a:t>Fuente de Financiamiento</a:t>
                      </a:r>
                      <a:endParaRPr lang="es-MX" sz="1150" b="1" i="0" u="none" strike="noStrike" dirty="0">
                        <a:solidFill>
                          <a:schemeClr val="bg1"/>
                        </a:solidFill>
                        <a:effectLst/>
                        <a:latin typeface="+mn-lt"/>
                      </a:endParaRPr>
                    </a:p>
                  </a:txBody>
                  <a:tcPr marL="7569" marR="7569" marT="7569" marB="0" anchor="ctr">
                    <a:solidFill>
                      <a:srgbClr val="05405D"/>
                    </a:solidFill>
                  </a:tcPr>
                </a:tc>
                <a:tc gridSpan="3">
                  <a:txBody>
                    <a:bodyPr/>
                    <a:lstStyle/>
                    <a:p>
                      <a:pPr algn="ctr" fontAlgn="ctr"/>
                      <a:r>
                        <a:rPr lang="es-MX" sz="1150" b="1" i="0" u="none" strike="noStrike" dirty="0">
                          <a:solidFill>
                            <a:schemeClr val="bg1"/>
                          </a:solidFill>
                          <a:effectLst/>
                          <a:latin typeface="+mn-lt"/>
                        </a:rPr>
                        <a:t>Capítulos de Gasto</a:t>
                      </a:r>
                    </a:p>
                  </a:txBody>
                  <a:tcPr marL="7569" marR="7569" marT="7569" marB="0" anchor="ctr">
                    <a:solidFill>
                      <a:srgbClr val="05405D"/>
                    </a:solidFill>
                  </a:tcPr>
                </a:tc>
                <a:tc hMerge="1">
                  <a:txBody>
                    <a:bodyPr/>
                    <a:lstStyle/>
                    <a:p>
                      <a:endParaRPr lang="es-MX"/>
                    </a:p>
                  </a:txBody>
                  <a:tcPr/>
                </a:tc>
                <a:tc hMerge="1">
                  <a:txBody>
                    <a:bodyPr/>
                    <a:lstStyle/>
                    <a:p>
                      <a:endParaRPr lang="es-MX"/>
                    </a:p>
                  </a:txBody>
                  <a:tcPr/>
                </a:tc>
                <a:tc rowSpan="2">
                  <a:txBody>
                    <a:bodyPr/>
                    <a:lstStyle/>
                    <a:p>
                      <a:pPr algn="ctr" fontAlgn="ctr"/>
                      <a:r>
                        <a:rPr lang="es-MX" sz="1150" b="1" u="none" strike="noStrike" dirty="0">
                          <a:solidFill>
                            <a:schemeClr val="bg1"/>
                          </a:solidFill>
                          <a:effectLst/>
                          <a:latin typeface="+mn-lt"/>
                        </a:rPr>
                        <a:t>Total </a:t>
                      </a:r>
                      <a:endParaRPr lang="es-MX" sz="1150" b="1" i="0" u="none" strike="noStrike" dirty="0">
                        <a:solidFill>
                          <a:schemeClr val="bg1"/>
                        </a:solidFill>
                        <a:effectLst/>
                        <a:latin typeface="+mn-lt"/>
                      </a:endParaRPr>
                    </a:p>
                  </a:txBody>
                  <a:tcPr marL="7569" marR="7569" marT="7569" marB="0" anchor="ctr">
                    <a:solidFill>
                      <a:srgbClr val="05405D"/>
                    </a:solidFill>
                  </a:tcPr>
                </a:tc>
                <a:tc gridSpan="3">
                  <a:txBody>
                    <a:bodyPr/>
                    <a:lstStyle/>
                    <a:p>
                      <a:pPr algn="ctr" fontAlgn="ctr"/>
                      <a:r>
                        <a:rPr lang="es-MX" sz="1150" b="1" i="0" u="none" strike="noStrike" dirty="0">
                          <a:solidFill>
                            <a:schemeClr val="bg1"/>
                          </a:solidFill>
                          <a:effectLst/>
                          <a:latin typeface="+mn-lt"/>
                        </a:rPr>
                        <a:t>Capítulos de Gasto</a:t>
                      </a:r>
                    </a:p>
                  </a:txBody>
                  <a:tcPr marL="7569" marR="7569" marT="7569" marB="0" anchor="ctr">
                    <a:solidFill>
                      <a:srgbClr val="05405D"/>
                    </a:solidFill>
                  </a:tcPr>
                </a:tc>
                <a:tc hMerge="1">
                  <a:txBody>
                    <a:bodyPr/>
                    <a:lstStyle/>
                    <a:p>
                      <a:endParaRPr lang="es-MX"/>
                    </a:p>
                  </a:txBody>
                  <a:tcPr/>
                </a:tc>
                <a:tc hMerge="1">
                  <a:txBody>
                    <a:bodyPr/>
                    <a:lstStyle/>
                    <a:p>
                      <a:endParaRPr lang="es-MX"/>
                    </a:p>
                  </a:txBody>
                  <a:tcPr/>
                </a:tc>
                <a:tc rowSpan="2">
                  <a:txBody>
                    <a:bodyPr/>
                    <a:lstStyle/>
                    <a:p>
                      <a:pPr algn="ctr" fontAlgn="ctr"/>
                      <a:r>
                        <a:rPr lang="es-MX" sz="1150" b="1" u="none" strike="noStrike" dirty="0">
                          <a:solidFill>
                            <a:schemeClr val="bg1"/>
                          </a:solidFill>
                          <a:effectLst/>
                          <a:latin typeface="+mn-lt"/>
                        </a:rPr>
                        <a:t>Total </a:t>
                      </a:r>
                      <a:endParaRPr lang="es-MX" sz="1150" b="1" i="0" u="none" strike="noStrike" dirty="0">
                        <a:solidFill>
                          <a:schemeClr val="bg1"/>
                        </a:solidFill>
                        <a:effectLst/>
                        <a:latin typeface="+mn-lt"/>
                      </a:endParaRPr>
                    </a:p>
                  </a:txBody>
                  <a:tcPr marL="7569" marR="7569" marT="7569" marB="0" anchor="ctr">
                    <a:solidFill>
                      <a:srgbClr val="05405D"/>
                    </a:solidFill>
                  </a:tcPr>
                </a:tc>
                <a:tc vMerge="1">
                  <a:txBody>
                    <a:bodyPr/>
                    <a:lstStyle/>
                    <a:p>
                      <a:endParaRPr lang="es-MX" dirty="0"/>
                    </a:p>
                  </a:txBody>
                  <a:tcPr/>
                </a:tc>
                <a:extLst>
                  <a:ext uri="{0D108BD9-81ED-4DB2-BD59-A6C34878D82A}">
                    <a16:rowId xmlns:a16="http://schemas.microsoft.com/office/drawing/2014/main" val="3345619239"/>
                  </a:ext>
                </a:extLst>
              </a:tr>
              <a:tr h="288000">
                <a:tc vMerge="1">
                  <a:txBody>
                    <a:bodyPr/>
                    <a:lstStyle/>
                    <a:p>
                      <a:endParaRPr lang="es-MX"/>
                    </a:p>
                  </a:txBody>
                  <a:tcPr/>
                </a:tc>
                <a:tc>
                  <a:txBody>
                    <a:bodyPr/>
                    <a:lstStyle/>
                    <a:p>
                      <a:pPr algn="ctr" fontAlgn="ctr"/>
                      <a:r>
                        <a:rPr lang="es-MX" sz="1150" b="1" u="none" strike="noStrike" dirty="0">
                          <a:solidFill>
                            <a:schemeClr val="bg1"/>
                          </a:solidFill>
                          <a:effectLst/>
                          <a:latin typeface="+mn-lt"/>
                        </a:rPr>
                        <a:t>2000</a:t>
                      </a:r>
                      <a:endParaRPr lang="es-MX" sz="1150" b="1" i="0" u="none" strike="noStrike" dirty="0">
                        <a:solidFill>
                          <a:schemeClr val="bg1"/>
                        </a:solidFill>
                        <a:effectLst/>
                        <a:latin typeface="+mn-lt"/>
                      </a:endParaRPr>
                    </a:p>
                  </a:txBody>
                  <a:tcPr marL="7569" marR="7569" marT="7569" marB="0" anchor="ctr">
                    <a:solidFill>
                      <a:srgbClr val="05405D"/>
                    </a:solidFill>
                  </a:tcPr>
                </a:tc>
                <a:tc>
                  <a:txBody>
                    <a:bodyPr/>
                    <a:lstStyle/>
                    <a:p>
                      <a:pPr algn="ctr" fontAlgn="ctr"/>
                      <a:r>
                        <a:rPr lang="es-MX" sz="1150" b="1" u="none" strike="noStrike" dirty="0">
                          <a:solidFill>
                            <a:schemeClr val="bg1"/>
                          </a:solidFill>
                          <a:effectLst/>
                          <a:latin typeface="+mn-lt"/>
                        </a:rPr>
                        <a:t>3000</a:t>
                      </a:r>
                      <a:endParaRPr lang="es-MX" sz="1150" b="1" i="0" u="none" strike="noStrike" dirty="0">
                        <a:solidFill>
                          <a:schemeClr val="bg1"/>
                        </a:solidFill>
                        <a:effectLst/>
                        <a:latin typeface="+mn-lt"/>
                      </a:endParaRPr>
                    </a:p>
                  </a:txBody>
                  <a:tcPr marL="7569" marR="7569" marT="7569" marB="0" anchor="ctr">
                    <a:solidFill>
                      <a:srgbClr val="05405D"/>
                    </a:solidFill>
                  </a:tcPr>
                </a:tc>
                <a:tc>
                  <a:txBody>
                    <a:bodyPr/>
                    <a:lstStyle/>
                    <a:p>
                      <a:pPr algn="ctr" fontAlgn="ctr"/>
                      <a:r>
                        <a:rPr lang="es-MX" sz="1150" b="1" u="none" strike="noStrike" dirty="0">
                          <a:solidFill>
                            <a:schemeClr val="bg1"/>
                          </a:solidFill>
                          <a:effectLst/>
                          <a:latin typeface="+mn-lt"/>
                        </a:rPr>
                        <a:t>5000</a:t>
                      </a:r>
                      <a:endParaRPr lang="es-MX" sz="1150" b="1" i="0" u="none" strike="noStrike" dirty="0">
                        <a:solidFill>
                          <a:schemeClr val="bg1"/>
                        </a:solidFill>
                        <a:effectLst/>
                        <a:latin typeface="+mn-lt"/>
                      </a:endParaRPr>
                    </a:p>
                  </a:txBody>
                  <a:tcPr marL="7569" marR="7569" marT="7569" marB="0" anchor="ctr">
                    <a:solidFill>
                      <a:srgbClr val="05405D"/>
                    </a:solidFill>
                  </a:tcPr>
                </a:tc>
                <a:tc vMerge="1">
                  <a:txBody>
                    <a:bodyPr/>
                    <a:lstStyle/>
                    <a:p>
                      <a:endParaRPr lang="es-MX"/>
                    </a:p>
                  </a:txBody>
                  <a:tcPr/>
                </a:tc>
                <a:tc>
                  <a:txBody>
                    <a:bodyPr/>
                    <a:lstStyle/>
                    <a:p>
                      <a:pPr algn="ctr" fontAlgn="ctr"/>
                      <a:r>
                        <a:rPr lang="es-MX" sz="1150" b="1" u="none" strike="noStrike" dirty="0">
                          <a:solidFill>
                            <a:schemeClr val="bg1"/>
                          </a:solidFill>
                          <a:effectLst/>
                          <a:latin typeface="+mn-lt"/>
                        </a:rPr>
                        <a:t>2000</a:t>
                      </a:r>
                      <a:endParaRPr lang="es-MX" sz="1150" b="1" i="0" u="none" strike="noStrike" dirty="0">
                        <a:solidFill>
                          <a:schemeClr val="bg1"/>
                        </a:solidFill>
                        <a:effectLst/>
                        <a:latin typeface="+mn-lt"/>
                      </a:endParaRPr>
                    </a:p>
                  </a:txBody>
                  <a:tcPr marL="7569" marR="7569" marT="7569" marB="0" anchor="ctr">
                    <a:solidFill>
                      <a:srgbClr val="05405D"/>
                    </a:solidFill>
                  </a:tcPr>
                </a:tc>
                <a:tc>
                  <a:txBody>
                    <a:bodyPr/>
                    <a:lstStyle/>
                    <a:p>
                      <a:pPr algn="ctr" fontAlgn="ctr"/>
                      <a:r>
                        <a:rPr lang="es-MX" sz="1150" b="1" u="none" strike="noStrike" dirty="0">
                          <a:solidFill>
                            <a:schemeClr val="bg1"/>
                          </a:solidFill>
                          <a:effectLst/>
                          <a:latin typeface="+mn-lt"/>
                        </a:rPr>
                        <a:t>3000</a:t>
                      </a:r>
                      <a:endParaRPr lang="es-MX" sz="1150" b="1" i="0" u="none" strike="noStrike" dirty="0">
                        <a:solidFill>
                          <a:schemeClr val="bg1"/>
                        </a:solidFill>
                        <a:effectLst/>
                        <a:latin typeface="+mn-lt"/>
                      </a:endParaRPr>
                    </a:p>
                  </a:txBody>
                  <a:tcPr marL="7569" marR="7569" marT="7569" marB="0" anchor="ctr">
                    <a:solidFill>
                      <a:srgbClr val="05405D"/>
                    </a:solidFill>
                  </a:tcPr>
                </a:tc>
                <a:tc>
                  <a:txBody>
                    <a:bodyPr/>
                    <a:lstStyle/>
                    <a:p>
                      <a:pPr algn="ctr" fontAlgn="ctr"/>
                      <a:r>
                        <a:rPr lang="es-MX" sz="1150" b="1" u="none" strike="noStrike" dirty="0">
                          <a:solidFill>
                            <a:schemeClr val="bg1"/>
                          </a:solidFill>
                          <a:effectLst/>
                          <a:latin typeface="+mn-lt"/>
                        </a:rPr>
                        <a:t>5000</a:t>
                      </a:r>
                      <a:endParaRPr lang="es-MX" sz="1150" b="1" i="0" u="none" strike="noStrike" dirty="0">
                        <a:solidFill>
                          <a:schemeClr val="bg1"/>
                        </a:solidFill>
                        <a:effectLst/>
                        <a:latin typeface="+mn-lt"/>
                      </a:endParaRPr>
                    </a:p>
                  </a:txBody>
                  <a:tcPr marL="7569" marR="7569" marT="7569" marB="0" anchor="ctr">
                    <a:solidFill>
                      <a:srgbClr val="05405D"/>
                    </a:solidFill>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3063349237"/>
                  </a:ext>
                </a:extLst>
              </a:tr>
              <a:tr h="468000">
                <a:tc>
                  <a:txBody>
                    <a:bodyPr/>
                    <a:lstStyle/>
                    <a:p>
                      <a:pPr algn="ctr" rtl="0" fontAlgn="ctr"/>
                      <a:r>
                        <a:rPr lang="es-MX" sz="1150" b="1" i="0" u="none" strike="noStrike" dirty="0">
                          <a:solidFill>
                            <a:srgbClr val="000000"/>
                          </a:solidFill>
                          <a:effectLst/>
                          <a:latin typeface="+mn-lt"/>
                        </a:rPr>
                        <a:t>CONAHCYT</a:t>
                      </a:r>
                    </a:p>
                  </a:txBody>
                  <a:tcPr marL="9525" marR="9525" marT="9525" marB="0" anchor="ctr"/>
                </a:tc>
                <a:tc>
                  <a:txBody>
                    <a:bodyPr/>
                    <a:lstStyle/>
                    <a:p>
                      <a:pPr algn="ctr" rtl="0" fontAlgn="ctr"/>
                      <a:r>
                        <a:rPr lang="es-MX" sz="1150" b="1" i="0" u="none" strike="noStrike" dirty="0">
                          <a:solidFill>
                            <a:srgbClr val="000000"/>
                          </a:solidFill>
                          <a:effectLst/>
                          <a:latin typeface="+mn-lt"/>
                        </a:rPr>
                        <a:t>767,450.01</a:t>
                      </a:r>
                    </a:p>
                  </a:txBody>
                  <a:tcPr marL="9525" marR="9525" marT="9525" marB="0" anchor="ctr"/>
                </a:tc>
                <a:tc>
                  <a:txBody>
                    <a:bodyPr/>
                    <a:lstStyle/>
                    <a:p>
                      <a:pPr algn="ctr" rtl="0" fontAlgn="ctr"/>
                      <a:r>
                        <a:rPr lang="es-MX" sz="1150" b="1" i="0" u="none" strike="noStrike" dirty="0">
                          <a:solidFill>
                            <a:srgbClr val="000000"/>
                          </a:solidFill>
                          <a:effectLst/>
                          <a:latin typeface="+mn-lt"/>
                        </a:rPr>
                        <a:t>438,480.77</a:t>
                      </a:r>
                    </a:p>
                  </a:txBody>
                  <a:tcPr marL="9525" marR="9525" marT="9525" marB="0" anchor="ctr"/>
                </a:tc>
                <a:tc>
                  <a:txBody>
                    <a:bodyPr/>
                    <a:lstStyle/>
                    <a:p>
                      <a:pPr algn="ctr" rtl="0" fontAlgn="ctr"/>
                      <a:r>
                        <a:rPr lang="es-MX" sz="1150" b="1" i="0" u="none" strike="noStrike" dirty="0">
                          <a:solidFill>
                            <a:srgbClr val="000000"/>
                          </a:solidFill>
                          <a:effectLst/>
                          <a:latin typeface="+mn-lt"/>
                        </a:rPr>
                        <a:t>673,694.68</a:t>
                      </a:r>
                    </a:p>
                  </a:txBody>
                  <a:tcPr marL="9525" marR="9525" marT="9525" marB="0" anchor="ctr"/>
                </a:tc>
                <a:tc>
                  <a:txBody>
                    <a:bodyPr/>
                    <a:lstStyle/>
                    <a:p>
                      <a:pPr algn="ctr" rtl="0" fontAlgn="ctr"/>
                      <a:r>
                        <a:rPr lang="es-MX" sz="1150" b="1" i="0" u="none" strike="noStrike" dirty="0">
                          <a:solidFill>
                            <a:srgbClr val="000000"/>
                          </a:solidFill>
                          <a:effectLst/>
                          <a:latin typeface="+mn-lt"/>
                        </a:rPr>
                        <a:t>1,879,625.46</a:t>
                      </a:r>
                    </a:p>
                  </a:txBody>
                  <a:tcPr marL="9525" marR="9525" marT="9525" marB="0" anchor="ctr"/>
                </a:tc>
                <a:tc>
                  <a:txBody>
                    <a:bodyPr/>
                    <a:lstStyle/>
                    <a:p>
                      <a:pPr algn="ctr" rtl="0" fontAlgn="ctr"/>
                      <a:r>
                        <a:rPr lang="es-MX" sz="1150" b="1" i="0" u="none" strike="noStrike" dirty="0">
                          <a:solidFill>
                            <a:srgbClr val="000000"/>
                          </a:solidFill>
                          <a:effectLst/>
                          <a:latin typeface="+mn-lt"/>
                        </a:rPr>
                        <a:t>582,842.31</a:t>
                      </a:r>
                    </a:p>
                  </a:txBody>
                  <a:tcPr marL="9525" marR="9525" marT="9525" marB="0" anchor="ctr"/>
                </a:tc>
                <a:tc>
                  <a:txBody>
                    <a:bodyPr/>
                    <a:lstStyle/>
                    <a:p>
                      <a:pPr algn="ctr" rtl="0" fontAlgn="ctr"/>
                      <a:r>
                        <a:rPr lang="es-MX" sz="1150" b="1" i="0" u="none" strike="noStrike" dirty="0">
                          <a:solidFill>
                            <a:srgbClr val="000000"/>
                          </a:solidFill>
                          <a:effectLst/>
                          <a:latin typeface="+mn-lt"/>
                        </a:rPr>
                        <a:t>650,946.53</a:t>
                      </a:r>
                    </a:p>
                  </a:txBody>
                  <a:tcPr marL="9525" marR="9525" marT="9525" marB="0" anchor="ctr"/>
                </a:tc>
                <a:tc>
                  <a:txBody>
                    <a:bodyPr/>
                    <a:lstStyle/>
                    <a:p>
                      <a:pPr algn="ctr" rtl="0" fontAlgn="ctr"/>
                      <a:r>
                        <a:rPr lang="es-MX" sz="1150" b="1" i="0" u="none" strike="noStrike" dirty="0">
                          <a:solidFill>
                            <a:srgbClr val="000000"/>
                          </a:solidFill>
                          <a:effectLst/>
                          <a:latin typeface="+mn-lt"/>
                        </a:rPr>
                        <a:t>1,153,782.24</a:t>
                      </a:r>
                    </a:p>
                  </a:txBody>
                  <a:tcPr marL="9525" marR="9525" marT="9525" marB="0" anchor="ctr"/>
                </a:tc>
                <a:tc>
                  <a:txBody>
                    <a:bodyPr/>
                    <a:lstStyle/>
                    <a:p>
                      <a:pPr algn="ctr" rtl="0" fontAlgn="ctr"/>
                      <a:r>
                        <a:rPr lang="es-MX" sz="1150" b="1" i="0" u="none" strike="noStrike" dirty="0">
                          <a:solidFill>
                            <a:srgbClr val="000000"/>
                          </a:solidFill>
                          <a:effectLst/>
                          <a:latin typeface="+mn-lt"/>
                        </a:rPr>
                        <a:t>2,387,571.08</a:t>
                      </a:r>
                    </a:p>
                  </a:txBody>
                  <a:tcPr marL="9525" marR="9525" marT="9525" marB="0" anchor="ctr"/>
                </a:tc>
                <a:tc>
                  <a:txBody>
                    <a:bodyPr/>
                    <a:lstStyle/>
                    <a:p>
                      <a:pPr algn="ctr" rtl="0" fontAlgn="ctr"/>
                      <a:r>
                        <a:rPr lang="es-MX" sz="1150" b="1" i="0" u="none" strike="noStrike" dirty="0">
                          <a:solidFill>
                            <a:srgbClr val="000000"/>
                          </a:solidFill>
                          <a:effectLst/>
                          <a:latin typeface="+mn-lt"/>
                        </a:rPr>
                        <a:t>27.02%</a:t>
                      </a:r>
                    </a:p>
                  </a:txBody>
                  <a:tcPr marL="9525" marR="9525" marT="9525" marB="0" anchor="ctr"/>
                </a:tc>
                <a:extLst>
                  <a:ext uri="{0D108BD9-81ED-4DB2-BD59-A6C34878D82A}">
                    <a16:rowId xmlns:a16="http://schemas.microsoft.com/office/drawing/2014/main" val="446309782"/>
                  </a:ext>
                </a:extLst>
              </a:tr>
              <a:tr h="468000">
                <a:tc>
                  <a:txBody>
                    <a:bodyPr/>
                    <a:lstStyle/>
                    <a:p>
                      <a:pPr algn="ctr" rtl="0" fontAlgn="ctr"/>
                      <a:r>
                        <a:rPr lang="es-MX" sz="1150" b="1" i="0" u="none" strike="noStrike" dirty="0">
                          <a:solidFill>
                            <a:srgbClr val="000000"/>
                          </a:solidFill>
                          <a:effectLst/>
                          <a:latin typeface="+mn-lt"/>
                        </a:rPr>
                        <a:t>Industria Farmacéutica</a:t>
                      </a:r>
                    </a:p>
                  </a:txBody>
                  <a:tcPr marL="9525" marR="9525" marT="9525" marB="0" anchor="ctr"/>
                </a:tc>
                <a:tc>
                  <a:txBody>
                    <a:bodyPr/>
                    <a:lstStyle/>
                    <a:p>
                      <a:pPr algn="ctr" rtl="0" fontAlgn="ctr"/>
                      <a:r>
                        <a:rPr lang="es-MX" sz="1150" b="1" i="0" u="none" strike="noStrike" dirty="0">
                          <a:solidFill>
                            <a:srgbClr val="000000"/>
                          </a:solidFill>
                          <a:effectLst/>
                          <a:latin typeface="+mn-lt"/>
                        </a:rPr>
                        <a:t>115,606.91</a:t>
                      </a:r>
                    </a:p>
                  </a:txBody>
                  <a:tcPr marL="9525" marR="9525" marT="9525" marB="0" anchor="ctr"/>
                </a:tc>
                <a:tc>
                  <a:txBody>
                    <a:bodyPr/>
                    <a:lstStyle/>
                    <a:p>
                      <a:pPr algn="ctr" rtl="0" fontAlgn="ctr"/>
                      <a:r>
                        <a:rPr lang="es-MX" sz="1150" b="1" i="0" u="none" strike="noStrike" dirty="0">
                          <a:solidFill>
                            <a:srgbClr val="000000"/>
                          </a:solidFill>
                          <a:effectLst/>
                          <a:latin typeface="+mn-lt"/>
                        </a:rPr>
                        <a:t>23,435,811.85</a:t>
                      </a:r>
                    </a:p>
                  </a:txBody>
                  <a:tcPr marL="9525" marR="9525" marT="9525" marB="0" anchor="ctr"/>
                </a:tc>
                <a:tc>
                  <a:txBody>
                    <a:bodyPr/>
                    <a:lstStyle/>
                    <a:p>
                      <a:pPr algn="ctr" rtl="0" fontAlgn="ctr"/>
                      <a:r>
                        <a:rPr lang="es-MX" sz="1150" b="1" i="0" u="none" strike="noStrike" dirty="0">
                          <a:solidFill>
                            <a:srgbClr val="000000"/>
                          </a:solidFill>
                          <a:effectLst/>
                          <a:latin typeface="+mn-lt"/>
                        </a:rPr>
                        <a:t>20,279.12</a:t>
                      </a:r>
                    </a:p>
                  </a:txBody>
                  <a:tcPr marL="9525" marR="9525" marT="9525" marB="0" anchor="ctr"/>
                </a:tc>
                <a:tc>
                  <a:txBody>
                    <a:bodyPr/>
                    <a:lstStyle/>
                    <a:p>
                      <a:pPr algn="ctr" rtl="0" fontAlgn="ctr"/>
                      <a:r>
                        <a:rPr lang="es-MX" sz="1150" b="1" i="0" u="none" strike="noStrike" dirty="0">
                          <a:solidFill>
                            <a:srgbClr val="000000"/>
                          </a:solidFill>
                          <a:effectLst/>
                          <a:latin typeface="+mn-lt"/>
                        </a:rPr>
                        <a:t>23,571,697.88</a:t>
                      </a:r>
                    </a:p>
                  </a:txBody>
                  <a:tcPr marL="9525" marR="9525" marT="9525" marB="0" anchor="ctr"/>
                </a:tc>
                <a:tc>
                  <a:txBody>
                    <a:bodyPr/>
                    <a:lstStyle/>
                    <a:p>
                      <a:pPr algn="ctr" rtl="0" fontAlgn="ctr"/>
                      <a:r>
                        <a:rPr lang="es-MX" sz="1150" b="1" i="0" u="none" strike="noStrike" dirty="0">
                          <a:solidFill>
                            <a:srgbClr val="000000"/>
                          </a:solidFill>
                          <a:effectLst/>
                          <a:latin typeface="+mn-lt"/>
                        </a:rPr>
                        <a:t>366,485.09</a:t>
                      </a:r>
                    </a:p>
                  </a:txBody>
                  <a:tcPr marL="9525" marR="9525" marT="9525" marB="0" anchor="ctr"/>
                </a:tc>
                <a:tc>
                  <a:txBody>
                    <a:bodyPr/>
                    <a:lstStyle/>
                    <a:p>
                      <a:pPr algn="ctr" rtl="0" fontAlgn="ctr"/>
                      <a:r>
                        <a:rPr lang="es-MX" sz="1150" b="1" i="0" u="none" strike="noStrike" dirty="0">
                          <a:solidFill>
                            <a:srgbClr val="000000"/>
                          </a:solidFill>
                          <a:effectLst/>
                          <a:latin typeface="+mn-lt"/>
                        </a:rPr>
                        <a:t>21,579,225.94</a:t>
                      </a:r>
                    </a:p>
                  </a:txBody>
                  <a:tcPr marL="9525" marR="9525" marT="9525" marB="0" anchor="ctr"/>
                </a:tc>
                <a:tc>
                  <a:txBody>
                    <a:bodyPr/>
                    <a:lstStyle/>
                    <a:p>
                      <a:pPr algn="ctr" rtl="0" fontAlgn="ctr"/>
                      <a:r>
                        <a:rPr lang="es-MX" sz="1150" b="1" i="0" u="none" strike="noStrike" dirty="0">
                          <a:solidFill>
                            <a:srgbClr val="000000"/>
                          </a:solidFill>
                          <a:effectLst/>
                          <a:latin typeface="+mn-lt"/>
                        </a:rPr>
                        <a:t>76,684.46</a:t>
                      </a:r>
                    </a:p>
                  </a:txBody>
                  <a:tcPr marL="9525" marR="9525" marT="9525" marB="0" anchor="ctr"/>
                </a:tc>
                <a:tc>
                  <a:txBody>
                    <a:bodyPr/>
                    <a:lstStyle/>
                    <a:p>
                      <a:pPr algn="ctr" rtl="0" fontAlgn="ctr"/>
                      <a:r>
                        <a:rPr lang="es-MX" sz="1150" b="1" i="0" u="none" strike="noStrike" dirty="0">
                          <a:solidFill>
                            <a:srgbClr val="000000"/>
                          </a:solidFill>
                          <a:effectLst/>
                          <a:latin typeface="+mn-lt"/>
                        </a:rPr>
                        <a:t>22,022,395.49</a:t>
                      </a:r>
                    </a:p>
                  </a:txBody>
                  <a:tcPr marL="9525" marR="9525" marT="9525" marB="0" anchor="ctr"/>
                </a:tc>
                <a:tc>
                  <a:txBody>
                    <a:bodyPr/>
                    <a:lstStyle/>
                    <a:p>
                      <a:pPr algn="ctr" rtl="0" fontAlgn="ctr"/>
                      <a:r>
                        <a:rPr lang="es-MX" sz="1150" b="1" i="0" u="none" strike="noStrike">
                          <a:solidFill>
                            <a:srgbClr val="000000"/>
                          </a:solidFill>
                          <a:effectLst/>
                          <a:latin typeface="+mn-lt"/>
                        </a:rPr>
                        <a:t>-6.57%</a:t>
                      </a:r>
                    </a:p>
                  </a:txBody>
                  <a:tcPr marL="9525" marR="9525" marT="9525" marB="0" anchor="ctr"/>
                </a:tc>
                <a:extLst>
                  <a:ext uri="{0D108BD9-81ED-4DB2-BD59-A6C34878D82A}">
                    <a16:rowId xmlns:a16="http://schemas.microsoft.com/office/drawing/2014/main" val="2368010127"/>
                  </a:ext>
                </a:extLst>
              </a:tr>
              <a:tr h="468000">
                <a:tc>
                  <a:txBody>
                    <a:bodyPr/>
                    <a:lstStyle/>
                    <a:p>
                      <a:pPr algn="ctr" rtl="0" fontAlgn="ctr"/>
                      <a:r>
                        <a:rPr lang="es-MX" sz="1150" b="1" i="0" u="none" strike="noStrike" dirty="0">
                          <a:solidFill>
                            <a:srgbClr val="000000"/>
                          </a:solidFill>
                          <a:effectLst/>
                          <a:latin typeface="+mn-lt"/>
                        </a:rPr>
                        <a:t>Fondo de Investigación</a:t>
                      </a:r>
                    </a:p>
                  </a:txBody>
                  <a:tcPr marL="9525" marR="9525" marT="9525" marB="0" anchor="ctr"/>
                </a:tc>
                <a:tc>
                  <a:txBody>
                    <a:bodyPr/>
                    <a:lstStyle/>
                    <a:p>
                      <a:pPr algn="ctr" rtl="0" fontAlgn="ctr"/>
                      <a:r>
                        <a:rPr lang="es-MX" sz="1150" b="1" i="0" u="none" strike="noStrike" dirty="0">
                          <a:solidFill>
                            <a:srgbClr val="000000"/>
                          </a:solidFill>
                          <a:effectLst/>
                          <a:latin typeface="+mn-lt"/>
                        </a:rPr>
                        <a:t>247,364.99</a:t>
                      </a:r>
                    </a:p>
                  </a:txBody>
                  <a:tcPr marL="9525" marR="9525" marT="9525" marB="0" anchor="ctr"/>
                </a:tc>
                <a:tc>
                  <a:txBody>
                    <a:bodyPr/>
                    <a:lstStyle/>
                    <a:p>
                      <a:pPr algn="ctr" rtl="0" fontAlgn="ctr"/>
                      <a:r>
                        <a:rPr lang="es-MX" sz="1150" b="1" i="0" u="none" strike="noStrike" dirty="0">
                          <a:solidFill>
                            <a:srgbClr val="000000"/>
                          </a:solidFill>
                          <a:effectLst/>
                          <a:latin typeface="+mn-lt"/>
                        </a:rPr>
                        <a:t>440,186.29</a:t>
                      </a:r>
                    </a:p>
                  </a:txBody>
                  <a:tcPr marL="9525" marR="9525" marT="9525" marB="0" anchor="ctr"/>
                </a:tc>
                <a:tc>
                  <a:txBody>
                    <a:bodyPr/>
                    <a:lstStyle/>
                    <a:p>
                      <a:pPr algn="ctr" rtl="0" fontAlgn="ctr"/>
                      <a:r>
                        <a:rPr lang="es-MX" sz="1150" b="1" i="0" u="none" strike="noStrike" dirty="0">
                          <a:solidFill>
                            <a:srgbClr val="000000"/>
                          </a:solidFill>
                          <a:effectLst/>
                          <a:latin typeface="+mn-lt"/>
                        </a:rPr>
                        <a:t>-   </a:t>
                      </a:r>
                    </a:p>
                  </a:txBody>
                  <a:tcPr marL="9525" marR="9525" marT="9525" marB="0" anchor="ctr"/>
                </a:tc>
                <a:tc>
                  <a:txBody>
                    <a:bodyPr/>
                    <a:lstStyle/>
                    <a:p>
                      <a:pPr algn="ctr" rtl="0" fontAlgn="ctr"/>
                      <a:r>
                        <a:rPr lang="es-MX" sz="1150" b="1" i="0" u="none" strike="noStrike" dirty="0">
                          <a:solidFill>
                            <a:srgbClr val="000000"/>
                          </a:solidFill>
                          <a:effectLst/>
                          <a:latin typeface="+mn-lt"/>
                        </a:rPr>
                        <a:t>687,551.28</a:t>
                      </a:r>
                    </a:p>
                  </a:txBody>
                  <a:tcPr marL="9525" marR="9525" marT="9525" marB="0" anchor="ctr"/>
                </a:tc>
                <a:tc>
                  <a:txBody>
                    <a:bodyPr/>
                    <a:lstStyle/>
                    <a:p>
                      <a:pPr algn="ctr" rtl="0" fontAlgn="ctr"/>
                      <a:r>
                        <a:rPr lang="es-MX" sz="1150" b="1" i="0" u="none" strike="noStrike" dirty="0">
                          <a:solidFill>
                            <a:srgbClr val="000000"/>
                          </a:solidFill>
                          <a:effectLst/>
                          <a:latin typeface="+mn-lt"/>
                        </a:rPr>
                        <a:t>45,724.21</a:t>
                      </a:r>
                    </a:p>
                  </a:txBody>
                  <a:tcPr marL="9525" marR="9525" marT="9525" marB="0" anchor="ctr"/>
                </a:tc>
                <a:tc>
                  <a:txBody>
                    <a:bodyPr/>
                    <a:lstStyle/>
                    <a:p>
                      <a:pPr algn="ctr" rtl="0" fontAlgn="ctr"/>
                      <a:r>
                        <a:rPr lang="es-MX" sz="1150" b="1" i="0" u="none" strike="noStrike" dirty="0">
                          <a:solidFill>
                            <a:srgbClr val="000000"/>
                          </a:solidFill>
                          <a:effectLst/>
                          <a:latin typeface="+mn-lt"/>
                        </a:rPr>
                        <a:t>514,215.14</a:t>
                      </a:r>
                    </a:p>
                  </a:txBody>
                  <a:tcPr marL="9525" marR="9525" marT="9525" marB="0" anchor="ctr"/>
                </a:tc>
                <a:tc>
                  <a:txBody>
                    <a:bodyPr/>
                    <a:lstStyle/>
                    <a:p>
                      <a:pPr algn="ctr" rtl="0" fontAlgn="ctr"/>
                      <a:r>
                        <a:rPr lang="es-MX" sz="1150" b="1" i="0" u="none" strike="noStrike" dirty="0">
                          <a:solidFill>
                            <a:srgbClr val="000000"/>
                          </a:solidFill>
                          <a:effectLst/>
                          <a:latin typeface="+mn-lt"/>
                        </a:rPr>
                        <a:t>-</a:t>
                      </a:r>
                    </a:p>
                  </a:txBody>
                  <a:tcPr marL="9525" marR="9525" marT="9525" marB="0" anchor="ctr"/>
                </a:tc>
                <a:tc>
                  <a:txBody>
                    <a:bodyPr/>
                    <a:lstStyle/>
                    <a:p>
                      <a:pPr algn="ctr" rtl="0" fontAlgn="ctr"/>
                      <a:r>
                        <a:rPr lang="es-MX" sz="1150" b="1" i="0" u="none" strike="noStrike" dirty="0">
                          <a:solidFill>
                            <a:srgbClr val="000000"/>
                          </a:solidFill>
                          <a:effectLst/>
                          <a:latin typeface="+mn-lt"/>
                        </a:rPr>
                        <a:t>559,939.35</a:t>
                      </a:r>
                    </a:p>
                  </a:txBody>
                  <a:tcPr marL="9525" marR="9525" marT="9525" marB="0" anchor="ctr"/>
                </a:tc>
                <a:tc>
                  <a:txBody>
                    <a:bodyPr/>
                    <a:lstStyle/>
                    <a:p>
                      <a:pPr algn="ctr" rtl="0" fontAlgn="ctr"/>
                      <a:r>
                        <a:rPr lang="es-MX" sz="1150" b="1" i="0" u="none" strike="noStrike" dirty="0">
                          <a:solidFill>
                            <a:srgbClr val="000000"/>
                          </a:solidFill>
                          <a:effectLst/>
                          <a:latin typeface="+mn-lt"/>
                        </a:rPr>
                        <a:t>-18.56%</a:t>
                      </a:r>
                    </a:p>
                  </a:txBody>
                  <a:tcPr marL="9525" marR="9525" marT="9525" marB="0" anchor="ctr"/>
                </a:tc>
                <a:extLst>
                  <a:ext uri="{0D108BD9-81ED-4DB2-BD59-A6C34878D82A}">
                    <a16:rowId xmlns:a16="http://schemas.microsoft.com/office/drawing/2014/main" val="3841885042"/>
                  </a:ext>
                </a:extLst>
              </a:tr>
              <a:tr h="504000">
                <a:tc>
                  <a:txBody>
                    <a:bodyPr/>
                    <a:lstStyle/>
                    <a:p>
                      <a:pPr algn="ctr" rtl="0" fontAlgn="ctr"/>
                      <a:r>
                        <a:rPr lang="es-MX" sz="1150" b="1" i="0" u="none" strike="noStrike" dirty="0">
                          <a:solidFill>
                            <a:srgbClr val="FFFFFF"/>
                          </a:solidFill>
                          <a:effectLst/>
                          <a:latin typeface="+mn-lt"/>
                        </a:rPr>
                        <a:t>Total</a:t>
                      </a:r>
                    </a:p>
                  </a:txBody>
                  <a:tcPr marL="9525" marR="9525" marT="9525" marB="0" anchor="ctr">
                    <a:solidFill>
                      <a:srgbClr val="05405D"/>
                    </a:solidFill>
                  </a:tcPr>
                </a:tc>
                <a:tc>
                  <a:txBody>
                    <a:bodyPr/>
                    <a:lstStyle/>
                    <a:p>
                      <a:pPr algn="ctr" rtl="0" fontAlgn="ctr"/>
                      <a:r>
                        <a:rPr lang="es-MX" sz="1150" b="1" i="0" u="none" strike="noStrike" dirty="0">
                          <a:solidFill>
                            <a:srgbClr val="FFFFFF"/>
                          </a:solidFill>
                          <a:effectLst/>
                          <a:latin typeface="+mn-lt"/>
                        </a:rPr>
                        <a:t>1,130,421.91</a:t>
                      </a:r>
                    </a:p>
                  </a:txBody>
                  <a:tcPr marL="9525" marR="9525" marT="9525" marB="0" anchor="ctr">
                    <a:solidFill>
                      <a:srgbClr val="05405D"/>
                    </a:solidFill>
                  </a:tcPr>
                </a:tc>
                <a:tc>
                  <a:txBody>
                    <a:bodyPr/>
                    <a:lstStyle/>
                    <a:p>
                      <a:pPr algn="ctr" rtl="0" fontAlgn="ctr"/>
                      <a:r>
                        <a:rPr lang="es-MX" sz="1150" b="1" i="0" u="none" strike="noStrike" dirty="0">
                          <a:solidFill>
                            <a:srgbClr val="FFFFFF"/>
                          </a:solidFill>
                          <a:effectLst/>
                          <a:latin typeface="+mn-lt"/>
                        </a:rPr>
                        <a:t>24,314,478.91</a:t>
                      </a:r>
                    </a:p>
                  </a:txBody>
                  <a:tcPr marL="9525" marR="9525" marT="9525" marB="0" anchor="ctr">
                    <a:solidFill>
                      <a:srgbClr val="05405D"/>
                    </a:solidFill>
                  </a:tcPr>
                </a:tc>
                <a:tc>
                  <a:txBody>
                    <a:bodyPr/>
                    <a:lstStyle/>
                    <a:p>
                      <a:pPr algn="ctr" rtl="0" fontAlgn="ctr"/>
                      <a:r>
                        <a:rPr lang="es-MX" sz="1150" b="1" i="0" u="none" strike="noStrike" dirty="0">
                          <a:solidFill>
                            <a:srgbClr val="FFFFFF"/>
                          </a:solidFill>
                          <a:effectLst/>
                          <a:latin typeface="+mn-lt"/>
                        </a:rPr>
                        <a:t>693,973.80</a:t>
                      </a:r>
                    </a:p>
                  </a:txBody>
                  <a:tcPr marL="9525" marR="9525" marT="9525" marB="0" anchor="ctr">
                    <a:solidFill>
                      <a:srgbClr val="05405D"/>
                    </a:solidFill>
                  </a:tcPr>
                </a:tc>
                <a:tc>
                  <a:txBody>
                    <a:bodyPr/>
                    <a:lstStyle/>
                    <a:p>
                      <a:pPr algn="ctr" rtl="0" fontAlgn="ctr"/>
                      <a:r>
                        <a:rPr lang="es-MX" sz="1150" b="1" i="0" u="none" strike="noStrike" dirty="0">
                          <a:solidFill>
                            <a:srgbClr val="FFFFFF"/>
                          </a:solidFill>
                          <a:effectLst/>
                          <a:latin typeface="+mn-lt"/>
                        </a:rPr>
                        <a:t>26,138,874.62</a:t>
                      </a:r>
                    </a:p>
                  </a:txBody>
                  <a:tcPr marL="9525" marR="9525" marT="9525" marB="0" anchor="ctr">
                    <a:solidFill>
                      <a:srgbClr val="05405D"/>
                    </a:solidFill>
                  </a:tcPr>
                </a:tc>
                <a:tc>
                  <a:txBody>
                    <a:bodyPr/>
                    <a:lstStyle/>
                    <a:p>
                      <a:pPr algn="ctr" rtl="0" fontAlgn="ctr"/>
                      <a:r>
                        <a:rPr lang="es-MX" sz="1150" b="1" i="0" u="none" strike="noStrike" dirty="0">
                          <a:solidFill>
                            <a:srgbClr val="FFFFFF"/>
                          </a:solidFill>
                          <a:effectLst/>
                          <a:latin typeface="+mn-lt"/>
                        </a:rPr>
                        <a:t>995,051.61</a:t>
                      </a:r>
                    </a:p>
                  </a:txBody>
                  <a:tcPr marL="9525" marR="9525" marT="9525" marB="0" anchor="ctr">
                    <a:solidFill>
                      <a:srgbClr val="05405D"/>
                    </a:solidFill>
                  </a:tcPr>
                </a:tc>
                <a:tc>
                  <a:txBody>
                    <a:bodyPr/>
                    <a:lstStyle/>
                    <a:p>
                      <a:pPr algn="ctr" rtl="0" fontAlgn="ctr"/>
                      <a:r>
                        <a:rPr lang="es-MX" sz="1150" b="1" i="0" u="none" strike="noStrike" dirty="0">
                          <a:solidFill>
                            <a:srgbClr val="FFFFFF"/>
                          </a:solidFill>
                          <a:effectLst/>
                          <a:latin typeface="+mn-lt"/>
                        </a:rPr>
                        <a:t>22,744,387.61</a:t>
                      </a:r>
                    </a:p>
                  </a:txBody>
                  <a:tcPr marL="9525" marR="9525" marT="9525" marB="0" anchor="ctr">
                    <a:solidFill>
                      <a:srgbClr val="05405D"/>
                    </a:solidFill>
                  </a:tcPr>
                </a:tc>
                <a:tc>
                  <a:txBody>
                    <a:bodyPr/>
                    <a:lstStyle/>
                    <a:p>
                      <a:pPr algn="ctr" rtl="0" fontAlgn="ctr"/>
                      <a:r>
                        <a:rPr lang="es-MX" sz="1150" b="1" i="0" u="none" strike="noStrike" dirty="0">
                          <a:solidFill>
                            <a:srgbClr val="FFFFFF"/>
                          </a:solidFill>
                          <a:effectLst/>
                          <a:latin typeface="+mn-lt"/>
                        </a:rPr>
                        <a:t>1,230,466.70</a:t>
                      </a:r>
                    </a:p>
                  </a:txBody>
                  <a:tcPr marL="9525" marR="9525" marT="9525" marB="0" anchor="ctr">
                    <a:solidFill>
                      <a:srgbClr val="05405D"/>
                    </a:solidFill>
                  </a:tcPr>
                </a:tc>
                <a:tc>
                  <a:txBody>
                    <a:bodyPr/>
                    <a:lstStyle/>
                    <a:p>
                      <a:pPr algn="ctr" rtl="0" fontAlgn="ctr"/>
                      <a:r>
                        <a:rPr lang="es-MX" sz="1150" b="1" i="0" u="none" strike="noStrike" dirty="0">
                          <a:solidFill>
                            <a:srgbClr val="FFFFFF"/>
                          </a:solidFill>
                          <a:effectLst/>
                          <a:latin typeface="+mn-lt"/>
                        </a:rPr>
                        <a:t>24,969,905.92</a:t>
                      </a:r>
                    </a:p>
                  </a:txBody>
                  <a:tcPr marL="9525" marR="9525" marT="9525" marB="0" anchor="ctr">
                    <a:solidFill>
                      <a:srgbClr val="05405D"/>
                    </a:solidFill>
                  </a:tcPr>
                </a:tc>
                <a:tc>
                  <a:txBody>
                    <a:bodyPr/>
                    <a:lstStyle/>
                    <a:p>
                      <a:pPr algn="ctr" rtl="0" fontAlgn="ctr"/>
                      <a:r>
                        <a:rPr lang="es-MX" sz="1150" b="1" i="0" u="none" strike="noStrike" dirty="0">
                          <a:solidFill>
                            <a:srgbClr val="FFFFFF"/>
                          </a:solidFill>
                          <a:effectLst/>
                          <a:latin typeface="+mn-lt"/>
                        </a:rPr>
                        <a:t>-4.47%</a:t>
                      </a:r>
                    </a:p>
                  </a:txBody>
                  <a:tcPr marL="9525" marR="9525" marT="9525" marB="0" anchor="ctr">
                    <a:solidFill>
                      <a:srgbClr val="05405D"/>
                    </a:solidFill>
                  </a:tcPr>
                </a:tc>
                <a:extLst>
                  <a:ext uri="{0D108BD9-81ED-4DB2-BD59-A6C34878D82A}">
                    <a16:rowId xmlns:a16="http://schemas.microsoft.com/office/drawing/2014/main" val="3210084421"/>
                  </a:ext>
                </a:extLst>
              </a:tr>
            </a:tbl>
          </a:graphicData>
        </a:graphic>
      </p:graphicFrame>
      <p:graphicFrame>
        <p:nvGraphicFramePr>
          <p:cNvPr id="6" name="Tabla 5">
            <a:extLst>
              <a:ext uri="{FF2B5EF4-FFF2-40B4-BE49-F238E27FC236}">
                <a16:creationId xmlns:a16="http://schemas.microsoft.com/office/drawing/2014/main" id="{5216A0F5-CC5F-459A-B2DC-8EEDA071B090}"/>
              </a:ext>
            </a:extLst>
          </p:cNvPr>
          <p:cNvGraphicFramePr>
            <a:graphicFrameLocks noGrp="1"/>
          </p:cNvGraphicFramePr>
          <p:nvPr>
            <p:extLst>
              <p:ext uri="{D42A27DB-BD31-4B8C-83A1-F6EECF244321}">
                <p14:modId xmlns:p14="http://schemas.microsoft.com/office/powerpoint/2010/main" val="3921623943"/>
              </p:ext>
            </p:extLst>
          </p:nvPr>
        </p:nvGraphicFramePr>
        <p:xfrm>
          <a:off x="205621" y="4010949"/>
          <a:ext cx="11628000" cy="1692000"/>
        </p:xfrm>
        <a:graphic>
          <a:graphicData uri="http://schemas.openxmlformats.org/drawingml/2006/table">
            <a:tbl>
              <a:tblPr>
                <a:tableStyleId>{22838BEF-8BB2-4498-84A7-C5851F593DF1}</a:tableStyleId>
              </a:tblPr>
              <a:tblGrid>
                <a:gridCol w="1692000">
                  <a:extLst>
                    <a:ext uri="{9D8B030D-6E8A-4147-A177-3AD203B41FA5}">
                      <a16:colId xmlns:a16="http://schemas.microsoft.com/office/drawing/2014/main" val="2313684719"/>
                    </a:ext>
                  </a:extLst>
                </a:gridCol>
                <a:gridCol w="1080000">
                  <a:extLst>
                    <a:ext uri="{9D8B030D-6E8A-4147-A177-3AD203B41FA5}">
                      <a16:colId xmlns:a16="http://schemas.microsoft.com/office/drawing/2014/main" val="2137535827"/>
                    </a:ext>
                  </a:extLst>
                </a:gridCol>
                <a:gridCol w="1080000">
                  <a:extLst>
                    <a:ext uri="{9D8B030D-6E8A-4147-A177-3AD203B41FA5}">
                      <a16:colId xmlns:a16="http://schemas.microsoft.com/office/drawing/2014/main" val="1610325449"/>
                    </a:ext>
                  </a:extLst>
                </a:gridCol>
                <a:gridCol w="1080000">
                  <a:extLst>
                    <a:ext uri="{9D8B030D-6E8A-4147-A177-3AD203B41FA5}">
                      <a16:colId xmlns:a16="http://schemas.microsoft.com/office/drawing/2014/main" val="3703097118"/>
                    </a:ext>
                  </a:extLst>
                </a:gridCol>
                <a:gridCol w="1080000">
                  <a:extLst>
                    <a:ext uri="{9D8B030D-6E8A-4147-A177-3AD203B41FA5}">
                      <a16:colId xmlns:a16="http://schemas.microsoft.com/office/drawing/2014/main" val="247880429"/>
                    </a:ext>
                  </a:extLst>
                </a:gridCol>
                <a:gridCol w="1080000">
                  <a:extLst>
                    <a:ext uri="{9D8B030D-6E8A-4147-A177-3AD203B41FA5}">
                      <a16:colId xmlns:a16="http://schemas.microsoft.com/office/drawing/2014/main" val="54130943"/>
                    </a:ext>
                  </a:extLst>
                </a:gridCol>
                <a:gridCol w="1080000">
                  <a:extLst>
                    <a:ext uri="{9D8B030D-6E8A-4147-A177-3AD203B41FA5}">
                      <a16:colId xmlns:a16="http://schemas.microsoft.com/office/drawing/2014/main" val="2314032722"/>
                    </a:ext>
                  </a:extLst>
                </a:gridCol>
                <a:gridCol w="1080000">
                  <a:extLst>
                    <a:ext uri="{9D8B030D-6E8A-4147-A177-3AD203B41FA5}">
                      <a16:colId xmlns:a16="http://schemas.microsoft.com/office/drawing/2014/main" val="4286831514"/>
                    </a:ext>
                  </a:extLst>
                </a:gridCol>
                <a:gridCol w="1080000">
                  <a:extLst>
                    <a:ext uri="{9D8B030D-6E8A-4147-A177-3AD203B41FA5}">
                      <a16:colId xmlns:a16="http://schemas.microsoft.com/office/drawing/2014/main" val="3955550610"/>
                    </a:ext>
                  </a:extLst>
                </a:gridCol>
                <a:gridCol w="1296000">
                  <a:extLst>
                    <a:ext uri="{9D8B030D-6E8A-4147-A177-3AD203B41FA5}">
                      <a16:colId xmlns:a16="http://schemas.microsoft.com/office/drawing/2014/main" val="2975058823"/>
                    </a:ext>
                  </a:extLst>
                </a:gridCol>
              </a:tblGrid>
              <a:tr h="252000">
                <a:tc>
                  <a:txBody>
                    <a:bodyPr/>
                    <a:lstStyle/>
                    <a:p>
                      <a:pPr marL="0" algn="ctr" defTabSz="914400" rtl="0" eaLnBrk="1" fontAlgn="ctr" latinLnBrk="0" hangingPunct="1"/>
                      <a:endParaRPr lang="es-MX" sz="1150" b="1" u="none" strike="noStrike" kern="1200" dirty="0">
                        <a:solidFill>
                          <a:schemeClr val="tx1"/>
                        </a:solidFill>
                        <a:effectLst/>
                        <a:latin typeface="+mn-lt"/>
                        <a:ea typeface="+mn-ea"/>
                        <a:cs typeface="+mn-cs"/>
                      </a:endParaRPr>
                    </a:p>
                  </a:txBody>
                  <a:tcPr marL="9525" marR="9525" marT="9525" marB="0" anchor="b">
                    <a:noFill/>
                  </a:tcPr>
                </a:tc>
                <a:tc gridSpan="4">
                  <a:txBody>
                    <a:bodyPr/>
                    <a:lstStyle/>
                    <a:p>
                      <a:pPr marL="0" algn="ctr" defTabSz="914400" rtl="0" eaLnBrk="1" fontAlgn="ctr" latinLnBrk="0" hangingPunct="1"/>
                      <a:r>
                        <a:rPr lang="es-MX" sz="1150" b="1" u="none" strike="noStrike" kern="1200" dirty="0">
                          <a:solidFill>
                            <a:schemeClr val="bg1"/>
                          </a:solidFill>
                          <a:effectLst/>
                        </a:rPr>
                        <a:t>2022</a:t>
                      </a:r>
                      <a:endParaRPr lang="es-MX" sz="1150" b="1" u="none" strike="noStrike" kern="1200" dirty="0">
                        <a:solidFill>
                          <a:schemeClr val="bg1"/>
                        </a:solidFill>
                        <a:effectLst/>
                        <a:latin typeface="+mn-lt"/>
                        <a:ea typeface="+mn-ea"/>
                        <a:cs typeface="+mn-cs"/>
                      </a:endParaRPr>
                    </a:p>
                  </a:txBody>
                  <a:tcPr marL="9525" marR="9525" marT="9525" marB="0" anchor="ctr">
                    <a:solidFill>
                      <a:srgbClr val="05405D"/>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marL="0" algn="ctr" defTabSz="914400" rtl="0" eaLnBrk="1" fontAlgn="ctr" latinLnBrk="0" hangingPunct="1"/>
                      <a:r>
                        <a:rPr lang="es-MX" sz="1150" b="1" u="none" strike="noStrike" kern="1200" dirty="0">
                          <a:solidFill>
                            <a:schemeClr val="bg1"/>
                          </a:solidFill>
                          <a:effectLst/>
                        </a:rPr>
                        <a:t>2023</a:t>
                      </a:r>
                      <a:endParaRPr lang="es-MX" sz="1150" b="1" u="none" strike="noStrike" kern="1200" dirty="0">
                        <a:solidFill>
                          <a:schemeClr val="bg1"/>
                        </a:solidFill>
                        <a:effectLst/>
                        <a:latin typeface="+mn-lt"/>
                        <a:ea typeface="+mn-ea"/>
                        <a:cs typeface="+mn-cs"/>
                      </a:endParaRPr>
                    </a:p>
                  </a:txBody>
                  <a:tcPr marL="9525" marR="9525" marT="9525" marB="0" anchor="ctr">
                    <a:solidFill>
                      <a:srgbClr val="05405D"/>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marL="0" algn="ctr" defTabSz="914400" rtl="0" eaLnBrk="1" fontAlgn="ctr" latinLnBrk="0" hangingPunct="1"/>
                      <a:r>
                        <a:rPr lang="es-MX" sz="1150" b="1" u="none" strike="noStrike" kern="1200" dirty="0">
                          <a:solidFill>
                            <a:schemeClr val="bg1"/>
                          </a:solidFill>
                          <a:effectLst/>
                        </a:rPr>
                        <a:t>Variación (%)</a:t>
                      </a:r>
                      <a:endParaRPr lang="es-MX" sz="1150" b="1" u="none" strike="noStrike" kern="1200" dirty="0">
                        <a:solidFill>
                          <a:schemeClr val="bg1"/>
                        </a:solidFill>
                        <a:effectLst/>
                        <a:latin typeface="+mn-lt"/>
                        <a:ea typeface="+mn-ea"/>
                        <a:cs typeface="+mn-cs"/>
                      </a:endParaRPr>
                    </a:p>
                  </a:txBody>
                  <a:tcPr marL="9525" marR="9525" marT="9525" marB="0" anchor="ctr">
                    <a:solidFill>
                      <a:srgbClr val="05405D"/>
                    </a:solidFill>
                  </a:tcPr>
                </a:tc>
                <a:extLst>
                  <a:ext uri="{0D108BD9-81ED-4DB2-BD59-A6C34878D82A}">
                    <a16:rowId xmlns:a16="http://schemas.microsoft.com/office/drawing/2014/main" val="3193063961"/>
                  </a:ext>
                </a:extLst>
              </a:tr>
              <a:tr h="468000">
                <a:tc>
                  <a:txBody>
                    <a:bodyPr/>
                    <a:lstStyle/>
                    <a:p>
                      <a:pPr algn="ctr" rtl="0" fontAlgn="ctr"/>
                      <a:r>
                        <a:rPr lang="es-MX" sz="1150" b="1" u="none" strike="noStrike" dirty="0">
                          <a:effectLst/>
                        </a:rPr>
                        <a:t>Aportaciones Específicas</a:t>
                      </a:r>
                      <a:endParaRPr lang="es-MX" sz="1150" b="1" i="0" u="none" strike="noStrike" dirty="0">
                        <a:solidFill>
                          <a:schemeClr val="tx1"/>
                        </a:solidFill>
                        <a:effectLst/>
                        <a:latin typeface="Montserrat" panose="00000500000000000000"/>
                      </a:endParaRPr>
                    </a:p>
                  </a:txBody>
                  <a:tcPr marL="9525" marR="9525" marT="9525" marB="0" anchor="ctr">
                    <a:noFill/>
                  </a:tcPr>
                </a:tc>
                <a:tc>
                  <a:txBody>
                    <a:bodyPr/>
                    <a:lstStyle/>
                    <a:p>
                      <a:pPr algn="ctr" rtl="0" fontAlgn="ctr"/>
                      <a:r>
                        <a:rPr lang="es-MX" sz="1150" b="1" u="none" strike="noStrike" dirty="0">
                          <a:effectLst/>
                        </a:rPr>
                        <a:t>-   </a:t>
                      </a:r>
                      <a:endParaRPr lang="es-MX" sz="1150" b="1" i="0" u="none" strike="noStrike" dirty="0">
                        <a:solidFill>
                          <a:schemeClr val="tx1"/>
                        </a:solidFill>
                        <a:effectLst/>
                        <a:latin typeface="Montserrat" panose="00000500000000000000"/>
                      </a:endParaRPr>
                    </a:p>
                  </a:txBody>
                  <a:tcPr marL="9525" marR="9525" marT="9525" marB="0" anchor="ctr">
                    <a:noFill/>
                  </a:tcPr>
                </a:tc>
                <a:tc>
                  <a:txBody>
                    <a:bodyPr/>
                    <a:lstStyle/>
                    <a:p>
                      <a:pPr algn="ctr" rtl="0" fontAlgn="ctr"/>
                      <a:r>
                        <a:rPr lang="es-MX" sz="1150" b="1" u="none" strike="noStrike" dirty="0">
                          <a:effectLst/>
                        </a:rPr>
                        <a:t>3,512,248.81</a:t>
                      </a:r>
                      <a:endParaRPr lang="es-MX" sz="1150" b="1" i="0" u="none" strike="noStrike" dirty="0">
                        <a:solidFill>
                          <a:schemeClr val="tx1"/>
                        </a:solidFill>
                        <a:effectLst/>
                        <a:latin typeface="Montserrat" panose="00000500000000000000"/>
                      </a:endParaRPr>
                    </a:p>
                  </a:txBody>
                  <a:tcPr marL="9525" marR="9525" marT="9525" marB="0" anchor="ctr">
                    <a:noFill/>
                  </a:tcPr>
                </a:tc>
                <a:tc>
                  <a:txBody>
                    <a:bodyPr/>
                    <a:lstStyle/>
                    <a:p>
                      <a:pPr algn="ctr" rtl="0" fontAlgn="ctr"/>
                      <a:r>
                        <a:rPr lang="es-MX" sz="1150" b="1" u="none" strike="noStrike" dirty="0">
                          <a:effectLst/>
                        </a:rPr>
                        <a:t> -   </a:t>
                      </a:r>
                      <a:endParaRPr lang="es-MX" sz="1150" b="1" i="0" u="none" strike="noStrike" dirty="0">
                        <a:solidFill>
                          <a:schemeClr val="tx1"/>
                        </a:solidFill>
                        <a:effectLst/>
                        <a:latin typeface="Montserrat" panose="00000500000000000000"/>
                      </a:endParaRPr>
                    </a:p>
                  </a:txBody>
                  <a:tcPr marL="9525" marR="9525" marT="9525" marB="0" anchor="ctr">
                    <a:noFill/>
                  </a:tcPr>
                </a:tc>
                <a:tc>
                  <a:txBody>
                    <a:bodyPr/>
                    <a:lstStyle/>
                    <a:p>
                      <a:pPr algn="ctr" rtl="0" fontAlgn="ctr"/>
                      <a:r>
                        <a:rPr lang="es-MX" sz="1150" b="1" u="none" strike="noStrike" dirty="0">
                          <a:effectLst/>
                        </a:rPr>
                        <a:t>3,512,248.81</a:t>
                      </a:r>
                      <a:endParaRPr lang="es-MX" sz="1150" b="1" i="0" u="none" strike="noStrike" dirty="0">
                        <a:solidFill>
                          <a:schemeClr val="tx1"/>
                        </a:solidFill>
                        <a:effectLst/>
                        <a:latin typeface="Montserrat" panose="00000500000000000000"/>
                      </a:endParaRPr>
                    </a:p>
                  </a:txBody>
                  <a:tcPr marL="9525" marR="9525" marT="9525" marB="0" anchor="ctr">
                    <a:noFill/>
                  </a:tcPr>
                </a:tc>
                <a:tc>
                  <a:txBody>
                    <a:bodyPr/>
                    <a:lstStyle/>
                    <a:p>
                      <a:pPr algn="ctr" rtl="0" fontAlgn="ctr"/>
                      <a:r>
                        <a:rPr lang="es-MX" sz="1150" b="1" u="none" strike="noStrike" dirty="0">
                          <a:effectLst/>
                        </a:rPr>
                        <a:t>13,630.00</a:t>
                      </a:r>
                      <a:endParaRPr lang="es-MX" sz="1150" b="1" i="0" u="none" strike="noStrike" dirty="0">
                        <a:solidFill>
                          <a:schemeClr val="tx1"/>
                        </a:solidFill>
                        <a:effectLst/>
                        <a:latin typeface="Montserrat" panose="00000500000000000000"/>
                      </a:endParaRPr>
                    </a:p>
                  </a:txBody>
                  <a:tcPr marL="9525" marR="9525" marT="9525" marB="0" anchor="ctr">
                    <a:noFill/>
                  </a:tcPr>
                </a:tc>
                <a:tc>
                  <a:txBody>
                    <a:bodyPr/>
                    <a:lstStyle/>
                    <a:p>
                      <a:pPr algn="ctr" rtl="0" fontAlgn="ctr"/>
                      <a:r>
                        <a:rPr lang="es-MX" sz="1150" b="1" u="none" strike="noStrike" dirty="0">
                          <a:effectLst/>
                        </a:rPr>
                        <a:t>1,810,271.29</a:t>
                      </a:r>
                      <a:endParaRPr lang="es-MX" sz="1150" b="1" i="0" u="none" strike="noStrike" dirty="0">
                        <a:solidFill>
                          <a:schemeClr val="tx1"/>
                        </a:solidFill>
                        <a:effectLst/>
                        <a:latin typeface="Montserrat" panose="00000500000000000000"/>
                      </a:endParaRPr>
                    </a:p>
                  </a:txBody>
                  <a:tcPr marL="9525" marR="9525" marT="9525" marB="0" anchor="ctr">
                    <a:noFill/>
                  </a:tcPr>
                </a:tc>
                <a:tc>
                  <a:txBody>
                    <a:bodyPr/>
                    <a:lstStyle/>
                    <a:p>
                      <a:pPr algn="ctr" rtl="0" fontAlgn="ctr"/>
                      <a:r>
                        <a:rPr lang="es-MX" sz="1150" b="1" u="none" strike="noStrike" dirty="0">
                          <a:effectLst/>
                        </a:rPr>
                        <a:t>126,184.80</a:t>
                      </a:r>
                      <a:endParaRPr lang="es-MX" sz="1150" b="1" i="0" u="none" strike="noStrike" dirty="0">
                        <a:solidFill>
                          <a:schemeClr val="tx1"/>
                        </a:solidFill>
                        <a:effectLst/>
                        <a:latin typeface="Montserrat" panose="00000500000000000000"/>
                      </a:endParaRPr>
                    </a:p>
                  </a:txBody>
                  <a:tcPr marL="9525" marR="9525" marT="9525" marB="0" anchor="ctr">
                    <a:noFill/>
                  </a:tcPr>
                </a:tc>
                <a:tc>
                  <a:txBody>
                    <a:bodyPr/>
                    <a:lstStyle/>
                    <a:p>
                      <a:pPr algn="ctr" rtl="0" fontAlgn="ctr"/>
                      <a:r>
                        <a:rPr lang="es-MX" sz="1150" b="1" u="none" strike="noStrike" dirty="0">
                          <a:effectLst/>
                        </a:rPr>
                        <a:t>1,950,086.09</a:t>
                      </a:r>
                      <a:endParaRPr lang="es-MX" sz="1150" b="1" i="0" u="none" strike="noStrike" dirty="0">
                        <a:solidFill>
                          <a:schemeClr val="tx1"/>
                        </a:solidFill>
                        <a:effectLst/>
                        <a:latin typeface="Montserrat" panose="00000500000000000000"/>
                      </a:endParaRPr>
                    </a:p>
                  </a:txBody>
                  <a:tcPr marL="9525" marR="9525" marT="9525" marB="0" anchor="ctr">
                    <a:noFill/>
                  </a:tcPr>
                </a:tc>
                <a:tc>
                  <a:txBody>
                    <a:bodyPr/>
                    <a:lstStyle/>
                    <a:p>
                      <a:pPr algn="ctr" rtl="0" fontAlgn="ctr"/>
                      <a:r>
                        <a:rPr lang="es-MX" sz="1150" b="1" u="none" strike="noStrike" dirty="0">
                          <a:effectLst/>
                        </a:rPr>
                        <a:t>-44.48%</a:t>
                      </a:r>
                      <a:endParaRPr lang="es-MX" sz="1150" b="1" i="0" u="none" strike="noStrike" dirty="0">
                        <a:solidFill>
                          <a:schemeClr val="tx1"/>
                        </a:solidFill>
                        <a:effectLst/>
                        <a:latin typeface="Montserrat" panose="00000500000000000000"/>
                      </a:endParaRPr>
                    </a:p>
                  </a:txBody>
                  <a:tcPr marL="9525" marR="9525" marT="9525" marB="0" anchor="ctr">
                    <a:noFill/>
                  </a:tcPr>
                </a:tc>
                <a:extLst>
                  <a:ext uri="{0D108BD9-81ED-4DB2-BD59-A6C34878D82A}">
                    <a16:rowId xmlns:a16="http://schemas.microsoft.com/office/drawing/2014/main" val="2813628946"/>
                  </a:ext>
                </a:extLst>
              </a:tr>
              <a:tr h="468000">
                <a:tc>
                  <a:txBody>
                    <a:bodyPr/>
                    <a:lstStyle/>
                    <a:p>
                      <a:pPr algn="ctr" rtl="0" fontAlgn="ctr"/>
                      <a:r>
                        <a:rPr lang="es-MX" sz="1150" b="1" u="none" strike="noStrike" dirty="0">
                          <a:effectLst/>
                        </a:rPr>
                        <a:t>Fondo Común </a:t>
                      </a:r>
                      <a:endParaRPr lang="es-MX" sz="1150" b="1" i="0" u="none" strike="noStrike" dirty="0">
                        <a:solidFill>
                          <a:schemeClr val="tx1"/>
                        </a:solidFill>
                        <a:effectLst/>
                        <a:latin typeface="Montserrat" panose="00000500000000000000"/>
                      </a:endParaRPr>
                    </a:p>
                  </a:txBody>
                  <a:tcPr marL="9525" marR="9525" marT="9525" marB="0" anchor="ctr">
                    <a:noFill/>
                  </a:tcPr>
                </a:tc>
                <a:tc>
                  <a:txBody>
                    <a:bodyPr/>
                    <a:lstStyle/>
                    <a:p>
                      <a:pPr algn="ctr" rtl="0" fontAlgn="ctr"/>
                      <a:r>
                        <a:rPr lang="es-MX" sz="1150" b="1" u="none" strike="noStrike" dirty="0">
                          <a:effectLst/>
                        </a:rPr>
                        <a:t>429,277.11</a:t>
                      </a:r>
                      <a:endParaRPr lang="es-MX" sz="1150" b="1" i="0" u="none" strike="noStrike" dirty="0">
                        <a:solidFill>
                          <a:schemeClr val="tx1"/>
                        </a:solidFill>
                        <a:effectLst/>
                        <a:latin typeface="Montserrat" panose="00000500000000000000"/>
                      </a:endParaRPr>
                    </a:p>
                  </a:txBody>
                  <a:tcPr marL="9525" marR="9525" marT="9525" marB="0" anchor="ctr">
                    <a:noFill/>
                  </a:tcPr>
                </a:tc>
                <a:tc>
                  <a:txBody>
                    <a:bodyPr/>
                    <a:lstStyle/>
                    <a:p>
                      <a:pPr algn="ctr" rtl="0" fontAlgn="ctr"/>
                      <a:r>
                        <a:rPr lang="es-MX" sz="1150" b="1" u="none" strike="noStrike" dirty="0">
                          <a:effectLst/>
                        </a:rPr>
                        <a:t>7,582,670.25</a:t>
                      </a:r>
                      <a:endParaRPr lang="es-MX" sz="1150" b="1" i="0" u="none" strike="noStrike" dirty="0">
                        <a:solidFill>
                          <a:schemeClr val="tx1"/>
                        </a:solidFill>
                        <a:effectLst/>
                        <a:latin typeface="Montserrat" panose="00000500000000000000"/>
                      </a:endParaRPr>
                    </a:p>
                  </a:txBody>
                  <a:tcPr marL="9525" marR="9525" marT="9525" marB="0" anchor="ctr">
                    <a:noFill/>
                  </a:tcPr>
                </a:tc>
                <a:tc>
                  <a:txBody>
                    <a:bodyPr/>
                    <a:lstStyle/>
                    <a:p>
                      <a:pPr algn="ctr" rtl="0" fontAlgn="ctr"/>
                      <a:r>
                        <a:rPr lang="es-MX" sz="1150" b="1" u="none" strike="noStrike" dirty="0">
                          <a:effectLst/>
                        </a:rPr>
                        <a:t>444,343.11</a:t>
                      </a:r>
                      <a:endParaRPr lang="es-MX" sz="1150" b="1" i="0" u="none" strike="noStrike" dirty="0">
                        <a:solidFill>
                          <a:schemeClr val="tx1"/>
                        </a:solidFill>
                        <a:effectLst/>
                        <a:latin typeface="Montserrat" panose="00000500000000000000"/>
                      </a:endParaRPr>
                    </a:p>
                  </a:txBody>
                  <a:tcPr marL="9525" marR="9525" marT="9525" marB="0" anchor="ctr">
                    <a:noFill/>
                  </a:tcPr>
                </a:tc>
                <a:tc>
                  <a:txBody>
                    <a:bodyPr/>
                    <a:lstStyle/>
                    <a:p>
                      <a:pPr algn="ctr" rtl="0" fontAlgn="ctr"/>
                      <a:r>
                        <a:rPr lang="es-MX" sz="1150" b="1" u="none" strike="noStrike" dirty="0">
                          <a:effectLst/>
                        </a:rPr>
                        <a:t>8,456,290.47</a:t>
                      </a:r>
                      <a:endParaRPr lang="es-MX" sz="1150" b="1" i="0" u="none" strike="noStrike" dirty="0">
                        <a:solidFill>
                          <a:schemeClr val="tx1"/>
                        </a:solidFill>
                        <a:effectLst/>
                        <a:latin typeface="Montserrat" panose="00000500000000000000"/>
                      </a:endParaRPr>
                    </a:p>
                  </a:txBody>
                  <a:tcPr marL="9525" marR="9525" marT="9525" marB="0" anchor="ctr">
                    <a:noFill/>
                  </a:tcPr>
                </a:tc>
                <a:tc>
                  <a:txBody>
                    <a:bodyPr/>
                    <a:lstStyle/>
                    <a:p>
                      <a:pPr algn="ctr" rtl="0" fontAlgn="ctr"/>
                      <a:r>
                        <a:rPr lang="es-MX" sz="1150" b="1" u="none" strike="noStrike" dirty="0">
                          <a:effectLst/>
                        </a:rPr>
                        <a:t>772,039.33</a:t>
                      </a:r>
                      <a:endParaRPr lang="es-MX" sz="1150" b="1" i="0" u="none" strike="noStrike" dirty="0">
                        <a:solidFill>
                          <a:schemeClr val="tx1"/>
                        </a:solidFill>
                        <a:effectLst/>
                        <a:latin typeface="Montserrat" panose="00000500000000000000"/>
                      </a:endParaRPr>
                    </a:p>
                  </a:txBody>
                  <a:tcPr marL="9525" marR="9525" marT="9525" marB="0" anchor="ctr">
                    <a:noFill/>
                  </a:tcPr>
                </a:tc>
                <a:tc>
                  <a:txBody>
                    <a:bodyPr/>
                    <a:lstStyle/>
                    <a:p>
                      <a:pPr algn="ctr" rtl="0" fontAlgn="ctr"/>
                      <a:r>
                        <a:rPr lang="es-MX" sz="1150" b="1" u="none" strike="noStrike" dirty="0">
                          <a:effectLst/>
                        </a:rPr>
                        <a:t>2,713,931.93</a:t>
                      </a:r>
                      <a:endParaRPr lang="es-MX" sz="1150" b="1" i="0" u="none" strike="noStrike" dirty="0">
                        <a:solidFill>
                          <a:schemeClr val="tx1"/>
                        </a:solidFill>
                        <a:effectLst/>
                        <a:latin typeface="Montserrat" panose="00000500000000000000"/>
                      </a:endParaRPr>
                    </a:p>
                  </a:txBody>
                  <a:tcPr marL="9525" marR="9525" marT="9525" marB="0" anchor="ctr">
                    <a:noFill/>
                  </a:tcPr>
                </a:tc>
                <a:tc>
                  <a:txBody>
                    <a:bodyPr/>
                    <a:lstStyle/>
                    <a:p>
                      <a:pPr algn="ctr" rtl="0" fontAlgn="ctr"/>
                      <a:r>
                        <a:rPr lang="es-MX" sz="1150" b="1" u="none" strike="noStrike" dirty="0">
                          <a:effectLst/>
                        </a:rPr>
                        <a:t>680,878.92</a:t>
                      </a:r>
                      <a:endParaRPr lang="es-MX" sz="1150" b="1" i="0" u="none" strike="noStrike" dirty="0">
                        <a:solidFill>
                          <a:schemeClr val="tx1"/>
                        </a:solidFill>
                        <a:effectLst/>
                        <a:latin typeface="Montserrat" panose="00000500000000000000"/>
                      </a:endParaRPr>
                    </a:p>
                  </a:txBody>
                  <a:tcPr marL="9525" marR="9525" marT="9525" marB="0" anchor="ctr">
                    <a:noFill/>
                  </a:tcPr>
                </a:tc>
                <a:tc>
                  <a:txBody>
                    <a:bodyPr/>
                    <a:lstStyle/>
                    <a:p>
                      <a:pPr algn="ctr" rtl="0" fontAlgn="ctr"/>
                      <a:r>
                        <a:rPr lang="es-MX" sz="1150" b="1" u="none" strike="noStrike" dirty="0">
                          <a:effectLst/>
                        </a:rPr>
                        <a:t>4,166,850.18</a:t>
                      </a:r>
                      <a:endParaRPr lang="es-MX" sz="1150" b="1" i="0" u="none" strike="noStrike" dirty="0">
                        <a:solidFill>
                          <a:schemeClr val="tx1"/>
                        </a:solidFill>
                        <a:effectLst/>
                        <a:latin typeface="Montserrat" panose="00000500000000000000"/>
                      </a:endParaRPr>
                    </a:p>
                  </a:txBody>
                  <a:tcPr marL="9525" marR="9525" marT="9525" marB="0" anchor="ctr">
                    <a:noFill/>
                  </a:tcPr>
                </a:tc>
                <a:tc>
                  <a:txBody>
                    <a:bodyPr/>
                    <a:lstStyle/>
                    <a:p>
                      <a:pPr algn="ctr" rtl="0" fontAlgn="ctr"/>
                      <a:r>
                        <a:rPr lang="es-MX" sz="1150" b="1" u="none" strike="noStrike" dirty="0">
                          <a:effectLst/>
                        </a:rPr>
                        <a:t>-50.72%</a:t>
                      </a:r>
                      <a:endParaRPr lang="es-MX" sz="1150" b="1" i="0" u="none" strike="noStrike" dirty="0">
                        <a:solidFill>
                          <a:schemeClr val="tx1"/>
                        </a:solidFill>
                        <a:effectLst/>
                        <a:latin typeface="Montserrat" panose="00000500000000000000"/>
                      </a:endParaRPr>
                    </a:p>
                  </a:txBody>
                  <a:tcPr marL="9525" marR="9525" marT="9525" marB="0" anchor="ctr">
                    <a:noFill/>
                  </a:tcPr>
                </a:tc>
                <a:extLst>
                  <a:ext uri="{0D108BD9-81ED-4DB2-BD59-A6C34878D82A}">
                    <a16:rowId xmlns:a16="http://schemas.microsoft.com/office/drawing/2014/main" val="541104885"/>
                  </a:ext>
                </a:extLst>
              </a:tr>
              <a:tr h="504000">
                <a:tc>
                  <a:txBody>
                    <a:bodyPr/>
                    <a:lstStyle/>
                    <a:p>
                      <a:pPr algn="ctr" rtl="0" fontAlgn="ctr"/>
                      <a:r>
                        <a:rPr lang="es-MX" sz="1150" b="1" u="none" strike="noStrike" dirty="0">
                          <a:solidFill>
                            <a:schemeClr val="bg1"/>
                          </a:solidFill>
                          <a:effectLst/>
                        </a:rPr>
                        <a:t>Total</a:t>
                      </a:r>
                      <a:endParaRPr lang="es-MX" sz="1150" b="1" i="0" u="none" strike="noStrike" dirty="0">
                        <a:solidFill>
                          <a:schemeClr val="bg1"/>
                        </a:solidFill>
                        <a:effectLst/>
                        <a:latin typeface="Montserrat" panose="00000500000000000000"/>
                      </a:endParaRPr>
                    </a:p>
                  </a:txBody>
                  <a:tcPr marL="9525" marR="9525" marT="9525" marB="0" anchor="ctr">
                    <a:solidFill>
                      <a:srgbClr val="05405D"/>
                    </a:solidFill>
                  </a:tcPr>
                </a:tc>
                <a:tc>
                  <a:txBody>
                    <a:bodyPr/>
                    <a:lstStyle/>
                    <a:p>
                      <a:pPr algn="ctr" rtl="0" fontAlgn="ctr"/>
                      <a:r>
                        <a:rPr lang="es-MX" sz="1150" b="1" u="none" strike="noStrike" dirty="0">
                          <a:solidFill>
                            <a:schemeClr val="bg1"/>
                          </a:solidFill>
                          <a:effectLst/>
                        </a:rPr>
                        <a:t>429,277.11</a:t>
                      </a:r>
                      <a:endParaRPr lang="es-MX" sz="1150" b="1" i="0" u="none" strike="noStrike" dirty="0">
                        <a:solidFill>
                          <a:schemeClr val="bg1"/>
                        </a:solidFill>
                        <a:effectLst/>
                        <a:latin typeface="Montserrat" panose="00000500000000000000"/>
                      </a:endParaRPr>
                    </a:p>
                  </a:txBody>
                  <a:tcPr marL="9525" marR="9525" marT="9525" marB="0" anchor="ctr">
                    <a:solidFill>
                      <a:srgbClr val="05405D"/>
                    </a:solidFill>
                  </a:tcPr>
                </a:tc>
                <a:tc>
                  <a:txBody>
                    <a:bodyPr/>
                    <a:lstStyle/>
                    <a:p>
                      <a:pPr algn="ctr" rtl="0" fontAlgn="ctr"/>
                      <a:r>
                        <a:rPr lang="es-MX" sz="1150" b="1" u="none" strike="noStrike" dirty="0">
                          <a:solidFill>
                            <a:schemeClr val="bg1"/>
                          </a:solidFill>
                          <a:effectLst/>
                        </a:rPr>
                        <a:t>11,094,919.06</a:t>
                      </a:r>
                      <a:endParaRPr lang="es-MX" sz="1150" b="1" i="0" u="none" strike="noStrike" dirty="0">
                        <a:solidFill>
                          <a:schemeClr val="bg1"/>
                        </a:solidFill>
                        <a:effectLst/>
                        <a:latin typeface="Montserrat" panose="00000500000000000000"/>
                      </a:endParaRPr>
                    </a:p>
                  </a:txBody>
                  <a:tcPr marL="9525" marR="9525" marT="9525" marB="0" anchor="ctr">
                    <a:solidFill>
                      <a:srgbClr val="05405D"/>
                    </a:solidFill>
                  </a:tcPr>
                </a:tc>
                <a:tc>
                  <a:txBody>
                    <a:bodyPr/>
                    <a:lstStyle/>
                    <a:p>
                      <a:pPr algn="ctr" rtl="0" fontAlgn="ctr"/>
                      <a:r>
                        <a:rPr lang="es-MX" sz="1150" b="1" u="none" strike="noStrike" dirty="0">
                          <a:solidFill>
                            <a:schemeClr val="bg1"/>
                          </a:solidFill>
                          <a:effectLst/>
                        </a:rPr>
                        <a:t>444,343.11</a:t>
                      </a:r>
                      <a:endParaRPr lang="es-MX" sz="1150" b="1" i="0" u="none" strike="noStrike" dirty="0">
                        <a:solidFill>
                          <a:schemeClr val="bg1"/>
                        </a:solidFill>
                        <a:effectLst/>
                        <a:latin typeface="Montserrat" panose="00000500000000000000"/>
                      </a:endParaRPr>
                    </a:p>
                  </a:txBody>
                  <a:tcPr marL="9525" marR="9525" marT="9525" marB="0" anchor="ctr">
                    <a:solidFill>
                      <a:srgbClr val="05405D"/>
                    </a:solidFill>
                  </a:tcPr>
                </a:tc>
                <a:tc>
                  <a:txBody>
                    <a:bodyPr/>
                    <a:lstStyle/>
                    <a:p>
                      <a:pPr algn="ctr" rtl="0" fontAlgn="ctr"/>
                      <a:r>
                        <a:rPr lang="es-MX" sz="1150" b="1" u="none" strike="noStrike" dirty="0">
                          <a:solidFill>
                            <a:schemeClr val="bg1"/>
                          </a:solidFill>
                          <a:effectLst/>
                        </a:rPr>
                        <a:t>11,968,539.28</a:t>
                      </a:r>
                      <a:endParaRPr lang="es-MX" sz="1150" b="1" i="0" u="none" strike="noStrike" dirty="0">
                        <a:solidFill>
                          <a:schemeClr val="bg1"/>
                        </a:solidFill>
                        <a:effectLst/>
                        <a:latin typeface="Montserrat" panose="00000500000000000000"/>
                      </a:endParaRPr>
                    </a:p>
                  </a:txBody>
                  <a:tcPr marL="9525" marR="9525" marT="9525" marB="0" anchor="ctr">
                    <a:solidFill>
                      <a:srgbClr val="05405D"/>
                    </a:solidFill>
                  </a:tcPr>
                </a:tc>
                <a:tc>
                  <a:txBody>
                    <a:bodyPr/>
                    <a:lstStyle/>
                    <a:p>
                      <a:pPr algn="ctr" rtl="0" fontAlgn="ctr"/>
                      <a:r>
                        <a:rPr lang="es-MX" sz="1150" b="1" u="none" strike="noStrike" dirty="0">
                          <a:solidFill>
                            <a:schemeClr val="bg1"/>
                          </a:solidFill>
                          <a:effectLst/>
                        </a:rPr>
                        <a:t>785,669.33</a:t>
                      </a:r>
                      <a:endParaRPr lang="es-MX" sz="1150" b="1" i="0" u="none" strike="noStrike" dirty="0">
                        <a:solidFill>
                          <a:schemeClr val="bg1"/>
                        </a:solidFill>
                        <a:effectLst/>
                        <a:latin typeface="Montserrat" panose="00000500000000000000"/>
                      </a:endParaRPr>
                    </a:p>
                  </a:txBody>
                  <a:tcPr marL="9525" marR="9525" marT="9525" marB="0" anchor="ctr">
                    <a:solidFill>
                      <a:srgbClr val="05405D"/>
                    </a:solidFill>
                  </a:tcPr>
                </a:tc>
                <a:tc>
                  <a:txBody>
                    <a:bodyPr/>
                    <a:lstStyle/>
                    <a:p>
                      <a:pPr algn="ctr" rtl="0" fontAlgn="ctr"/>
                      <a:r>
                        <a:rPr lang="es-MX" sz="1150" b="1" u="none" strike="noStrike" dirty="0">
                          <a:solidFill>
                            <a:schemeClr val="bg1"/>
                          </a:solidFill>
                          <a:effectLst/>
                        </a:rPr>
                        <a:t>4,524,203.22</a:t>
                      </a:r>
                      <a:endParaRPr lang="es-MX" sz="1150" b="1" i="0" u="none" strike="noStrike" dirty="0">
                        <a:solidFill>
                          <a:schemeClr val="bg1"/>
                        </a:solidFill>
                        <a:effectLst/>
                        <a:latin typeface="Montserrat" panose="00000500000000000000"/>
                      </a:endParaRPr>
                    </a:p>
                  </a:txBody>
                  <a:tcPr marL="9525" marR="9525" marT="9525" marB="0" anchor="ctr">
                    <a:solidFill>
                      <a:srgbClr val="05405D"/>
                    </a:solidFill>
                  </a:tcPr>
                </a:tc>
                <a:tc>
                  <a:txBody>
                    <a:bodyPr/>
                    <a:lstStyle/>
                    <a:p>
                      <a:pPr algn="ctr" rtl="0" fontAlgn="ctr"/>
                      <a:r>
                        <a:rPr lang="es-MX" sz="1150" b="1" u="none" strike="noStrike" dirty="0">
                          <a:solidFill>
                            <a:schemeClr val="bg1"/>
                          </a:solidFill>
                          <a:effectLst/>
                        </a:rPr>
                        <a:t>807,063.72</a:t>
                      </a:r>
                      <a:endParaRPr lang="es-MX" sz="1150" b="1" i="0" u="none" strike="noStrike" dirty="0">
                        <a:solidFill>
                          <a:schemeClr val="bg1"/>
                        </a:solidFill>
                        <a:effectLst/>
                        <a:latin typeface="Montserrat" panose="00000500000000000000"/>
                      </a:endParaRPr>
                    </a:p>
                  </a:txBody>
                  <a:tcPr marL="9525" marR="9525" marT="9525" marB="0" anchor="ctr">
                    <a:solidFill>
                      <a:srgbClr val="05405D"/>
                    </a:solidFill>
                  </a:tcPr>
                </a:tc>
                <a:tc>
                  <a:txBody>
                    <a:bodyPr/>
                    <a:lstStyle/>
                    <a:p>
                      <a:pPr algn="ctr" rtl="0" fontAlgn="ctr"/>
                      <a:r>
                        <a:rPr lang="es-MX" sz="1150" b="1" u="none" strike="noStrike" dirty="0">
                          <a:solidFill>
                            <a:schemeClr val="bg1"/>
                          </a:solidFill>
                          <a:effectLst/>
                        </a:rPr>
                        <a:t>6,116,936.27</a:t>
                      </a:r>
                      <a:endParaRPr lang="es-MX" sz="1150" b="1" i="0" u="none" strike="noStrike" dirty="0">
                        <a:solidFill>
                          <a:schemeClr val="bg1"/>
                        </a:solidFill>
                        <a:effectLst/>
                        <a:latin typeface="Montserrat" panose="00000500000000000000"/>
                      </a:endParaRPr>
                    </a:p>
                  </a:txBody>
                  <a:tcPr marL="9525" marR="9525" marT="9525" marB="0" anchor="ctr">
                    <a:solidFill>
                      <a:srgbClr val="05405D"/>
                    </a:solidFill>
                  </a:tcPr>
                </a:tc>
                <a:tc>
                  <a:txBody>
                    <a:bodyPr/>
                    <a:lstStyle/>
                    <a:p>
                      <a:pPr algn="ctr" rtl="0" fontAlgn="ctr"/>
                      <a:r>
                        <a:rPr lang="es-MX" sz="1150" b="1" u="none" strike="noStrike" dirty="0">
                          <a:solidFill>
                            <a:schemeClr val="bg1"/>
                          </a:solidFill>
                          <a:effectLst/>
                        </a:rPr>
                        <a:t>-48.89%</a:t>
                      </a:r>
                      <a:endParaRPr lang="es-MX" sz="1150" b="1" i="0" u="none" strike="noStrike" dirty="0">
                        <a:solidFill>
                          <a:schemeClr val="bg1"/>
                        </a:solidFill>
                        <a:effectLst/>
                        <a:latin typeface="Montserrat" panose="00000500000000000000"/>
                      </a:endParaRPr>
                    </a:p>
                  </a:txBody>
                  <a:tcPr marL="9525" marR="9525" marT="9525" marB="0" anchor="ctr">
                    <a:solidFill>
                      <a:srgbClr val="05405D"/>
                    </a:solidFill>
                  </a:tcPr>
                </a:tc>
                <a:extLst>
                  <a:ext uri="{0D108BD9-81ED-4DB2-BD59-A6C34878D82A}">
                    <a16:rowId xmlns:a16="http://schemas.microsoft.com/office/drawing/2014/main" val="4162193444"/>
                  </a:ext>
                </a:extLst>
              </a:tr>
            </a:tbl>
          </a:graphicData>
        </a:graphic>
      </p:graphicFrame>
      <p:graphicFrame>
        <p:nvGraphicFramePr>
          <p:cNvPr id="9" name="Tabla 8">
            <a:extLst>
              <a:ext uri="{FF2B5EF4-FFF2-40B4-BE49-F238E27FC236}">
                <a16:creationId xmlns:a16="http://schemas.microsoft.com/office/drawing/2014/main" id="{C2550E5C-68D9-41BD-AD7F-647AEFB96E38}"/>
              </a:ext>
            </a:extLst>
          </p:cNvPr>
          <p:cNvGraphicFramePr>
            <a:graphicFrameLocks noGrp="1"/>
          </p:cNvGraphicFramePr>
          <p:nvPr>
            <p:extLst>
              <p:ext uri="{D42A27DB-BD31-4B8C-83A1-F6EECF244321}">
                <p14:modId xmlns:p14="http://schemas.microsoft.com/office/powerpoint/2010/main" val="2789786495"/>
              </p:ext>
            </p:extLst>
          </p:nvPr>
        </p:nvGraphicFramePr>
        <p:xfrm>
          <a:off x="205621" y="5807764"/>
          <a:ext cx="11589579" cy="823224"/>
        </p:xfrm>
        <a:graphic>
          <a:graphicData uri="http://schemas.openxmlformats.org/drawingml/2006/table">
            <a:tbl>
              <a:tblPr firstRow="1" bandRow="1">
                <a:tableStyleId>{22838BEF-8BB2-4498-84A7-C5851F593DF1}</a:tableStyleId>
              </a:tblPr>
              <a:tblGrid>
                <a:gridCol w="1690601">
                  <a:extLst>
                    <a:ext uri="{9D8B030D-6E8A-4147-A177-3AD203B41FA5}">
                      <a16:colId xmlns:a16="http://schemas.microsoft.com/office/drawing/2014/main" val="2874223953"/>
                    </a:ext>
                  </a:extLst>
                </a:gridCol>
                <a:gridCol w="1080000">
                  <a:extLst>
                    <a:ext uri="{9D8B030D-6E8A-4147-A177-3AD203B41FA5}">
                      <a16:colId xmlns:a16="http://schemas.microsoft.com/office/drawing/2014/main" val="2062931104"/>
                    </a:ext>
                  </a:extLst>
                </a:gridCol>
                <a:gridCol w="1080000">
                  <a:extLst>
                    <a:ext uri="{9D8B030D-6E8A-4147-A177-3AD203B41FA5}">
                      <a16:colId xmlns:a16="http://schemas.microsoft.com/office/drawing/2014/main" val="2885106100"/>
                    </a:ext>
                  </a:extLst>
                </a:gridCol>
                <a:gridCol w="1080000">
                  <a:extLst>
                    <a:ext uri="{9D8B030D-6E8A-4147-A177-3AD203B41FA5}">
                      <a16:colId xmlns:a16="http://schemas.microsoft.com/office/drawing/2014/main" val="546747631"/>
                    </a:ext>
                  </a:extLst>
                </a:gridCol>
                <a:gridCol w="1080000">
                  <a:extLst>
                    <a:ext uri="{9D8B030D-6E8A-4147-A177-3AD203B41FA5}">
                      <a16:colId xmlns:a16="http://schemas.microsoft.com/office/drawing/2014/main" val="3809502364"/>
                    </a:ext>
                  </a:extLst>
                </a:gridCol>
                <a:gridCol w="1080000">
                  <a:extLst>
                    <a:ext uri="{9D8B030D-6E8A-4147-A177-3AD203B41FA5}">
                      <a16:colId xmlns:a16="http://schemas.microsoft.com/office/drawing/2014/main" val="1081435581"/>
                    </a:ext>
                  </a:extLst>
                </a:gridCol>
                <a:gridCol w="1080000">
                  <a:extLst>
                    <a:ext uri="{9D8B030D-6E8A-4147-A177-3AD203B41FA5}">
                      <a16:colId xmlns:a16="http://schemas.microsoft.com/office/drawing/2014/main" val="1000230942"/>
                    </a:ext>
                  </a:extLst>
                </a:gridCol>
                <a:gridCol w="1080000">
                  <a:extLst>
                    <a:ext uri="{9D8B030D-6E8A-4147-A177-3AD203B41FA5}">
                      <a16:colId xmlns:a16="http://schemas.microsoft.com/office/drawing/2014/main" val="3094862130"/>
                    </a:ext>
                  </a:extLst>
                </a:gridCol>
                <a:gridCol w="1080000">
                  <a:extLst>
                    <a:ext uri="{9D8B030D-6E8A-4147-A177-3AD203B41FA5}">
                      <a16:colId xmlns:a16="http://schemas.microsoft.com/office/drawing/2014/main" val="1624988770"/>
                    </a:ext>
                  </a:extLst>
                </a:gridCol>
                <a:gridCol w="1258978">
                  <a:extLst>
                    <a:ext uri="{9D8B030D-6E8A-4147-A177-3AD203B41FA5}">
                      <a16:colId xmlns:a16="http://schemas.microsoft.com/office/drawing/2014/main" val="2457512258"/>
                    </a:ext>
                  </a:extLst>
                </a:gridCol>
              </a:tblGrid>
              <a:tr h="252000">
                <a:tc>
                  <a:txBody>
                    <a:bodyPr/>
                    <a:lstStyle/>
                    <a:p>
                      <a:pPr algn="ctr" rtl="0" fontAlgn="ctr"/>
                      <a:endParaRPr lang="es-MX" sz="1150" b="1" i="0" u="none" strike="noStrike" dirty="0">
                        <a:solidFill>
                          <a:srgbClr val="FFFFFF"/>
                        </a:solidFill>
                        <a:effectLst/>
                        <a:latin typeface="Montserrat" panose="00000500000000000000"/>
                      </a:endParaRPr>
                    </a:p>
                  </a:txBody>
                  <a:tcPr marL="9525" marR="9525" marT="9525" marB="0" anchor="ctr">
                    <a:noFill/>
                  </a:tcPr>
                </a:tc>
                <a:tc gridSpan="4">
                  <a:txBody>
                    <a:bodyPr/>
                    <a:lstStyle/>
                    <a:p>
                      <a:pPr algn="ctr" rtl="0" fontAlgn="ctr"/>
                      <a:r>
                        <a:rPr lang="es-ES" sz="1150" b="1" u="none" strike="noStrike" dirty="0">
                          <a:solidFill>
                            <a:schemeClr val="bg1"/>
                          </a:solidFill>
                          <a:effectLst/>
                        </a:rPr>
                        <a:t>2022</a:t>
                      </a:r>
                      <a:endParaRPr lang="es-MX" sz="1150" b="1" i="0" u="none" strike="noStrike" dirty="0">
                        <a:solidFill>
                          <a:schemeClr val="bg1"/>
                        </a:solidFill>
                        <a:effectLst/>
                        <a:latin typeface="Montserrat" panose="00000500000000000000"/>
                      </a:endParaRPr>
                    </a:p>
                  </a:txBody>
                  <a:tcPr marL="9525" marR="9525" marT="9525" marB="0" anchor="ctr">
                    <a:solidFill>
                      <a:srgbClr val="05405D"/>
                    </a:solidFill>
                  </a:tcPr>
                </a:tc>
                <a:tc hMerge="1">
                  <a:txBody>
                    <a:bodyPr/>
                    <a:lstStyle/>
                    <a:p>
                      <a:pPr algn="ctr" rtl="0" fontAlgn="ctr"/>
                      <a:endParaRPr lang="es-MX" sz="1200" b="1" i="0" u="none" strike="noStrike" dirty="0">
                        <a:solidFill>
                          <a:srgbClr val="FFFFFF"/>
                        </a:solidFill>
                        <a:effectLst/>
                        <a:latin typeface="Montserrat" panose="00000500000000000000"/>
                      </a:endParaRPr>
                    </a:p>
                  </a:txBody>
                  <a:tcPr marL="9525" marR="9525" marT="9525" marB="0" anchor="ctr">
                    <a:solidFill>
                      <a:srgbClr val="05405D"/>
                    </a:solidFill>
                  </a:tcPr>
                </a:tc>
                <a:tc hMerge="1">
                  <a:txBody>
                    <a:bodyPr/>
                    <a:lstStyle/>
                    <a:p>
                      <a:pPr algn="ctr" rtl="0" fontAlgn="ctr"/>
                      <a:endParaRPr lang="es-MX" sz="1200" b="1" i="0" u="none" strike="noStrike" dirty="0">
                        <a:solidFill>
                          <a:srgbClr val="FFFFFF"/>
                        </a:solidFill>
                        <a:effectLst/>
                        <a:latin typeface="Montserrat" panose="00000500000000000000"/>
                      </a:endParaRPr>
                    </a:p>
                  </a:txBody>
                  <a:tcPr marL="9525" marR="9525" marT="9525" marB="0" anchor="ctr">
                    <a:solidFill>
                      <a:srgbClr val="05405D"/>
                    </a:solidFill>
                  </a:tcPr>
                </a:tc>
                <a:tc hMerge="1">
                  <a:txBody>
                    <a:bodyPr/>
                    <a:lstStyle/>
                    <a:p>
                      <a:pPr algn="ctr" rtl="0" fontAlgn="ctr"/>
                      <a:endParaRPr lang="es-MX" sz="1200" b="1" i="0" u="none" strike="noStrike" dirty="0">
                        <a:solidFill>
                          <a:srgbClr val="FFFFFF"/>
                        </a:solidFill>
                        <a:effectLst/>
                        <a:latin typeface="Montserrat" panose="00000500000000000000"/>
                      </a:endParaRPr>
                    </a:p>
                  </a:txBody>
                  <a:tcPr marL="9525" marR="9525" marT="9525" marB="0" anchor="ctr">
                    <a:solidFill>
                      <a:srgbClr val="05405D"/>
                    </a:solidFill>
                  </a:tcPr>
                </a:tc>
                <a:tc gridSpan="4">
                  <a:txBody>
                    <a:bodyPr/>
                    <a:lstStyle/>
                    <a:p>
                      <a:pPr algn="ctr" rtl="0" fontAlgn="ctr"/>
                      <a:r>
                        <a:rPr lang="es-ES" sz="1150" b="1" u="none" strike="noStrike" dirty="0">
                          <a:solidFill>
                            <a:schemeClr val="bg1"/>
                          </a:solidFill>
                          <a:effectLst/>
                        </a:rPr>
                        <a:t>2023</a:t>
                      </a:r>
                      <a:endParaRPr lang="es-MX" sz="1150" b="1" i="0" u="none" strike="noStrike" dirty="0">
                        <a:solidFill>
                          <a:schemeClr val="bg1"/>
                        </a:solidFill>
                        <a:effectLst/>
                        <a:latin typeface="Montserrat" panose="00000500000000000000"/>
                      </a:endParaRPr>
                    </a:p>
                  </a:txBody>
                  <a:tcPr marL="9525" marR="9525" marT="9525" marB="0" anchor="ctr">
                    <a:solidFill>
                      <a:srgbClr val="05405D"/>
                    </a:solidFill>
                  </a:tcPr>
                </a:tc>
                <a:tc hMerge="1">
                  <a:txBody>
                    <a:bodyPr/>
                    <a:lstStyle/>
                    <a:p>
                      <a:pPr algn="ctr" rtl="0" fontAlgn="ctr"/>
                      <a:endParaRPr lang="es-MX" sz="1200" b="1" i="0" u="none" strike="noStrike" dirty="0">
                        <a:solidFill>
                          <a:srgbClr val="FFFFFF"/>
                        </a:solidFill>
                        <a:effectLst/>
                        <a:latin typeface="Montserrat" panose="00000500000000000000"/>
                      </a:endParaRPr>
                    </a:p>
                  </a:txBody>
                  <a:tcPr marL="9525" marR="9525" marT="9525" marB="0" anchor="ctr">
                    <a:solidFill>
                      <a:srgbClr val="05405D"/>
                    </a:solidFill>
                  </a:tcPr>
                </a:tc>
                <a:tc hMerge="1">
                  <a:txBody>
                    <a:bodyPr/>
                    <a:lstStyle/>
                    <a:p>
                      <a:pPr algn="ctr" rtl="0" fontAlgn="ctr"/>
                      <a:endParaRPr lang="es-MX" sz="1200" b="1" i="0" u="none" strike="noStrike" dirty="0">
                        <a:solidFill>
                          <a:srgbClr val="FFFFFF"/>
                        </a:solidFill>
                        <a:effectLst/>
                        <a:latin typeface="Montserrat" panose="00000500000000000000"/>
                      </a:endParaRPr>
                    </a:p>
                  </a:txBody>
                  <a:tcPr marL="9525" marR="9525" marT="9525" marB="0" anchor="ctr">
                    <a:solidFill>
                      <a:srgbClr val="05405D"/>
                    </a:solidFill>
                  </a:tcPr>
                </a:tc>
                <a:tc hMerge="1">
                  <a:txBody>
                    <a:bodyPr/>
                    <a:lstStyle/>
                    <a:p>
                      <a:pPr algn="ctr" rtl="0" fontAlgn="ctr"/>
                      <a:endParaRPr lang="es-MX" sz="1200" b="1" i="0" u="none" strike="noStrike" dirty="0">
                        <a:solidFill>
                          <a:srgbClr val="FFFFFF"/>
                        </a:solidFill>
                        <a:effectLst/>
                        <a:latin typeface="Montserrat" panose="00000500000000000000"/>
                      </a:endParaRPr>
                    </a:p>
                  </a:txBody>
                  <a:tcPr marL="9525" marR="9525" marT="9525" marB="0" anchor="ctr">
                    <a:solidFill>
                      <a:srgbClr val="05405D"/>
                    </a:solidFill>
                  </a:tcPr>
                </a:tc>
                <a:tc>
                  <a:txBody>
                    <a:bodyPr/>
                    <a:lstStyle/>
                    <a:p>
                      <a:pPr algn="ctr" rtl="0" fontAlgn="ctr"/>
                      <a:r>
                        <a:rPr lang="es-ES" sz="1150" b="1" u="none" strike="noStrike" dirty="0">
                          <a:solidFill>
                            <a:schemeClr val="bg1"/>
                          </a:solidFill>
                          <a:effectLst/>
                        </a:rPr>
                        <a:t>Variación (%)</a:t>
                      </a:r>
                      <a:endParaRPr lang="es-MX" sz="1150" b="1" i="0" u="none" strike="noStrike" dirty="0">
                        <a:solidFill>
                          <a:schemeClr val="bg1"/>
                        </a:solidFill>
                        <a:effectLst/>
                        <a:latin typeface="Montserrat" panose="00000500000000000000"/>
                      </a:endParaRPr>
                    </a:p>
                  </a:txBody>
                  <a:tcPr marL="9525" marR="9525" marT="9525" marB="0" anchor="ctr">
                    <a:solidFill>
                      <a:srgbClr val="05405D"/>
                    </a:solidFill>
                  </a:tcPr>
                </a:tc>
                <a:extLst>
                  <a:ext uri="{0D108BD9-81ED-4DB2-BD59-A6C34878D82A}">
                    <a16:rowId xmlns:a16="http://schemas.microsoft.com/office/drawing/2014/main" val="2657102938"/>
                  </a:ext>
                </a:extLst>
              </a:tr>
              <a:tr h="571224">
                <a:tc>
                  <a:txBody>
                    <a:bodyPr/>
                    <a:lstStyle/>
                    <a:p>
                      <a:pPr algn="ctr" rtl="0" fontAlgn="ctr"/>
                      <a:r>
                        <a:rPr lang="es-MX" sz="1150" b="1" u="none" strike="noStrike" dirty="0">
                          <a:solidFill>
                            <a:schemeClr val="bg1"/>
                          </a:solidFill>
                          <a:effectLst/>
                        </a:rPr>
                        <a:t>Total Recursos de Terceros</a:t>
                      </a:r>
                      <a:endParaRPr lang="es-MX" sz="1150" b="1" i="0" u="none" strike="noStrike" dirty="0">
                        <a:solidFill>
                          <a:schemeClr val="bg1"/>
                        </a:solidFill>
                        <a:effectLst/>
                        <a:latin typeface="Montserrat" panose="00000500000000000000"/>
                      </a:endParaRPr>
                    </a:p>
                  </a:txBody>
                  <a:tcPr marL="9525" marR="9525" marT="9525" marB="0" anchor="ctr">
                    <a:solidFill>
                      <a:srgbClr val="05405D"/>
                    </a:solidFill>
                  </a:tcPr>
                </a:tc>
                <a:tc>
                  <a:txBody>
                    <a:bodyPr/>
                    <a:lstStyle/>
                    <a:p>
                      <a:pPr marL="0" algn="ctr" defTabSz="914400" rtl="0" eaLnBrk="1" fontAlgn="ctr" latinLnBrk="0" hangingPunct="1"/>
                      <a:r>
                        <a:rPr lang="es-MX" sz="1150" b="1" u="none" strike="noStrike" kern="1200" dirty="0">
                          <a:solidFill>
                            <a:schemeClr val="bg1"/>
                          </a:solidFill>
                          <a:effectLst/>
                          <a:latin typeface="+mn-lt"/>
                          <a:ea typeface="+mn-ea"/>
                          <a:cs typeface="+mn-cs"/>
                        </a:rPr>
                        <a:t>1,559,699.02</a:t>
                      </a:r>
                    </a:p>
                  </a:txBody>
                  <a:tcPr marL="9525" marR="9525" marT="9525" marB="0" anchor="ctr">
                    <a:solidFill>
                      <a:srgbClr val="05405D"/>
                    </a:solidFill>
                  </a:tcPr>
                </a:tc>
                <a:tc>
                  <a:txBody>
                    <a:bodyPr/>
                    <a:lstStyle/>
                    <a:p>
                      <a:pPr marL="0" algn="ctr" defTabSz="914400" rtl="0" eaLnBrk="1" fontAlgn="ctr" latinLnBrk="0" hangingPunct="1"/>
                      <a:r>
                        <a:rPr lang="es-MX" sz="1150" b="1" u="none" strike="noStrike" kern="1200" dirty="0">
                          <a:solidFill>
                            <a:schemeClr val="bg1"/>
                          </a:solidFill>
                          <a:effectLst/>
                          <a:latin typeface="+mn-lt"/>
                          <a:ea typeface="+mn-ea"/>
                          <a:cs typeface="+mn-cs"/>
                        </a:rPr>
                        <a:t>35,409,397.97</a:t>
                      </a:r>
                    </a:p>
                  </a:txBody>
                  <a:tcPr marL="9525" marR="9525" marT="9525" marB="0" anchor="ctr">
                    <a:solidFill>
                      <a:srgbClr val="05405D"/>
                    </a:solidFill>
                  </a:tcPr>
                </a:tc>
                <a:tc>
                  <a:txBody>
                    <a:bodyPr/>
                    <a:lstStyle/>
                    <a:p>
                      <a:pPr marL="0" algn="ctr" defTabSz="914400" rtl="0" eaLnBrk="1" fontAlgn="ctr" latinLnBrk="0" hangingPunct="1"/>
                      <a:r>
                        <a:rPr lang="es-MX" sz="1150" b="1" u="none" strike="noStrike" kern="1200" dirty="0">
                          <a:solidFill>
                            <a:schemeClr val="bg1"/>
                          </a:solidFill>
                          <a:effectLst/>
                          <a:latin typeface="+mn-lt"/>
                          <a:ea typeface="+mn-ea"/>
                          <a:cs typeface="+mn-cs"/>
                        </a:rPr>
                        <a:t>1,138,316.91</a:t>
                      </a:r>
                    </a:p>
                  </a:txBody>
                  <a:tcPr marL="9525" marR="9525" marT="9525" marB="0" anchor="ctr">
                    <a:solidFill>
                      <a:srgbClr val="05405D"/>
                    </a:solidFill>
                  </a:tcPr>
                </a:tc>
                <a:tc>
                  <a:txBody>
                    <a:bodyPr/>
                    <a:lstStyle/>
                    <a:p>
                      <a:pPr marL="0" algn="ctr" defTabSz="914400" rtl="0" eaLnBrk="1" fontAlgn="ctr" latinLnBrk="0" hangingPunct="1"/>
                      <a:r>
                        <a:rPr lang="es-MX" sz="1150" b="1" u="none" strike="noStrike" kern="1200" dirty="0">
                          <a:solidFill>
                            <a:schemeClr val="tx1"/>
                          </a:solidFill>
                          <a:effectLst/>
                          <a:latin typeface="+mn-lt"/>
                          <a:ea typeface="+mn-ea"/>
                          <a:cs typeface="+mn-cs"/>
                        </a:rPr>
                        <a:t>38,107,413.90</a:t>
                      </a:r>
                    </a:p>
                  </a:txBody>
                  <a:tcPr marL="9525" marR="9525" marT="9525" marB="0" anchor="ctr">
                    <a:solidFill>
                      <a:srgbClr val="FFC000"/>
                    </a:solidFill>
                  </a:tcPr>
                </a:tc>
                <a:tc>
                  <a:txBody>
                    <a:bodyPr/>
                    <a:lstStyle/>
                    <a:p>
                      <a:pPr marL="0" algn="ctr" defTabSz="914400" rtl="0" eaLnBrk="1" fontAlgn="ctr" latinLnBrk="0" hangingPunct="1"/>
                      <a:r>
                        <a:rPr lang="es-MX" sz="1150" b="1" u="none" strike="noStrike" kern="1200" dirty="0">
                          <a:solidFill>
                            <a:schemeClr val="bg1"/>
                          </a:solidFill>
                          <a:effectLst/>
                          <a:latin typeface="+mn-lt"/>
                          <a:ea typeface="+mn-ea"/>
                          <a:cs typeface="+mn-cs"/>
                        </a:rPr>
                        <a:t>1,780,720.94</a:t>
                      </a:r>
                    </a:p>
                  </a:txBody>
                  <a:tcPr marL="9525" marR="9525" marT="9525" marB="0" anchor="ctr">
                    <a:solidFill>
                      <a:srgbClr val="05405D"/>
                    </a:solidFill>
                  </a:tcPr>
                </a:tc>
                <a:tc>
                  <a:txBody>
                    <a:bodyPr/>
                    <a:lstStyle/>
                    <a:p>
                      <a:pPr marL="0" algn="ctr" defTabSz="914400" rtl="0" eaLnBrk="1" fontAlgn="ctr" latinLnBrk="0" hangingPunct="1"/>
                      <a:r>
                        <a:rPr lang="es-MX" sz="1150" b="1" u="none" strike="noStrike" kern="1200" dirty="0">
                          <a:solidFill>
                            <a:schemeClr val="bg1"/>
                          </a:solidFill>
                          <a:effectLst/>
                          <a:latin typeface="+mn-lt"/>
                          <a:ea typeface="+mn-ea"/>
                          <a:cs typeface="+mn-cs"/>
                        </a:rPr>
                        <a:t>27,268,590.83</a:t>
                      </a:r>
                    </a:p>
                  </a:txBody>
                  <a:tcPr marL="9525" marR="9525" marT="9525" marB="0" anchor="ctr">
                    <a:solidFill>
                      <a:srgbClr val="05405D"/>
                    </a:solidFill>
                  </a:tcPr>
                </a:tc>
                <a:tc>
                  <a:txBody>
                    <a:bodyPr/>
                    <a:lstStyle/>
                    <a:p>
                      <a:pPr marL="0" algn="ctr" defTabSz="914400" rtl="0" eaLnBrk="1" fontAlgn="ctr" latinLnBrk="0" hangingPunct="1"/>
                      <a:r>
                        <a:rPr lang="es-MX" sz="1150" b="1" u="none" strike="noStrike" kern="1200" dirty="0">
                          <a:solidFill>
                            <a:schemeClr val="bg1"/>
                          </a:solidFill>
                          <a:effectLst/>
                          <a:latin typeface="+mn-lt"/>
                          <a:ea typeface="+mn-ea"/>
                          <a:cs typeface="+mn-cs"/>
                        </a:rPr>
                        <a:t>2,037,530.42</a:t>
                      </a:r>
                    </a:p>
                  </a:txBody>
                  <a:tcPr marL="9525" marR="9525" marT="9525" marB="0" anchor="ctr">
                    <a:solidFill>
                      <a:srgbClr val="05405D"/>
                    </a:solidFill>
                  </a:tcPr>
                </a:tc>
                <a:tc>
                  <a:txBody>
                    <a:bodyPr/>
                    <a:lstStyle/>
                    <a:p>
                      <a:pPr marL="0" algn="ctr" defTabSz="914400" rtl="0" eaLnBrk="1" fontAlgn="ctr" latinLnBrk="0" hangingPunct="1"/>
                      <a:r>
                        <a:rPr lang="es-MX" sz="1150" b="1" u="none" strike="noStrike" kern="1200" dirty="0">
                          <a:solidFill>
                            <a:schemeClr val="tx1"/>
                          </a:solidFill>
                          <a:effectLst/>
                          <a:latin typeface="+mn-lt"/>
                          <a:ea typeface="+mn-ea"/>
                          <a:cs typeface="+mn-cs"/>
                        </a:rPr>
                        <a:t>31,086,842.19</a:t>
                      </a:r>
                    </a:p>
                  </a:txBody>
                  <a:tcPr marL="9525" marR="9525" marT="9525" marB="0" anchor="ctr">
                    <a:solidFill>
                      <a:srgbClr val="FFC000"/>
                    </a:solidFill>
                  </a:tcPr>
                </a:tc>
                <a:tc>
                  <a:txBody>
                    <a:bodyPr/>
                    <a:lstStyle/>
                    <a:p>
                      <a:pPr algn="ctr" rtl="0" fontAlgn="ctr"/>
                      <a:r>
                        <a:rPr lang="es-MX" sz="1150" b="1" u="none" strike="noStrike" dirty="0">
                          <a:solidFill>
                            <a:schemeClr val="tx1"/>
                          </a:solidFill>
                          <a:effectLst/>
                        </a:rPr>
                        <a:t>-18.42%</a:t>
                      </a:r>
                      <a:endParaRPr lang="es-MX" sz="1150" b="1" i="0" u="none" strike="noStrike" dirty="0">
                        <a:solidFill>
                          <a:schemeClr val="tx1"/>
                        </a:solidFill>
                        <a:effectLst/>
                        <a:latin typeface="Montserrat" panose="00000500000000000000"/>
                      </a:endParaRPr>
                    </a:p>
                  </a:txBody>
                  <a:tcPr marL="9525" marR="9525" marT="9525" marB="0" anchor="ctr">
                    <a:solidFill>
                      <a:srgbClr val="FFC000"/>
                    </a:solidFill>
                  </a:tcPr>
                </a:tc>
                <a:extLst>
                  <a:ext uri="{0D108BD9-81ED-4DB2-BD59-A6C34878D82A}">
                    <a16:rowId xmlns:a16="http://schemas.microsoft.com/office/drawing/2014/main" val="4191671455"/>
                  </a:ext>
                </a:extLst>
              </a:tr>
            </a:tbl>
          </a:graphicData>
        </a:graphic>
      </p:graphicFrame>
    </p:spTree>
    <p:extLst>
      <p:ext uri="{BB962C8B-B14F-4D97-AF65-F5344CB8AC3E}">
        <p14:creationId xmlns:p14="http://schemas.microsoft.com/office/powerpoint/2010/main" val="2122938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302B4D-2250-9008-4C70-DCDDC9A3AA2D}"/>
              </a:ext>
            </a:extLst>
          </p:cNvPr>
          <p:cNvSpPr>
            <a:spLocks noGrp="1"/>
          </p:cNvSpPr>
          <p:nvPr/>
        </p:nvSpPr>
        <p:spPr>
          <a:xfrm>
            <a:off x="0" y="-196339"/>
            <a:ext cx="1212066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000" b="1" dirty="0">
              <a:solidFill>
                <a:schemeClr val="accent5">
                  <a:lumMod val="50000"/>
                </a:schemeClr>
              </a:solidFill>
              <a:highlight>
                <a:srgbClr val="FFFF00"/>
              </a:highlight>
              <a:latin typeface="Montserrat" panose="00000500000000000000" pitchFamily="2" charset="0"/>
              <a:ea typeface="+mn-ea"/>
              <a:cs typeface="Arial" panose="020B0604020202020204" pitchFamily="34" charset="0"/>
            </a:endParaRPr>
          </a:p>
        </p:txBody>
      </p:sp>
      <p:sp>
        <p:nvSpPr>
          <p:cNvPr id="5" name="Google Shape;563;g219d5db0781_0_133">
            <a:extLst>
              <a:ext uri="{FF2B5EF4-FFF2-40B4-BE49-F238E27FC236}">
                <a16:creationId xmlns:a16="http://schemas.microsoft.com/office/drawing/2014/main" id="{A354FA34-9643-403B-B616-65CB13A1B5BF}"/>
              </a:ext>
            </a:extLst>
          </p:cNvPr>
          <p:cNvSpPr txBox="1"/>
          <p:nvPr/>
        </p:nvSpPr>
        <p:spPr>
          <a:xfrm>
            <a:off x="3098700" y="462887"/>
            <a:ext cx="5580843" cy="707846"/>
          </a:xfrm>
          <a:prstGeom prst="rect">
            <a:avLst/>
          </a:prstGeom>
          <a:noFill/>
          <a:ln>
            <a:noFill/>
          </a:ln>
        </p:spPr>
        <p:txBody>
          <a:bodyPr spcFirstLastPara="1" wrap="square" lIns="91425" tIns="45700" rIns="91425" bIns="45700" anchor="t" anchorCtr="0">
            <a:spAutoFit/>
          </a:bodyPr>
          <a:lstStyle/>
          <a:p>
            <a:pPr algn="ctr"/>
            <a:r>
              <a:rPr lang="es-MX" sz="2000" b="1" dirty="0">
                <a:solidFill>
                  <a:schemeClr val="accent5">
                    <a:lumMod val="50000"/>
                  </a:schemeClr>
                </a:solidFill>
                <a:latin typeface="Montserrat" panose="00000500000000000000" pitchFamily="2" charset="0"/>
                <a:cs typeface="Arial" panose="020B0604020202020204" pitchFamily="34" charset="0"/>
              </a:rPr>
              <a:t>Número de atenciones en NNA en el INP con intento suicida</a:t>
            </a:r>
            <a:endParaRPr lang="en-US" sz="2000" b="1" dirty="0">
              <a:solidFill>
                <a:schemeClr val="accent5">
                  <a:lumMod val="50000"/>
                </a:schemeClr>
              </a:solidFill>
              <a:latin typeface="Montserrat" panose="00000500000000000000" pitchFamily="2" charset="0"/>
              <a:cs typeface="Arial" panose="020B0604020202020204" pitchFamily="34" charset="0"/>
            </a:endParaRPr>
          </a:p>
        </p:txBody>
      </p:sp>
      <p:sp>
        <p:nvSpPr>
          <p:cNvPr id="7" name="Rectángulo: esquinas redondeadas 6">
            <a:extLst>
              <a:ext uri="{FF2B5EF4-FFF2-40B4-BE49-F238E27FC236}">
                <a16:creationId xmlns:a16="http://schemas.microsoft.com/office/drawing/2014/main" id="{7A55AA05-6FA2-4B87-8820-F870A98376A1}"/>
              </a:ext>
            </a:extLst>
          </p:cNvPr>
          <p:cNvSpPr/>
          <p:nvPr/>
        </p:nvSpPr>
        <p:spPr>
          <a:xfrm>
            <a:off x="8900252" y="191012"/>
            <a:ext cx="3182892" cy="458252"/>
          </a:xfrm>
          <a:prstGeom prst="roundRect">
            <a:avLst/>
          </a:prstGeom>
          <a:solidFill>
            <a:srgbClr val="05405D"/>
          </a:solidFill>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Medium" panose="00000600000000000000" pitchFamily="2" charset="0"/>
              </a:rPr>
              <a:t>INVESTIGACIÓN</a:t>
            </a:r>
          </a:p>
        </p:txBody>
      </p:sp>
      <p:graphicFrame>
        <p:nvGraphicFramePr>
          <p:cNvPr id="6" name="Gráfico 5">
            <a:extLst>
              <a:ext uri="{FF2B5EF4-FFF2-40B4-BE49-F238E27FC236}">
                <a16:creationId xmlns:a16="http://schemas.microsoft.com/office/drawing/2014/main" id="{E6A5C69C-B216-4E26-AA3B-53B0C1C4821E}"/>
              </a:ext>
            </a:extLst>
          </p:cNvPr>
          <p:cNvGraphicFramePr>
            <a:graphicFrameLocks/>
          </p:cNvGraphicFramePr>
          <p:nvPr>
            <p:extLst>
              <p:ext uri="{D42A27DB-BD31-4B8C-83A1-F6EECF244321}">
                <p14:modId xmlns:p14="http://schemas.microsoft.com/office/powerpoint/2010/main" val="4268555212"/>
              </p:ext>
            </p:extLst>
          </p:nvPr>
        </p:nvGraphicFramePr>
        <p:xfrm>
          <a:off x="119062" y="1129224"/>
          <a:ext cx="11953875" cy="56486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58083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o 15">
            <a:extLst>
              <a:ext uri="{FF2B5EF4-FFF2-40B4-BE49-F238E27FC236}">
                <a16:creationId xmlns:a16="http://schemas.microsoft.com/office/drawing/2014/main" id="{0CAA761F-F1B6-1923-ECF5-03BA485CFC4E}"/>
              </a:ext>
            </a:extLst>
          </p:cNvPr>
          <p:cNvGrpSpPr/>
          <p:nvPr/>
        </p:nvGrpSpPr>
        <p:grpSpPr>
          <a:xfrm>
            <a:off x="71741" y="933964"/>
            <a:ext cx="7272642" cy="4717805"/>
            <a:chOff x="-528" y="1169141"/>
            <a:chExt cx="7500554" cy="4626849"/>
          </a:xfrm>
        </p:grpSpPr>
        <p:pic>
          <p:nvPicPr>
            <p:cNvPr id="15" name="Imagen 14">
              <a:extLst>
                <a:ext uri="{FF2B5EF4-FFF2-40B4-BE49-F238E27FC236}">
                  <a16:creationId xmlns:a16="http://schemas.microsoft.com/office/drawing/2014/main" id="{A61B1AA2-8801-B4E1-A70F-5A2F3224A0FD}"/>
                </a:ext>
              </a:extLst>
            </p:cNvPr>
            <p:cNvPicPr>
              <a:picLocks noChangeAspect="1"/>
            </p:cNvPicPr>
            <p:nvPr/>
          </p:nvPicPr>
          <p:blipFill>
            <a:blip r:embed="rId3"/>
            <a:stretch>
              <a:fillRect/>
            </a:stretch>
          </p:blipFill>
          <p:spPr>
            <a:xfrm>
              <a:off x="-528" y="1325630"/>
              <a:ext cx="7500554" cy="4470360"/>
            </a:xfrm>
            <a:prstGeom prst="rect">
              <a:avLst/>
            </a:prstGeom>
          </p:spPr>
        </p:pic>
        <p:sp>
          <p:nvSpPr>
            <p:cNvPr id="5" name="CuadroTexto 4">
              <a:extLst>
                <a:ext uri="{FF2B5EF4-FFF2-40B4-BE49-F238E27FC236}">
                  <a16:creationId xmlns:a16="http://schemas.microsoft.com/office/drawing/2014/main" id="{90A83DD4-ABD8-4126-6B0B-D71A5958954D}"/>
                </a:ext>
              </a:extLst>
            </p:cNvPr>
            <p:cNvSpPr txBox="1"/>
            <p:nvPr/>
          </p:nvSpPr>
          <p:spPr>
            <a:xfrm>
              <a:off x="541642" y="1169141"/>
              <a:ext cx="6416211" cy="644693"/>
            </a:xfrm>
            <a:prstGeom prst="rect">
              <a:avLst/>
            </a:prstGeom>
            <a:noFill/>
          </p:spPr>
          <p:txBody>
            <a:bodyPr wrap="square" rtlCol="0">
              <a:spAutoFit/>
            </a:bodyPr>
            <a:lstStyle/>
            <a:p>
              <a:pPr algn="ctr"/>
              <a:r>
                <a:rPr lang="es-MX" b="1" dirty="0">
                  <a:solidFill>
                    <a:srgbClr val="05405D"/>
                  </a:solidFill>
                </a:rPr>
                <a:t>Factores de riesgo identificados para conducta suicida en niñas, niños y adolescentes en el INP</a:t>
              </a:r>
            </a:p>
          </p:txBody>
        </p:sp>
      </p:grpSp>
      <p:sp>
        <p:nvSpPr>
          <p:cNvPr id="18" name="CuadroTexto 11">
            <a:extLst>
              <a:ext uri="{FF2B5EF4-FFF2-40B4-BE49-F238E27FC236}">
                <a16:creationId xmlns:a16="http://schemas.microsoft.com/office/drawing/2014/main" id="{E729B7F1-F45F-4FF5-9F91-3629DC628C6B}"/>
              </a:ext>
            </a:extLst>
          </p:cNvPr>
          <p:cNvSpPr txBox="1"/>
          <p:nvPr/>
        </p:nvSpPr>
        <p:spPr>
          <a:xfrm>
            <a:off x="692487" y="5735579"/>
            <a:ext cx="6031149" cy="58477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s-MX" sz="1600" b="1" dirty="0"/>
              <a:t>Tamizaje de factores de riesgo </a:t>
            </a:r>
            <a:r>
              <a:rPr lang="es-MX" sz="1600" dirty="0"/>
              <a:t>de conductas suicidas en NNA en el INP. </a:t>
            </a:r>
          </a:p>
        </p:txBody>
      </p:sp>
      <p:grpSp>
        <p:nvGrpSpPr>
          <p:cNvPr id="22" name="Grupo 21">
            <a:extLst>
              <a:ext uri="{FF2B5EF4-FFF2-40B4-BE49-F238E27FC236}">
                <a16:creationId xmlns:a16="http://schemas.microsoft.com/office/drawing/2014/main" id="{671EF557-F14D-5E28-E49D-6244A3D31588}"/>
              </a:ext>
            </a:extLst>
          </p:cNvPr>
          <p:cNvGrpSpPr/>
          <p:nvPr/>
        </p:nvGrpSpPr>
        <p:grpSpPr>
          <a:xfrm>
            <a:off x="7574772" y="1526372"/>
            <a:ext cx="4403838" cy="4009126"/>
            <a:chOff x="8710824" y="921303"/>
            <a:chExt cx="3156540" cy="3876463"/>
          </a:xfrm>
        </p:grpSpPr>
        <p:sp>
          <p:nvSpPr>
            <p:cNvPr id="12" name="CuadroTexto 11">
              <a:extLst>
                <a:ext uri="{FF2B5EF4-FFF2-40B4-BE49-F238E27FC236}">
                  <a16:creationId xmlns:a16="http://schemas.microsoft.com/office/drawing/2014/main" id="{E689FAB0-B922-26FC-E64C-855116E3BC74}"/>
                </a:ext>
              </a:extLst>
            </p:cNvPr>
            <p:cNvSpPr txBox="1"/>
            <p:nvPr/>
          </p:nvSpPr>
          <p:spPr>
            <a:xfrm>
              <a:off x="8881585" y="1710247"/>
              <a:ext cx="2985779" cy="3087519"/>
            </a:xfrm>
            <a:prstGeom prst="rect">
              <a:avLst/>
            </a:prstGeom>
            <a:noFill/>
            <a:ln>
              <a:noFill/>
            </a:ln>
          </p:spPr>
          <p:txBody>
            <a:bodyPr wrap="square" rtlCol="0">
              <a:spAutoFit/>
            </a:bodyPr>
            <a:lstStyle/>
            <a:p>
              <a:pPr marL="285750" indent="-285750">
                <a:buFont typeface="Arial" panose="020B0604020202020204" pitchFamily="34" charset="0"/>
                <a:buChar char="•"/>
              </a:pPr>
              <a:r>
                <a:rPr lang="es-MX" sz="1550" dirty="0"/>
                <a:t>Casas-Muñoz A, Velasco-Rojano ÁE, Rodríguez-Caballero A, Prado-Solé E, Álvarez MG. </a:t>
              </a:r>
              <a:r>
                <a:rPr lang="es-MX" sz="1550" i="1" dirty="0" err="1"/>
                <a:t>ACEs</a:t>
              </a:r>
              <a:r>
                <a:rPr lang="es-MX" sz="1550" i="1" dirty="0"/>
                <a:t> and mental </a:t>
              </a:r>
              <a:r>
                <a:rPr lang="es-MX" sz="1550" i="1" dirty="0" err="1"/>
                <a:t>health</a:t>
              </a:r>
              <a:r>
                <a:rPr lang="es-MX" sz="1550" i="1" dirty="0"/>
                <a:t> </a:t>
              </a:r>
              <a:r>
                <a:rPr lang="es-MX" sz="1550" i="1" dirty="0" err="1"/>
                <a:t>problems</a:t>
              </a:r>
              <a:r>
                <a:rPr lang="es-MX" sz="1550" i="1" dirty="0"/>
                <a:t> as </a:t>
              </a:r>
              <a:r>
                <a:rPr lang="es-MX" sz="1550" i="1" dirty="0" err="1"/>
                <a:t>suicidality</a:t>
              </a:r>
              <a:r>
                <a:rPr lang="es-MX" sz="1550" i="1" dirty="0"/>
                <a:t> </a:t>
              </a:r>
              <a:r>
                <a:rPr lang="es-MX" sz="1550" i="1" dirty="0" err="1"/>
                <a:t>predictors</a:t>
              </a:r>
              <a:r>
                <a:rPr lang="es-MX" sz="1550" i="1" dirty="0"/>
                <a:t> in </a:t>
              </a:r>
              <a:r>
                <a:rPr lang="es-MX" sz="1550" i="1" dirty="0" err="1"/>
                <a:t>Mexican</a:t>
              </a:r>
              <a:r>
                <a:rPr lang="es-MX" sz="1550" i="1" dirty="0"/>
                <a:t> </a:t>
              </a:r>
              <a:r>
                <a:rPr lang="es-MX" sz="1550" i="1" dirty="0" err="1"/>
                <a:t>adolescents</a:t>
              </a:r>
              <a:r>
                <a:rPr lang="es-MX" sz="1550" dirty="0"/>
                <a:t>. Child Abuse </a:t>
              </a:r>
              <a:r>
                <a:rPr lang="es-MX" sz="1550" dirty="0" err="1"/>
                <a:t>Negl</a:t>
              </a:r>
              <a:r>
                <a:rPr lang="es-MX" sz="1550" dirty="0"/>
                <a:t>. 2024 Apr;150:106440. </a:t>
              </a:r>
              <a:r>
                <a:rPr lang="es-MX" sz="1550" dirty="0" err="1"/>
                <a:t>doi</a:t>
              </a:r>
              <a:r>
                <a:rPr lang="es-MX" sz="1550" dirty="0"/>
                <a:t>: 10.1016/j.chiabu.2023.106440. </a:t>
              </a:r>
              <a:r>
                <a:rPr lang="es-MX" sz="1550" dirty="0" err="1"/>
                <a:t>Epub</a:t>
              </a:r>
              <a:r>
                <a:rPr lang="es-MX" sz="1550" dirty="0"/>
                <a:t> 2023 </a:t>
              </a:r>
              <a:r>
                <a:rPr lang="es-MX" sz="1550" dirty="0" err="1"/>
                <a:t>Sep</a:t>
              </a:r>
              <a:r>
                <a:rPr lang="es-MX" sz="1550" dirty="0"/>
                <a:t> 6. PMID: 37684115.</a:t>
              </a:r>
            </a:p>
            <a:p>
              <a:pPr marL="285750" indent="-285750">
                <a:buFont typeface="Arial" panose="020B0604020202020204" pitchFamily="34" charset="0"/>
                <a:buChar char="•"/>
              </a:pPr>
              <a:endParaRPr lang="es-MX" sz="1550" dirty="0"/>
            </a:p>
            <a:p>
              <a:pPr marL="285750" indent="-285750">
                <a:buFont typeface="Arial" panose="020B0604020202020204" pitchFamily="34" charset="0"/>
                <a:buChar char="•"/>
              </a:pPr>
              <a:r>
                <a:rPr lang="es-MX" sz="1550" b="1" dirty="0"/>
                <a:t>Suplemento especial 150 editado por CDC</a:t>
              </a:r>
            </a:p>
            <a:p>
              <a:pPr marL="285750" indent="-285750">
                <a:buFont typeface="Arial" panose="020B0604020202020204" pitchFamily="34" charset="0"/>
                <a:buChar char="•"/>
              </a:pPr>
              <a:endParaRPr lang="es-MX" sz="1550" b="1" dirty="0"/>
            </a:p>
            <a:p>
              <a:pPr marL="285750" indent="-285750">
                <a:buFont typeface="Arial" panose="020B0604020202020204" pitchFamily="34" charset="0"/>
                <a:buChar char="•"/>
              </a:pPr>
              <a:r>
                <a:rPr lang="es-MX" sz="1550" dirty="0"/>
                <a:t>Factor de impacto 4.8</a:t>
              </a:r>
            </a:p>
          </p:txBody>
        </p:sp>
        <p:sp>
          <p:nvSpPr>
            <p:cNvPr id="13" name="CuadroTexto 12">
              <a:extLst>
                <a:ext uri="{FF2B5EF4-FFF2-40B4-BE49-F238E27FC236}">
                  <a16:creationId xmlns:a16="http://schemas.microsoft.com/office/drawing/2014/main" id="{CC51537F-497C-8360-9C0B-99E96B878810}"/>
                </a:ext>
              </a:extLst>
            </p:cNvPr>
            <p:cNvSpPr txBox="1"/>
            <p:nvPr/>
          </p:nvSpPr>
          <p:spPr>
            <a:xfrm>
              <a:off x="8710824" y="921303"/>
              <a:ext cx="3156540" cy="892777"/>
            </a:xfrm>
            <a:prstGeom prst="rect">
              <a:avLst/>
            </a:prstGeom>
            <a:noFill/>
            <a:ln>
              <a:noFill/>
            </a:ln>
          </p:spPr>
          <p:txBody>
            <a:bodyPr wrap="square" rtlCol="0">
              <a:spAutoFit/>
            </a:bodyPr>
            <a:lstStyle/>
            <a:p>
              <a:pPr algn="ctr"/>
              <a:r>
                <a:rPr lang="es-MX" b="1" dirty="0">
                  <a:solidFill>
                    <a:srgbClr val="05405D"/>
                  </a:solidFill>
                </a:rPr>
                <a:t>Generación de evidencia científica publicada en revistas indizadas</a:t>
              </a:r>
            </a:p>
          </p:txBody>
        </p:sp>
      </p:grpSp>
      <p:sp>
        <p:nvSpPr>
          <p:cNvPr id="23" name="Google Shape;577;g219eccf9388_0_117">
            <a:extLst>
              <a:ext uri="{FF2B5EF4-FFF2-40B4-BE49-F238E27FC236}">
                <a16:creationId xmlns:a16="http://schemas.microsoft.com/office/drawing/2014/main" id="{AF7BB717-8009-4196-A95B-DF7A2BE3B134}"/>
              </a:ext>
            </a:extLst>
          </p:cNvPr>
          <p:cNvSpPr txBox="1"/>
          <p:nvPr/>
        </p:nvSpPr>
        <p:spPr>
          <a:xfrm>
            <a:off x="3141040" y="166541"/>
            <a:ext cx="5721269" cy="707846"/>
          </a:xfrm>
          <a:prstGeom prst="rect">
            <a:avLst/>
          </a:prstGeom>
          <a:noFill/>
          <a:ln>
            <a:noFill/>
          </a:ln>
        </p:spPr>
        <p:txBody>
          <a:bodyPr spcFirstLastPara="1" wrap="square" lIns="91425" tIns="45700" rIns="91425" bIns="45700" anchor="t" anchorCtr="0">
            <a:spAutoFit/>
          </a:bodyPr>
          <a:lstStyle/>
          <a:p>
            <a:pPr algn="ctr">
              <a:spcBef>
                <a:spcPts val="0"/>
              </a:spcBef>
              <a:spcAft>
                <a:spcPts val="0"/>
              </a:spcAft>
              <a:buClr>
                <a:srgbClr val="000000"/>
              </a:buClr>
              <a:buSzPts val="1800"/>
              <a:defRPr/>
            </a:pPr>
            <a:r>
              <a:rPr lang="es-MX" sz="2000" b="1" dirty="0">
                <a:solidFill>
                  <a:schemeClr val="accent5">
                    <a:lumMod val="50000"/>
                  </a:schemeClr>
                </a:solidFill>
                <a:latin typeface="Montserrat" panose="00000500000000000000" pitchFamily="2" charset="0"/>
                <a:cs typeface="Arial" panose="020B0604020202020204" pitchFamily="34" charset="0"/>
                <a:sym typeface="Montserrat"/>
              </a:rPr>
              <a:t>Acciones para contribuir en la atención a Pacientes con Conductas Suicidas INP</a:t>
            </a:r>
            <a:endParaRPr sz="2000" b="1" dirty="0">
              <a:solidFill>
                <a:schemeClr val="accent5">
                  <a:lumMod val="50000"/>
                </a:schemeClr>
              </a:solidFill>
              <a:latin typeface="Montserrat" panose="00000500000000000000" pitchFamily="2" charset="0"/>
              <a:cs typeface="Arial" panose="020B0604020202020204" pitchFamily="34" charset="0"/>
              <a:sym typeface="Montserrat"/>
            </a:endParaRPr>
          </a:p>
        </p:txBody>
      </p:sp>
      <p:sp>
        <p:nvSpPr>
          <p:cNvPr id="17" name="Rectángulo: esquinas redondeadas 16">
            <a:extLst>
              <a:ext uri="{FF2B5EF4-FFF2-40B4-BE49-F238E27FC236}">
                <a16:creationId xmlns:a16="http://schemas.microsoft.com/office/drawing/2014/main" id="{25588ECC-18EA-4CF4-BBD6-4D679A2D00FC}"/>
              </a:ext>
            </a:extLst>
          </p:cNvPr>
          <p:cNvSpPr/>
          <p:nvPr/>
        </p:nvSpPr>
        <p:spPr>
          <a:xfrm>
            <a:off x="8900252" y="191012"/>
            <a:ext cx="3182892" cy="458252"/>
          </a:xfrm>
          <a:prstGeom prst="roundRect">
            <a:avLst/>
          </a:prstGeom>
          <a:solidFill>
            <a:srgbClr val="05405D"/>
          </a:solidFill>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Medium" panose="00000600000000000000" pitchFamily="2" charset="0"/>
              </a:rPr>
              <a:t>INVESTIGACIÓN</a:t>
            </a:r>
          </a:p>
        </p:txBody>
      </p:sp>
    </p:spTree>
    <p:extLst>
      <p:ext uri="{BB962C8B-B14F-4D97-AF65-F5344CB8AC3E}">
        <p14:creationId xmlns:p14="http://schemas.microsoft.com/office/powerpoint/2010/main" val="501941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70"/>
          <p:cNvGrpSpPr/>
          <p:nvPr/>
        </p:nvGrpSpPr>
        <p:grpSpPr>
          <a:xfrm>
            <a:off x="852374" y="755750"/>
            <a:ext cx="10001020" cy="5941871"/>
            <a:chOff x="204344" y="1345699"/>
            <a:chExt cx="8777343" cy="4911712"/>
          </a:xfrm>
        </p:grpSpPr>
        <p:grpSp>
          <p:nvGrpSpPr>
            <p:cNvPr id="52" name="Group 51"/>
            <p:cNvGrpSpPr/>
            <p:nvPr/>
          </p:nvGrpSpPr>
          <p:grpSpPr>
            <a:xfrm>
              <a:off x="204344" y="1345699"/>
              <a:ext cx="3476164" cy="4911712"/>
              <a:chOff x="-82264" y="1345699"/>
              <a:chExt cx="3476164" cy="4911712"/>
            </a:xfrm>
          </p:grpSpPr>
          <p:grpSp>
            <p:nvGrpSpPr>
              <p:cNvPr id="51" name="Group 50"/>
              <p:cNvGrpSpPr/>
              <p:nvPr/>
            </p:nvGrpSpPr>
            <p:grpSpPr>
              <a:xfrm>
                <a:off x="500909" y="5227415"/>
                <a:ext cx="2565262" cy="1029996"/>
                <a:chOff x="500909" y="5227415"/>
                <a:chExt cx="2565262" cy="1029996"/>
              </a:xfrm>
            </p:grpSpPr>
            <p:sp>
              <p:nvSpPr>
                <p:cNvPr id="64" name="Rectangle 63"/>
                <p:cNvSpPr/>
                <p:nvPr/>
              </p:nvSpPr>
              <p:spPr>
                <a:xfrm>
                  <a:off x="1544928" y="5356237"/>
                  <a:ext cx="1521243" cy="636041"/>
                </a:xfrm>
                <a:prstGeom prst="rect">
                  <a:avLst/>
                </a:prstGeom>
                <a:solidFill>
                  <a:schemeClr val="bg1"/>
                </a:solidFill>
              </p:spPr>
              <p:txBody>
                <a:bodyPr wrap="square" anchor="ctr">
                  <a:spAutoFit/>
                </a:bodyPr>
                <a:lstStyle/>
                <a:p>
                  <a:pPr marL="128588" indent="-128588">
                    <a:buFont typeface="Arial" panose="020B0604020202020204" pitchFamily="34" charset="0"/>
                    <a:buChar char="›"/>
                  </a:pPr>
                  <a:r>
                    <a:rPr lang="en-US" sz="1100" b="1" dirty="0">
                      <a:solidFill>
                        <a:schemeClr val="tx2">
                          <a:lumMod val="75000"/>
                          <a:lumOff val="25000"/>
                        </a:schemeClr>
                      </a:solidFill>
                      <a:latin typeface="Montserrat" panose="00000500000000000000" pitchFamily="2" charset="0"/>
                      <a:cs typeface="Arial" panose="020B0604020202020204" pitchFamily="34" charset="0"/>
                    </a:rPr>
                    <a:t>Estrategia fundamental para la modernización educativa.</a:t>
                  </a:r>
                </a:p>
              </p:txBody>
            </p:sp>
            <p:grpSp>
              <p:nvGrpSpPr>
                <p:cNvPr id="30" name="Group 29"/>
                <p:cNvGrpSpPr/>
                <p:nvPr/>
              </p:nvGrpSpPr>
              <p:grpSpPr>
                <a:xfrm>
                  <a:off x="500909" y="5227415"/>
                  <a:ext cx="861503" cy="1029996"/>
                  <a:chOff x="910909" y="5330213"/>
                  <a:chExt cx="960213" cy="1148012"/>
                </a:xfrm>
              </p:grpSpPr>
              <p:sp>
                <p:nvSpPr>
                  <p:cNvPr id="47" name="Rectangle 46"/>
                  <p:cNvSpPr/>
                  <p:nvPr/>
                </p:nvSpPr>
                <p:spPr>
                  <a:xfrm>
                    <a:off x="926833" y="5822557"/>
                    <a:ext cx="944289" cy="382816"/>
                  </a:xfrm>
                  <a:prstGeom prst="rect">
                    <a:avLst/>
                  </a:prstGeom>
                </p:spPr>
                <p:txBody>
                  <a:bodyPr wrap="none" anchor="ctr">
                    <a:spAutoFit/>
                  </a:bodyPr>
                  <a:lstStyle/>
                  <a:p>
                    <a:pPr algn="ctr"/>
                    <a:r>
                      <a:rPr lang="en-US" sz="1050" b="1" dirty="0">
                        <a:solidFill>
                          <a:schemeClr val="accent1"/>
                        </a:solidFill>
                        <a:latin typeface="Montserrat" panose="00000500000000000000" pitchFamily="2" charset="0"/>
                        <a:cs typeface="Arial" panose="020B0604020202020204" pitchFamily="34" charset="0"/>
                      </a:rPr>
                      <a:t>Cultura de </a:t>
                    </a:r>
                  </a:p>
                  <a:p>
                    <a:pPr algn="ctr"/>
                    <a:r>
                      <a:rPr lang="en-US" sz="1050" b="1" dirty="0">
                        <a:solidFill>
                          <a:schemeClr val="accent1"/>
                        </a:solidFill>
                        <a:latin typeface="Montserrat" panose="00000500000000000000" pitchFamily="2" charset="0"/>
                        <a:cs typeface="Arial" panose="020B0604020202020204" pitchFamily="34" charset="0"/>
                      </a:rPr>
                      <a:t>evaluación</a:t>
                    </a:r>
                  </a:p>
                </p:txBody>
              </p:sp>
              <p:grpSp>
                <p:nvGrpSpPr>
                  <p:cNvPr id="58" name="Group 57"/>
                  <p:cNvGrpSpPr/>
                  <p:nvPr/>
                </p:nvGrpSpPr>
                <p:grpSpPr>
                  <a:xfrm>
                    <a:off x="910909" y="5524758"/>
                    <a:ext cx="953467" cy="953467"/>
                    <a:chOff x="1457136" y="1522201"/>
                    <a:chExt cx="953467" cy="953467"/>
                  </a:xfrm>
                </p:grpSpPr>
                <p:sp>
                  <p:nvSpPr>
                    <p:cNvPr id="59" name="Oval 58"/>
                    <p:cNvSpPr/>
                    <p:nvPr/>
                  </p:nvSpPr>
                  <p:spPr>
                    <a:xfrm>
                      <a:off x="1500476" y="1564864"/>
                      <a:ext cx="866788" cy="866787"/>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ontserrat" panose="00000500000000000000" pitchFamily="2" charset="0"/>
                      </a:endParaRPr>
                    </a:p>
                  </p:txBody>
                </p:sp>
                <p:sp>
                  <p:nvSpPr>
                    <p:cNvPr id="60" name="Arc 59"/>
                    <p:cNvSpPr/>
                    <p:nvPr/>
                  </p:nvSpPr>
                  <p:spPr>
                    <a:xfrm>
                      <a:off x="1457136" y="1522201"/>
                      <a:ext cx="953467" cy="953467"/>
                    </a:xfrm>
                    <a:prstGeom prst="arc">
                      <a:avLst>
                        <a:gd name="adj1" fmla="val 27087"/>
                        <a:gd name="adj2" fmla="val 10813135"/>
                      </a:avLst>
                    </a:prstGeom>
                    <a:noFill/>
                    <a:ln>
                      <a:solidFill>
                        <a:schemeClr val="accent1"/>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ontserrat" panose="00000500000000000000" pitchFamily="2" charset="0"/>
                      </a:endParaRPr>
                    </a:p>
                  </p:txBody>
                </p:sp>
              </p:grpSp>
              <p:grpSp>
                <p:nvGrpSpPr>
                  <p:cNvPr id="12" name="Group 11"/>
                  <p:cNvGrpSpPr/>
                  <p:nvPr/>
                </p:nvGrpSpPr>
                <p:grpSpPr>
                  <a:xfrm>
                    <a:off x="938378" y="5330213"/>
                    <a:ext cx="674400" cy="450272"/>
                    <a:chOff x="938378" y="5351642"/>
                    <a:chExt cx="674400" cy="450272"/>
                  </a:xfrm>
                </p:grpSpPr>
                <p:sp>
                  <p:nvSpPr>
                    <p:cNvPr id="69" name="Oval 68"/>
                    <p:cNvSpPr/>
                    <p:nvPr/>
                  </p:nvSpPr>
                  <p:spPr>
                    <a:xfrm>
                      <a:off x="1162506" y="5351642"/>
                      <a:ext cx="450272" cy="450272"/>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ontserrat" panose="00000500000000000000" pitchFamily="2" charset="0"/>
                      </a:endParaRPr>
                    </a:p>
                  </p:txBody>
                </p:sp>
                <p:grpSp>
                  <p:nvGrpSpPr>
                    <p:cNvPr id="95" name="Group 62"/>
                    <p:cNvGrpSpPr>
                      <a:grpSpLocks noChangeAspect="1"/>
                    </p:cNvGrpSpPr>
                    <p:nvPr/>
                  </p:nvGrpSpPr>
                  <p:grpSpPr bwMode="auto">
                    <a:xfrm>
                      <a:off x="938378" y="5448930"/>
                      <a:ext cx="182621" cy="231233"/>
                      <a:chOff x="4542" y="756"/>
                      <a:chExt cx="2269" cy="2873"/>
                    </a:xfrm>
                    <a:solidFill>
                      <a:schemeClr val="bg1"/>
                    </a:solidFill>
                    <a:effectLst/>
                  </p:grpSpPr>
                  <p:sp>
                    <p:nvSpPr>
                      <p:cNvPr id="96" name="Freeform 64"/>
                      <p:cNvSpPr>
                        <a:spLocks/>
                      </p:cNvSpPr>
                      <p:nvPr/>
                    </p:nvSpPr>
                    <p:spPr bwMode="auto">
                      <a:xfrm>
                        <a:off x="4542" y="756"/>
                        <a:ext cx="2269" cy="2873"/>
                      </a:xfrm>
                      <a:custGeom>
                        <a:avLst/>
                        <a:gdLst>
                          <a:gd name="T0" fmla="*/ 4004 w 4537"/>
                          <a:gd name="T1" fmla="*/ 0 h 5746"/>
                          <a:gd name="T2" fmla="*/ 4157 w 4537"/>
                          <a:gd name="T3" fmla="*/ 23 h 5746"/>
                          <a:gd name="T4" fmla="*/ 4294 w 4537"/>
                          <a:gd name="T5" fmla="*/ 85 h 5746"/>
                          <a:gd name="T6" fmla="*/ 4406 w 4537"/>
                          <a:gd name="T7" fmla="*/ 183 h 5746"/>
                          <a:gd name="T8" fmla="*/ 4487 w 4537"/>
                          <a:gd name="T9" fmla="*/ 309 h 5746"/>
                          <a:gd name="T10" fmla="*/ 4532 w 4537"/>
                          <a:gd name="T11" fmla="*/ 454 h 5746"/>
                          <a:gd name="T12" fmla="*/ 4537 w 4537"/>
                          <a:gd name="T13" fmla="*/ 3169 h 5746"/>
                          <a:gd name="T14" fmla="*/ 4255 w 4537"/>
                          <a:gd name="T15" fmla="*/ 3114 h 5746"/>
                          <a:gd name="T16" fmla="*/ 4111 w 4537"/>
                          <a:gd name="T17" fmla="*/ 533 h 5746"/>
                          <a:gd name="T18" fmla="*/ 4091 w 4537"/>
                          <a:gd name="T19" fmla="*/ 469 h 5746"/>
                          <a:gd name="T20" fmla="*/ 4037 w 4537"/>
                          <a:gd name="T21" fmla="*/ 431 h 5746"/>
                          <a:gd name="T22" fmla="*/ 1248 w 4537"/>
                          <a:gd name="T23" fmla="*/ 425 h 5746"/>
                          <a:gd name="T24" fmla="*/ 1184 w 4537"/>
                          <a:gd name="T25" fmla="*/ 446 h 5746"/>
                          <a:gd name="T26" fmla="*/ 1145 w 4537"/>
                          <a:gd name="T27" fmla="*/ 498 h 5746"/>
                          <a:gd name="T28" fmla="*/ 1140 w 4537"/>
                          <a:gd name="T29" fmla="*/ 714 h 5746"/>
                          <a:gd name="T30" fmla="*/ 3367 w 4537"/>
                          <a:gd name="T31" fmla="*/ 720 h 5746"/>
                          <a:gd name="T32" fmla="*/ 3514 w 4537"/>
                          <a:gd name="T33" fmla="*/ 765 h 5746"/>
                          <a:gd name="T34" fmla="*/ 3637 w 4537"/>
                          <a:gd name="T35" fmla="*/ 846 h 5746"/>
                          <a:gd name="T36" fmla="*/ 3736 w 4537"/>
                          <a:gd name="T37" fmla="*/ 958 h 5746"/>
                          <a:gd name="T38" fmla="*/ 3800 w 4537"/>
                          <a:gd name="T39" fmla="*/ 1095 h 5746"/>
                          <a:gd name="T40" fmla="*/ 3823 w 4537"/>
                          <a:gd name="T41" fmla="*/ 1249 h 5746"/>
                          <a:gd name="T42" fmla="*/ 3711 w 4537"/>
                          <a:gd name="T43" fmla="*/ 3149 h 5746"/>
                          <a:gd name="T44" fmla="*/ 3498 w 4537"/>
                          <a:gd name="T45" fmla="*/ 3211 h 5746"/>
                          <a:gd name="T46" fmla="*/ 3396 w 4537"/>
                          <a:gd name="T47" fmla="*/ 1249 h 5746"/>
                          <a:gd name="T48" fmla="*/ 3375 w 4537"/>
                          <a:gd name="T49" fmla="*/ 1186 h 5746"/>
                          <a:gd name="T50" fmla="*/ 3322 w 4537"/>
                          <a:gd name="T51" fmla="*/ 1147 h 5746"/>
                          <a:gd name="T52" fmla="*/ 533 w 4537"/>
                          <a:gd name="T53" fmla="*/ 1141 h 5746"/>
                          <a:gd name="T54" fmla="*/ 469 w 4537"/>
                          <a:gd name="T55" fmla="*/ 1162 h 5746"/>
                          <a:gd name="T56" fmla="*/ 431 w 4537"/>
                          <a:gd name="T57" fmla="*/ 1214 h 5746"/>
                          <a:gd name="T58" fmla="*/ 425 w 4537"/>
                          <a:gd name="T59" fmla="*/ 5211 h 5746"/>
                          <a:gd name="T60" fmla="*/ 446 w 4537"/>
                          <a:gd name="T61" fmla="*/ 5275 h 5746"/>
                          <a:gd name="T62" fmla="*/ 498 w 4537"/>
                          <a:gd name="T63" fmla="*/ 5314 h 5746"/>
                          <a:gd name="T64" fmla="*/ 2428 w 4537"/>
                          <a:gd name="T65" fmla="*/ 5320 h 5746"/>
                          <a:gd name="T66" fmla="*/ 2509 w 4537"/>
                          <a:gd name="T67" fmla="*/ 5540 h 5746"/>
                          <a:gd name="T68" fmla="*/ 2619 w 4537"/>
                          <a:gd name="T69" fmla="*/ 5746 h 5746"/>
                          <a:gd name="T70" fmla="*/ 454 w 4537"/>
                          <a:gd name="T71" fmla="*/ 5741 h 5746"/>
                          <a:gd name="T72" fmla="*/ 309 w 4537"/>
                          <a:gd name="T73" fmla="*/ 5696 h 5746"/>
                          <a:gd name="T74" fmla="*/ 184 w 4537"/>
                          <a:gd name="T75" fmla="*/ 5615 h 5746"/>
                          <a:gd name="T76" fmla="*/ 85 w 4537"/>
                          <a:gd name="T77" fmla="*/ 5503 h 5746"/>
                          <a:gd name="T78" fmla="*/ 21 w 4537"/>
                          <a:gd name="T79" fmla="*/ 5366 h 5746"/>
                          <a:gd name="T80" fmla="*/ 0 w 4537"/>
                          <a:gd name="T81" fmla="*/ 5211 h 5746"/>
                          <a:gd name="T82" fmla="*/ 6 w 4537"/>
                          <a:gd name="T83" fmla="*/ 1170 h 5746"/>
                          <a:gd name="T84" fmla="*/ 48 w 4537"/>
                          <a:gd name="T85" fmla="*/ 1023 h 5746"/>
                          <a:gd name="T86" fmla="*/ 129 w 4537"/>
                          <a:gd name="T87" fmla="*/ 900 h 5746"/>
                          <a:gd name="T88" fmla="*/ 243 w 4537"/>
                          <a:gd name="T89" fmla="*/ 801 h 5746"/>
                          <a:gd name="T90" fmla="*/ 379 w 4537"/>
                          <a:gd name="T91" fmla="*/ 738 h 5746"/>
                          <a:gd name="T92" fmla="*/ 533 w 4537"/>
                          <a:gd name="T93" fmla="*/ 714 h 5746"/>
                          <a:gd name="T94" fmla="*/ 715 w 4537"/>
                          <a:gd name="T95" fmla="*/ 533 h 5746"/>
                          <a:gd name="T96" fmla="*/ 738 w 4537"/>
                          <a:gd name="T97" fmla="*/ 378 h 5746"/>
                          <a:gd name="T98" fmla="*/ 800 w 4537"/>
                          <a:gd name="T99" fmla="*/ 243 h 5746"/>
                          <a:gd name="T100" fmla="*/ 898 w 4537"/>
                          <a:gd name="T101" fmla="*/ 131 h 5746"/>
                          <a:gd name="T102" fmla="*/ 1024 w 4537"/>
                          <a:gd name="T103" fmla="*/ 50 h 5746"/>
                          <a:gd name="T104" fmla="*/ 1169 w 4537"/>
                          <a:gd name="T105" fmla="*/ 6 h 5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37" h="5746">
                            <a:moveTo>
                              <a:pt x="1248" y="0"/>
                            </a:moveTo>
                            <a:lnTo>
                              <a:pt x="4004" y="0"/>
                            </a:lnTo>
                            <a:lnTo>
                              <a:pt x="4082" y="6"/>
                            </a:lnTo>
                            <a:lnTo>
                              <a:pt x="4157" y="23"/>
                            </a:lnTo>
                            <a:lnTo>
                              <a:pt x="4228" y="50"/>
                            </a:lnTo>
                            <a:lnTo>
                              <a:pt x="4294" y="85"/>
                            </a:lnTo>
                            <a:lnTo>
                              <a:pt x="4354" y="131"/>
                            </a:lnTo>
                            <a:lnTo>
                              <a:pt x="4406" y="183"/>
                            </a:lnTo>
                            <a:lnTo>
                              <a:pt x="4451" y="243"/>
                            </a:lnTo>
                            <a:lnTo>
                              <a:pt x="4487" y="309"/>
                            </a:lnTo>
                            <a:lnTo>
                              <a:pt x="4514" y="378"/>
                            </a:lnTo>
                            <a:lnTo>
                              <a:pt x="4532" y="454"/>
                            </a:lnTo>
                            <a:lnTo>
                              <a:pt x="4537" y="533"/>
                            </a:lnTo>
                            <a:lnTo>
                              <a:pt x="4537" y="3169"/>
                            </a:lnTo>
                            <a:lnTo>
                              <a:pt x="4396" y="3136"/>
                            </a:lnTo>
                            <a:lnTo>
                              <a:pt x="4255" y="3114"/>
                            </a:lnTo>
                            <a:lnTo>
                              <a:pt x="4111" y="3107"/>
                            </a:lnTo>
                            <a:lnTo>
                              <a:pt x="4111" y="533"/>
                            </a:lnTo>
                            <a:lnTo>
                              <a:pt x="4105" y="498"/>
                            </a:lnTo>
                            <a:lnTo>
                              <a:pt x="4091" y="469"/>
                            </a:lnTo>
                            <a:lnTo>
                              <a:pt x="4066" y="446"/>
                            </a:lnTo>
                            <a:lnTo>
                              <a:pt x="4037" y="431"/>
                            </a:lnTo>
                            <a:lnTo>
                              <a:pt x="4004" y="425"/>
                            </a:lnTo>
                            <a:lnTo>
                              <a:pt x="1248" y="425"/>
                            </a:lnTo>
                            <a:lnTo>
                              <a:pt x="1215" y="431"/>
                            </a:lnTo>
                            <a:lnTo>
                              <a:pt x="1184" y="446"/>
                            </a:lnTo>
                            <a:lnTo>
                              <a:pt x="1161" y="469"/>
                            </a:lnTo>
                            <a:lnTo>
                              <a:pt x="1145" y="498"/>
                            </a:lnTo>
                            <a:lnTo>
                              <a:pt x="1140" y="533"/>
                            </a:lnTo>
                            <a:lnTo>
                              <a:pt x="1140" y="714"/>
                            </a:lnTo>
                            <a:lnTo>
                              <a:pt x="3288" y="714"/>
                            </a:lnTo>
                            <a:lnTo>
                              <a:pt x="3367" y="720"/>
                            </a:lnTo>
                            <a:lnTo>
                              <a:pt x="3442" y="738"/>
                            </a:lnTo>
                            <a:lnTo>
                              <a:pt x="3514" y="765"/>
                            </a:lnTo>
                            <a:lnTo>
                              <a:pt x="3579" y="801"/>
                            </a:lnTo>
                            <a:lnTo>
                              <a:pt x="3637" y="846"/>
                            </a:lnTo>
                            <a:lnTo>
                              <a:pt x="3691" y="900"/>
                            </a:lnTo>
                            <a:lnTo>
                              <a:pt x="3736" y="958"/>
                            </a:lnTo>
                            <a:lnTo>
                              <a:pt x="3773" y="1023"/>
                            </a:lnTo>
                            <a:lnTo>
                              <a:pt x="3800" y="1095"/>
                            </a:lnTo>
                            <a:lnTo>
                              <a:pt x="3817" y="1170"/>
                            </a:lnTo>
                            <a:lnTo>
                              <a:pt x="3823" y="1249"/>
                            </a:lnTo>
                            <a:lnTo>
                              <a:pt x="3823" y="3128"/>
                            </a:lnTo>
                            <a:lnTo>
                              <a:pt x="3711" y="3149"/>
                            </a:lnTo>
                            <a:lnTo>
                              <a:pt x="3603" y="3176"/>
                            </a:lnTo>
                            <a:lnTo>
                              <a:pt x="3498" y="3211"/>
                            </a:lnTo>
                            <a:lnTo>
                              <a:pt x="3396" y="3252"/>
                            </a:lnTo>
                            <a:lnTo>
                              <a:pt x="3396" y="1249"/>
                            </a:lnTo>
                            <a:lnTo>
                              <a:pt x="3390" y="1214"/>
                            </a:lnTo>
                            <a:lnTo>
                              <a:pt x="3375" y="1186"/>
                            </a:lnTo>
                            <a:lnTo>
                              <a:pt x="3351" y="1162"/>
                            </a:lnTo>
                            <a:lnTo>
                              <a:pt x="3322" y="1147"/>
                            </a:lnTo>
                            <a:lnTo>
                              <a:pt x="3288" y="1141"/>
                            </a:lnTo>
                            <a:lnTo>
                              <a:pt x="533" y="1141"/>
                            </a:lnTo>
                            <a:lnTo>
                              <a:pt x="498" y="1147"/>
                            </a:lnTo>
                            <a:lnTo>
                              <a:pt x="469" y="1162"/>
                            </a:lnTo>
                            <a:lnTo>
                              <a:pt x="446" y="1186"/>
                            </a:lnTo>
                            <a:lnTo>
                              <a:pt x="431" y="1214"/>
                            </a:lnTo>
                            <a:lnTo>
                              <a:pt x="425" y="1249"/>
                            </a:lnTo>
                            <a:lnTo>
                              <a:pt x="425" y="5211"/>
                            </a:lnTo>
                            <a:lnTo>
                              <a:pt x="431" y="5246"/>
                            </a:lnTo>
                            <a:lnTo>
                              <a:pt x="446" y="5275"/>
                            </a:lnTo>
                            <a:lnTo>
                              <a:pt x="469" y="5298"/>
                            </a:lnTo>
                            <a:lnTo>
                              <a:pt x="498" y="5314"/>
                            </a:lnTo>
                            <a:lnTo>
                              <a:pt x="533" y="5320"/>
                            </a:lnTo>
                            <a:lnTo>
                              <a:pt x="2428" y="5320"/>
                            </a:lnTo>
                            <a:lnTo>
                              <a:pt x="2465" y="5432"/>
                            </a:lnTo>
                            <a:lnTo>
                              <a:pt x="2509" y="5540"/>
                            </a:lnTo>
                            <a:lnTo>
                              <a:pt x="2561" y="5646"/>
                            </a:lnTo>
                            <a:lnTo>
                              <a:pt x="2619" y="5746"/>
                            </a:lnTo>
                            <a:lnTo>
                              <a:pt x="533" y="5746"/>
                            </a:lnTo>
                            <a:lnTo>
                              <a:pt x="454" y="5741"/>
                            </a:lnTo>
                            <a:lnTo>
                              <a:pt x="379" y="5723"/>
                            </a:lnTo>
                            <a:lnTo>
                              <a:pt x="309" y="5696"/>
                            </a:lnTo>
                            <a:lnTo>
                              <a:pt x="243" y="5659"/>
                            </a:lnTo>
                            <a:lnTo>
                              <a:pt x="184" y="5615"/>
                            </a:lnTo>
                            <a:lnTo>
                              <a:pt x="129" y="5563"/>
                            </a:lnTo>
                            <a:lnTo>
                              <a:pt x="85" y="5503"/>
                            </a:lnTo>
                            <a:lnTo>
                              <a:pt x="48" y="5437"/>
                            </a:lnTo>
                            <a:lnTo>
                              <a:pt x="21" y="5366"/>
                            </a:lnTo>
                            <a:lnTo>
                              <a:pt x="6" y="5291"/>
                            </a:lnTo>
                            <a:lnTo>
                              <a:pt x="0" y="5211"/>
                            </a:lnTo>
                            <a:lnTo>
                              <a:pt x="0" y="1249"/>
                            </a:lnTo>
                            <a:lnTo>
                              <a:pt x="6" y="1170"/>
                            </a:lnTo>
                            <a:lnTo>
                              <a:pt x="21" y="1095"/>
                            </a:lnTo>
                            <a:lnTo>
                              <a:pt x="48" y="1023"/>
                            </a:lnTo>
                            <a:lnTo>
                              <a:pt x="85" y="958"/>
                            </a:lnTo>
                            <a:lnTo>
                              <a:pt x="129" y="900"/>
                            </a:lnTo>
                            <a:lnTo>
                              <a:pt x="184" y="846"/>
                            </a:lnTo>
                            <a:lnTo>
                              <a:pt x="243" y="801"/>
                            </a:lnTo>
                            <a:lnTo>
                              <a:pt x="309" y="765"/>
                            </a:lnTo>
                            <a:lnTo>
                              <a:pt x="379" y="738"/>
                            </a:lnTo>
                            <a:lnTo>
                              <a:pt x="454" y="720"/>
                            </a:lnTo>
                            <a:lnTo>
                              <a:pt x="533" y="714"/>
                            </a:lnTo>
                            <a:lnTo>
                              <a:pt x="715" y="714"/>
                            </a:lnTo>
                            <a:lnTo>
                              <a:pt x="715" y="533"/>
                            </a:lnTo>
                            <a:lnTo>
                              <a:pt x="721" y="454"/>
                            </a:lnTo>
                            <a:lnTo>
                              <a:pt x="738" y="378"/>
                            </a:lnTo>
                            <a:lnTo>
                              <a:pt x="765" y="309"/>
                            </a:lnTo>
                            <a:lnTo>
                              <a:pt x="800" y="243"/>
                            </a:lnTo>
                            <a:lnTo>
                              <a:pt x="846" y="183"/>
                            </a:lnTo>
                            <a:lnTo>
                              <a:pt x="898" y="131"/>
                            </a:lnTo>
                            <a:lnTo>
                              <a:pt x="958" y="85"/>
                            </a:lnTo>
                            <a:lnTo>
                              <a:pt x="1024" y="50"/>
                            </a:lnTo>
                            <a:lnTo>
                              <a:pt x="1093" y="23"/>
                            </a:lnTo>
                            <a:lnTo>
                              <a:pt x="1169" y="6"/>
                            </a:lnTo>
                            <a:lnTo>
                              <a:pt x="1248" y="0"/>
                            </a:lnTo>
                            <a:close/>
                          </a:path>
                        </a:pathLst>
                      </a:custGeom>
                      <a:grpFill/>
                      <a:ln w="0">
                        <a:noFill/>
                        <a:prstDash val="solid"/>
                        <a:round/>
                        <a:headEnd/>
                        <a:tailEnd/>
                      </a:ln>
                    </p:spPr>
                    <p:txBody>
                      <a:bodyPr vert="horz" wrap="square" lIns="68580" tIns="34290" rIns="68580" bIns="34290" numCol="1" anchor="ctr" anchorCtr="0" compatLnSpc="1">
                        <a:prstTxWarp prst="textNoShape">
                          <a:avLst/>
                        </a:prstTxWarp>
                      </a:bodyPr>
                      <a:lstStyle/>
                      <a:p>
                        <a:pPr defTabSz="685800">
                          <a:defRPr/>
                        </a:pPr>
                        <a:endParaRPr lang="en-US" sz="1350" kern="0">
                          <a:solidFill>
                            <a:prstClr val="black"/>
                          </a:solidFill>
                          <a:latin typeface="Montserrat" panose="00000500000000000000" pitchFamily="2" charset="0"/>
                          <a:cs typeface="Arial" panose="020B0604020202020204" pitchFamily="34" charset="0"/>
                        </a:endParaRPr>
                      </a:p>
                    </p:txBody>
                  </p:sp>
                  <p:sp>
                    <p:nvSpPr>
                      <p:cNvPr id="97" name="Freeform 65"/>
                      <p:cNvSpPr>
                        <a:spLocks/>
                      </p:cNvSpPr>
                      <p:nvPr/>
                    </p:nvSpPr>
                    <p:spPr bwMode="auto">
                      <a:xfrm>
                        <a:off x="5029" y="1669"/>
                        <a:ext cx="767" cy="214"/>
                      </a:xfrm>
                      <a:custGeom>
                        <a:avLst/>
                        <a:gdLst>
                          <a:gd name="T0" fmla="*/ 212 w 1533"/>
                          <a:gd name="T1" fmla="*/ 0 h 426"/>
                          <a:gd name="T2" fmla="*/ 1321 w 1533"/>
                          <a:gd name="T3" fmla="*/ 0 h 426"/>
                          <a:gd name="T4" fmla="*/ 1369 w 1533"/>
                          <a:gd name="T5" fmla="*/ 5 h 426"/>
                          <a:gd name="T6" fmla="*/ 1414 w 1533"/>
                          <a:gd name="T7" fmla="*/ 21 h 426"/>
                          <a:gd name="T8" fmla="*/ 1454 w 1533"/>
                          <a:gd name="T9" fmla="*/ 46 h 426"/>
                          <a:gd name="T10" fmla="*/ 1487 w 1533"/>
                          <a:gd name="T11" fmla="*/ 81 h 426"/>
                          <a:gd name="T12" fmla="*/ 1512 w 1533"/>
                          <a:gd name="T13" fmla="*/ 119 h 426"/>
                          <a:gd name="T14" fmla="*/ 1527 w 1533"/>
                          <a:gd name="T15" fmla="*/ 164 h 426"/>
                          <a:gd name="T16" fmla="*/ 1533 w 1533"/>
                          <a:gd name="T17" fmla="*/ 212 h 426"/>
                          <a:gd name="T18" fmla="*/ 1527 w 1533"/>
                          <a:gd name="T19" fmla="*/ 262 h 426"/>
                          <a:gd name="T20" fmla="*/ 1512 w 1533"/>
                          <a:gd name="T21" fmla="*/ 307 h 426"/>
                          <a:gd name="T22" fmla="*/ 1487 w 1533"/>
                          <a:gd name="T23" fmla="*/ 345 h 426"/>
                          <a:gd name="T24" fmla="*/ 1454 w 1533"/>
                          <a:gd name="T25" fmla="*/ 380 h 426"/>
                          <a:gd name="T26" fmla="*/ 1414 w 1533"/>
                          <a:gd name="T27" fmla="*/ 405 h 426"/>
                          <a:gd name="T28" fmla="*/ 1369 w 1533"/>
                          <a:gd name="T29" fmla="*/ 421 h 426"/>
                          <a:gd name="T30" fmla="*/ 1321 w 1533"/>
                          <a:gd name="T31" fmla="*/ 426 h 426"/>
                          <a:gd name="T32" fmla="*/ 212 w 1533"/>
                          <a:gd name="T33" fmla="*/ 426 h 426"/>
                          <a:gd name="T34" fmla="*/ 164 w 1533"/>
                          <a:gd name="T35" fmla="*/ 421 h 426"/>
                          <a:gd name="T36" fmla="*/ 117 w 1533"/>
                          <a:gd name="T37" fmla="*/ 405 h 426"/>
                          <a:gd name="T38" fmla="*/ 79 w 1533"/>
                          <a:gd name="T39" fmla="*/ 380 h 426"/>
                          <a:gd name="T40" fmla="*/ 46 w 1533"/>
                          <a:gd name="T41" fmla="*/ 345 h 426"/>
                          <a:gd name="T42" fmla="*/ 21 w 1533"/>
                          <a:gd name="T43" fmla="*/ 307 h 426"/>
                          <a:gd name="T44" fmla="*/ 5 w 1533"/>
                          <a:gd name="T45" fmla="*/ 262 h 426"/>
                          <a:gd name="T46" fmla="*/ 0 w 1533"/>
                          <a:gd name="T47" fmla="*/ 212 h 426"/>
                          <a:gd name="T48" fmla="*/ 5 w 1533"/>
                          <a:gd name="T49" fmla="*/ 164 h 426"/>
                          <a:gd name="T50" fmla="*/ 21 w 1533"/>
                          <a:gd name="T51" fmla="*/ 119 h 426"/>
                          <a:gd name="T52" fmla="*/ 46 w 1533"/>
                          <a:gd name="T53" fmla="*/ 81 h 426"/>
                          <a:gd name="T54" fmla="*/ 79 w 1533"/>
                          <a:gd name="T55" fmla="*/ 46 h 426"/>
                          <a:gd name="T56" fmla="*/ 117 w 1533"/>
                          <a:gd name="T57" fmla="*/ 21 h 426"/>
                          <a:gd name="T58" fmla="*/ 164 w 1533"/>
                          <a:gd name="T59" fmla="*/ 5 h 426"/>
                          <a:gd name="T60" fmla="*/ 212 w 1533"/>
                          <a:gd name="T61"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33" h="426">
                            <a:moveTo>
                              <a:pt x="212" y="0"/>
                            </a:moveTo>
                            <a:lnTo>
                              <a:pt x="1321" y="0"/>
                            </a:lnTo>
                            <a:lnTo>
                              <a:pt x="1369" y="5"/>
                            </a:lnTo>
                            <a:lnTo>
                              <a:pt x="1414" y="21"/>
                            </a:lnTo>
                            <a:lnTo>
                              <a:pt x="1454" y="46"/>
                            </a:lnTo>
                            <a:lnTo>
                              <a:pt x="1487" y="81"/>
                            </a:lnTo>
                            <a:lnTo>
                              <a:pt x="1512" y="119"/>
                            </a:lnTo>
                            <a:lnTo>
                              <a:pt x="1527" y="164"/>
                            </a:lnTo>
                            <a:lnTo>
                              <a:pt x="1533" y="212"/>
                            </a:lnTo>
                            <a:lnTo>
                              <a:pt x="1527" y="262"/>
                            </a:lnTo>
                            <a:lnTo>
                              <a:pt x="1512" y="307"/>
                            </a:lnTo>
                            <a:lnTo>
                              <a:pt x="1487" y="345"/>
                            </a:lnTo>
                            <a:lnTo>
                              <a:pt x="1454" y="380"/>
                            </a:lnTo>
                            <a:lnTo>
                              <a:pt x="1414" y="405"/>
                            </a:lnTo>
                            <a:lnTo>
                              <a:pt x="1369" y="421"/>
                            </a:lnTo>
                            <a:lnTo>
                              <a:pt x="1321" y="426"/>
                            </a:lnTo>
                            <a:lnTo>
                              <a:pt x="212" y="426"/>
                            </a:lnTo>
                            <a:lnTo>
                              <a:pt x="164" y="421"/>
                            </a:lnTo>
                            <a:lnTo>
                              <a:pt x="117" y="405"/>
                            </a:lnTo>
                            <a:lnTo>
                              <a:pt x="79" y="380"/>
                            </a:lnTo>
                            <a:lnTo>
                              <a:pt x="46" y="345"/>
                            </a:lnTo>
                            <a:lnTo>
                              <a:pt x="21" y="307"/>
                            </a:lnTo>
                            <a:lnTo>
                              <a:pt x="5" y="262"/>
                            </a:lnTo>
                            <a:lnTo>
                              <a:pt x="0" y="212"/>
                            </a:lnTo>
                            <a:lnTo>
                              <a:pt x="5" y="164"/>
                            </a:lnTo>
                            <a:lnTo>
                              <a:pt x="21" y="119"/>
                            </a:lnTo>
                            <a:lnTo>
                              <a:pt x="46" y="81"/>
                            </a:lnTo>
                            <a:lnTo>
                              <a:pt x="79" y="46"/>
                            </a:lnTo>
                            <a:lnTo>
                              <a:pt x="117" y="21"/>
                            </a:lnTo>
                            <a:lnTo>
                              <a:pt x="164" y="5"/>
                            </a:lnTo>
                            <a:lnTo>
                              <a:pt x="212" y="0"/>
                            </a:lnTo>
                            <a:close/>
                          </a:path>
                        </a:pathLst>
                      </a:custGeom>
                      <a:grpFill/>
                      <a:ln w="0">
                        <a:noFill/>
                        <a:prstDash val="solid"/>
                        <a:round/>
                        <a:headEnd/>
                        <a:tailEnd/>
                      </a:ln>
                    </p:spPr>
                    <p:txBody>
                      <a:bodyPr vert="horz" wrap="square" lIns="68580" tIns="34290" rIns="68580" bIns="34290" numCol="1" anchor="ctr" anchorCtr="0" compatLnSpc="1">
                        <a:prstTxWarp prst="textNoShape">
                          <a:avLst/>
                        </a:prstTxWarp>
                      </a:bodyPr>
                      <a:lstStyle/>
                      <a:p>
                        <a:pPr defTabSz="685800">
                          <a:defRPr/>
                        </a:pPr>
                        <a:endParaRPr lang="en-US" sz="1350" kern="0">
                          <a:solidFill>
                            <a:prstClr val="black"/>
                          </a:solidFill>
                          <a:latin typeface="Montserrat" panose="00000500000000000000" pitchFamily="2" charset="0"/>
                          <a:cs typeface="Arial" panose="020B0604020202020204" pitchFamily="34" charset="0"/>
                        </a:endParaRPr>
                      </a:p>
                    </p:txBody>
                  </p:sp>
                  <p:sp>
                    <p:nvSpPr>
                      <p:cNvPr id="98" name="Freeform 66"/>
                      <p:cNvSpPr>
                        <a:spLocks/>
                      </p:cNvSpPr>
                      <p:nvPr/>
                    </p:nvSpPr>
                    <p:spPr bwMode="auto">
                      <a:xfrm>
                        <a:off x="5029" y="2096"/>
                        <a:ext cx="937" cy="212"/>
                      </a:xfrm>
                      <a:custGeom>
                        <a:avLst/>
                        <a:gdLst>
                          <a:gd name="T0" fmla="*/ 212 w 1873"/>
                          <a:gd name="T1" fmla="*/ 0 h 425"/>
                          <a:gd name="T2" fmla="*/ 1661 w 1873"/>
                          <a:gd name="T3" fmla="*/ 0 h 425"/>
                          <a:gd name="T4" fmla="*/ 1709 w 1873"/>
                          <a:gd name="T5" fmla="*/ 6 h 425"/>
                          <a:gd name="T6" fmla="*/ 1755 w 1873"/>
                          <a:gd name="T7" fmla="*/ 21 h 425"/>
                          <a:gd name="T8" fmla="*/ 1794 w 1873"/>
                          <a:gd name="T9" fmla="*/ 46 h 425"/>
                          <a:gd name="T10" fmla="*/ 1827 w 1873"/>
                          <a:gd name="T11" fmla="*/ 79 h 425"/>
                          <a:gd name="T12" fmla="*/ 1852 w 1873"/>
                          <a:gd name="T13" fmla="*/ 118 h 425"/>
                          <a:gd name="T14" fmla="*/ 1869 w 1873"/>
                          <a:gd name="T15" fmla="*/ 164 h 425"/>
                          <a:gd name="T16" fmla="*/ 1873 w 1873"/>
                          <a:gd name="T17" fmla="*/ 212 h 425"/>
                          <a:gd name="T18" fmla="*/ 1869 w 1873"/>
                          <a:gd name="T19" fmla="*/ 261 h 425"/>
                          <a:gd name="T20" fmla="*/ 1852 w 1873"/>
                          <a:gd name="T21" fmla="*/ 305 h 425"/>
                          <a:gd name="T22" fmla="*/ 1827 w 1873"/>
                          <a:gd name="T23" fmla="*/ 346 h 425"/>
                          <a:gd name="T24" fmla="*/ 1794 w 1873"/>
                          <a:gd name="T25" fmla="*/ 378 h 425"/>
                          <a:gd name="T26" fmla="*/ 1755 w 1873"/>
                          <a:gd name="T27" fmla="*/ 404 h 425"/>
                          <a:gd name="T28" fmla="*/ 1709 w 1873"/>
                          <a:gd name="T29" fmla="*/ 419 h 425"/>
                          <a:gd name="T30" fmla="*/ 1661 w 1873"/>
                          <a:gd name="T31" fmla="*/ 425 h 425"/>
                          <a:gd name="T32" fmla="*/ 212 w 1873"/>
                          <a:gd name="T33" fmla="*/ 425 h 425"/>
                          <a:gd name="T34" fmla="*/ 164 w 1873"/>
                          <a:gd name="T35" fmla="*/ 419 h 425"/>
                          <a:gd name="T36" fmla="*/ 117 w 1873"/>
                          <a:gd name="T37" fmla="*/ 404 h 425"/>
                          <a:gd name="T38" fmla="*/ 79 w 1873"/>
                          <a:gd name="T39" fmla="*/ 378 h 425"/>
                          <a:gd name="T40" fmla="*/ 46 w 1873"/>
                          <a:gd name="T41" fmla="*/ 346 h 425"/>
                          <a:gd name="T42" fmla="*/ 21 w 1873"/>
                          <a:gd name="T43" fmla="*/ 305 h 425"/>
                          <a:gd name="T44" fmla="*/ 5 w 1873"/>
                          <a:gd name="T45" fmla="*/ 261 h 425"/>
                          <a:gd name="T46" fmla="*/ 0 w 1873"/>
                          <a:gd name="T47" fmla="*/ 212 h 425"/>
                          <a:gd name="T48" fmla="*/ 5 w 1873"/>
                          <a:gd name="T49" fmla="*/ 164 h 425"/>
                          <a:gd name="T50" fmla="*/ 21 w 1873"/>
                          <a:gd name="T51" fmla="*/ 118 h 425"/>
                          <a:gd name="T52" fmla="*/ 46 w 1873"/>
                          <a:gd name="T53" fmla="*/ 79 h 425"/>
                          <a:gd name="T54" fmla="*/ 79 w 1873"/>
                          <a:gd name="T55" fmla="*/ 46 h 425"/>
                          <a:gd name="T56" fmla="*/ 117 w 1873"/>
                          <a:gd name="T57" fmla="*/ 21 h 425"/>
                          <a:gd name="T58" fmla="*/ 164 w 1873"/>
                          <a:gd name="T59" fmla="*/ 6 h 425"/>
                          <a:gd name="T60" fmla="*/ 212 w 1873"/>
                          <a:gd name="T61"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73" h="425">
                            <a:moveTo>
                              <a:pt x="212" y="0"/>
                            </a:moveTo>
                            <a:lnTo>
                              <a:pt x="1661" y="0"/>
                            </a:lnTo>
                            <a:lnTo>
                              <a:pt x="1709" y="6"/>
                            </a:lnTo>
                            <a:lnTo>
                              <a:pt x="1755" y="21"/>
                            </a:lnTo>
                            <a:lnTo>
                              <a:pt x="1794" y="46"/>
                            </a:lnTo>
                            <a:lnTo>
                              <a:pt x="1827" y="79"/>
                            </a:lnTo>
                            <a:lnTo>
                              <a:pt x="1852" y="118"/>
                            </a:lnTo>
                            <a:lnTo>
                              <a:pt x="1869" y="164"/>
                            </a:lnTo>
                            <a:lnTo>
                              <a:pt x="1873" y="212"/>
                            </a:lnTo>
                            <a:lnTo>
                              <a:pt x="1869" y="261"/>
                            </a:lnTo>
                            <a:lnTo>
                              <a:pt x="1852" y="305"/>
                            </a:lnTo>
                            <a:lnTo>
                              <a:pt x="1827" y="346"/>
                            </a:lnTo>
                            <a:lnTo>
                              <a:pt x="1794" y="378"/>
                            </a:lnTo>
                            <a:lnTo>
                              <a:pt x="1755" y="404"/>
                            </a:lnTo>
                            <a:lnTo>
                              <a:pt x="1709" y="419"/>
                            </a:lnTo>
                            <a:lnTo>
                              <a:pt x="1661" y="425"/>
                            </a:lnTo>
                            <a:lnTo>
                              <a:pt x="212" y="425"/>
                            </a:lnTo>
                            <a:lnTo>
                              <a:pt x="164" y="419"/>
                            </a:lnTo>
                            <a:lnTo>
                              <a:pt x="117" y="404"/>
                            </a:lnTo>
                            <a:lnTo>
                              <a:pt x="79" y="378"/>
                            </a:lnTo>
                            <a:lnTo>
                              <a:pt x="46" y="346"/>
                            </a:lnTo>
                            <a:lnTo>
                              <a:pt x="21" y="305"/>
                            </a:lnTo>
                            <a:lnTo>
                              <a:pt x="5" y="261"/>
                            </a:lnTo>
                            <a:lnTo>
                              <a:pt x="0" y="212"/>
                            </a:lnTo>
                            <a:lnTo>
                              <a:pt x="5" y="164"/>
                            </a:lnTo>
                            <a:lnTo>
                              <a:pt x="21" y="118"/>
                            </a:lnTo>
                            <a:lnTo>
                              <a:pt x="46" y="79"/>
                            </a:lnTo>
                            <a:lnTo>
                              <a:pt x="79" y="46"/>
                            </a:lnTo>
                            <a:lnTo>
                              <a:pt x="117" y="21"/>
                            </a:lnTo>
                            <a:lnTo>
                              <a:pt x="164" y="6"/>
                            </a:lnTo>
                            <a:lnTo>
                              <a:pt x="212" y="0"/>
                            </a:lnTo>
                            <a:close/>
                          </a:path>
                        </a:pathLst>
                      </a:custGeom>
                      <a:grpFill/>
                      <a:ln w="0">
                        <a:noFill/>
                        <a:prstDash val="solid"/>
                        <a:round/>
                        <a:headEnd/>
                        <a:tailEnd/>
                      </a:ln>
                    </p:spPr>
                    <p:txBody>
                      <a:bodyPr vert="horz" wrap="square" lIns="68580" tIns="34290" rIns="68580" bIns="34290" numCol="1" anchor="ctr" anchorCtr="0" compatLnSpc="1">
                        <a:prstTxWarp prst="textNoShape">
                          <a:avLst/>
                        </a:prstTxWarp>
                      </a:bodyPr>
                      <a:lstStyle/>
                      <a:p>
                        <a:pPr defTabSz="685800">
                          <a:defRPr/>
                        </a:pPr>
                        <a:endParaRPr lang="en-US" sz="1350" kern="0">
                          <a:solidFill>
                            <a:prstClr val="black"/>
                          </a:solidFill>
                          <a:latin typeface="Montserrat" panose="00000500000000000000" pitchFamily="2" charset="0"/>
                          <a:cs typeface="Arial" panose="020B0604020202020204" pitchFamily="34" charset="0"/>
                        </a:endParaRPr>
                      </a:p>
                    </p:txBody>
                  </p:sp>
                  <p:sp>
                    <p:nvSpPr>
                      <p:cNvPr id="99" name="Freeform 67"/>
                      <p:cNvSpPr>
                        <a:spLocks/>
                      </p:cNvSpPr>
                      <p:nvPr/>
                    </p:nvSpPr>
                    <p:spPr bwMode="auto">
                      <a:xfrm>
                        <a:off x="5029" y="2522"/>
                        <a:ext cx="927" cy="212"/>
                      </a:xfrm>
                      <a:custGeom>
                        <a:avLst/>
                        <a:gdLst>
                          <a:gd name="T0" fmla="*/ 212 w 1854"/>
                          <a:gd name="T1" fmla="*/ 0 h 424"/>
                          <a:gd name="T2" fmla="*/ 1661 w 1854"/>
                          <a:gd name="T3" fmla="*/ 0 h 424"/>
                          <a:gd name="T4" fmla="*/ 1711 w 1854"/>
                          <a:gd name="T5" fmla="*/ 5 h 424"/>
                          <a:gd name="T6" fmla="*/ 1755 w 1854"/>
                          <a:gd name="T7" fmla="*/ 23 h 424"/>
                          <a:gd name="T8" fmla="*/ 1796 w 1854"/>
                          <a:gd name="T9" fmla="*/ 48 h 424"/>
                          <a:gd name="T10" fmla="*/ 1829 w 1854"/>
                          <a:gd name="T11" fmla="*/ 83 h 424"/>
                          <a:gd name="T12" fmla="*/ 1854 w 1854"/>
                          <a:gd name="T13" fmla="*/ 123 h 424"/>
                          <a:gd name="T14" fmla="*/ 1771 w 1854"/>
                          <a:gd name="T15" fmla="*/ 218 h 424"/>
                          <a:gd name="T16" fmla="*/ 1696 w 1854"/>
                          <a:gd name="T17" fmla="*/ 318 h 424"/>
                          <a:gd name="T18" fmla="*/ 1626 w 1854"/>
                          <a:gd name="T19" fmla="*/ 424 h 424"/>
                          <a:gd name="T20" fmla="*/ 212 w 1854"/>
                          <a:gd name="T21" fmla="*/ 424 h 424"/>
                          <a:gd name="T22" fmla="*/ 164 w 1854"/>
                          <a:gd name="T23" fmla="*/ 419 h 424"/>
                          <a:gd name="T24" fmla="*/ 117 w 1854"/>
                          <a:gd name="T25" fmla="*/ 403 h 424"/>
                          <a:gd name="T26" fmla="*/ 79 w 1854"/>
                          <a:gd name="T27" fmla="*/ 378 h 424"/>
                          <a:gd name="T28" fmla="*/ 46 w 1854"/>
                          <a:gd name="T29" fmla="*/ 345 h 424"/>
                          <a:gd name="T30" fmla="*/ 21 w 1854"/>
                          <a:gd name="T31" fmla="*/ 307 h 424"/>
                          <a:gd name="T32" fmla="*/ 5 w 1854"/>
                          <a:gd name="T33" fmla="*/ 260 h 424"/>
                          <a:gd name="T34" fmla="*/ 0 w 1854"/>
                          <a:gd name="T35" fmla="*/ 212 h 424"/>
                          <a:gd name="T36" fmla="*/ 5 w 1854"/>
                          <a:gd name="T37" fmla="*/ 164 h 424"/>
                          <a:gd name="T38" fmla="*/ 21 w 1854"/>
                          <a:gd name="T39" fmla="*/ 119 h 424"/>
                          <a:gd name="T40" fmla="*/ 46 w 1854"/>
                          <a:gd name="T41" fmla="*/ 79 h 424"/>
                          <a:gd name="T42" fmla="*/ 79 w 1854"/>
                          <a:gd name="T43" fmla="*/ 46 h 424"/>
                          <a:gd name="T44" fmla="*/ 117 w 1854"/>
                          <a:gd name="T45" fmla="*/ 21 h 424"/>
                          <a:gd name="T46" fmla="*/ 164 w 1854"/>
                          <a:gd name="T47" fmla="*/ 5 h 424"/>
                          <a:gd name="T48" fmla="*/ 212 w 1854"/>
                          <a:gd name="T49"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54" h="424">
                            <a:moveTo>
                              <a:pt x="212" y="0"/>
                            </a:moveTo>
                            <a:lnTo>
                              <a:pt x="1661" y="0"/>
                            </a:lnTo>
                            <a:lnTo>
                              <a:pt x="1711" y="5"/>
                            </a:lnTo>
                            <a:lnTo>
                              <a:pt x="1755" y="23"/>
                            </a:lnTo>
                            <a:lnTo>
                              <a:pt x="1796" y="48"/>
                            </a:lnTo>
                            <a:lnTo>
                              <a:pt x="1829" y="83"/>
                            </a:lnTo>
                            <a:lnTo>
                              <a:pt x="1854" y="123"/>
                            </a:lnTo>
                            <a:lnTo>
                              <a:pt x="1771" y="218"/>
                            </a:lnTo>
                            <a:lnTo>
                              <a:pt x="1696" y="318"/>
                            </a:lnTo>
                            <a:lnTo>
                              <a:pt x="1626" y="424"/>
                            </a:lnTo>
                            <a:lnTo>
                              <a:pt x="212" y="424"/>
                            </a:lnTo>
                            <a:lnTo>
                              <a:pt x="164" y="419"/>
                            </a:lnTo>
                            <a:lnTo>
                              <a:pt x="117" y="403"/>
                            </a:lnTo>
                            <a:lnTo>
                              <a:pt x="79" y="378"/>
                            </a:lnTo>
                            <a:lnTo>
                              <a:pt x="46" y="345"/>
                            </a:lnTo>
                            <a:lnTo>
                              <a:pt x="21" y="307"/>
                            </a:lnTo>
                            <a:lnTo>
                              <a:pt x="5" y="260"/>
                            </a:lnTo>
                            <a:lnTo>
                              <a:pt x="0" y="212"/>
                            </a:lnTo>
                            <a:lnTo>
                              <a:pt x="5" y="164"/>
                            </a:lnTo>
                            <a:lnTo>
                              <a:pt x="21" y="119"/>
                            </a:lnTo>
                            <a:lnTo>
                              <a:pt x="46" y="79"/>
                            </a:lnTo>
                            <a:lnTo>
                              <a:pt x="79" y="46"/>
                            </a:lnTo>
                            <a:lnTo>
                              <a:pt x="117" y="21"/>
                            </a:lnTo>
                            <a:lnTo>
                              <a:pt x="164" y="5"/>
                            </a:lnTo>
                            <a:lnTo>
                              <a:pt x="212" y="0"/>
                            </a:lnTo>
                            <a:close/>
                          </a:path>
                        </a:pathLst>
                      </a:custGeom>
                      <a:grpFill/>
                      <a:ln w="0">
                        <a:noFill/>
                        <a:prstDash val="solid"/>
                        <a:round/>
                        <a:headEnd/>
                        <a:tailEnd/>
                      </a:ln>
                    </p:spPr>
                    <p:txBody>
                      <a:bodyPr vert="horz" wrap="square" lIns="68580" tIns="34290" rIns="68580" bIns="34290" numCol="1" anchor="ctr" anchorCtr="0" compatLnSpc="1">
                        <a:prstTxWarp prst="textNoShape">
                          <a:avLst/>
                        </a:prstTxWarp>
                      </a:bodyPr>
                      <a:lstStyle/>
                      <a:p>
                        <a:pPr defTabSz="685800">
                          <a:defRPr/>
                        </a:pPr>
                        <a:endParaRPr lang="en-US" sz="1350" kern="0">
                          <a:solidFill>
                            <a:prstClr val="black"/>
                          </a:solidFill>
                          <a:latin typeface="Montserrat" panose="00000500000000000000" pitchFamily="2" charset="0"/>
                          <a:cs typeface="Arial" panose="020B0604020202020204" pitchFamily="34" charset="0"/>
                        </a:endParaRPr>
                      </a:p>
                    </p:txBody>
                  </p:sp>
                </p:grpSp>
              </p:grpSp>
            </p:grpSp>
          </p:grpSp>
          <p:grpSp>
            <p:nvGrpSpPr>
              <p:cNvPr id="48" name="Group 47"/>
              <p:cNvGrpSpPr/>
              <p:nvPr/>
            </p:nvGrpSpPr>
            <p:grpSpPr>
              <a:xfrm>
                <a:off x="63959" y="2708144"/>
                <a:ext cx="2544917" cy="1063527"/>
                <a:chOff x="63959" y="2708144"/>
                <a:chExt cx="2544917" cy="1063527"/>
              </a:xfrm>
            </p:grpSpPr>
            <p:sp>
              <p:nvSpPr>
                <p:cNvPr id="65" name="Rectangle 64"/>
                <p:cNvSpPr/>
                <p:nvPr/>
              </p:nvSpPr>
              <p:spPr>
                <a:xfrm>
                  <a:off x="1259476" y="2913397"/>
                  <a:ext cx="1349400" cy="636041"/>
                </a:xfrm>
                <a:prstGeom prst="rect">
                  <a:avLst/>
                </a:prstGeom>
                <a:solidFill>
                  <a:schemeClr val="bg1"/>
                </a:solidFill>
              </p:spPr>
              <p:txBody>
                <a:bodyPr wrap="square" anchor="ctr">
                  <a:spAutoFit/>
                </a:bodyPr>
                <a:lstStyle/>
                <a:p>
                  <a:pPr marL="128588" indent="-128588">
                    <a:buFont typeface="Arial" panose="020B0604020202020204" pitchFamily="34" charset="0"/>
                    <a:buChar char="›"/>
                  </a:pPr>
                  <a:r>
                    <a:rPr lang="en-US" sz="1100" b="1" dirty="0">
                      <a:solidFill>
                        <a:schemeClr val="tx2">
                          <a:lumMod val="75000"/>
                          <a:lumOff val="25000"/>
                        </a:schemeClr>
                      </a:solidFill>
                      <a:latin typeface="Montserrat" panose="00000500000000000000" pitchFamily="2" charset="0"/>
                      <a:cs typeface="Arial" panose="020B0604020202020204" pitchFamily="34" charset="0"/>
                    </a:rPr>
                    <a:t>2 Proyectos de investigación educativa vigentes</a:t>
                  </a:r>
                  <a:r>
                    <a:rPr lang="en-US" sz="1100" dirty="0">
                      <a:solidFill>
                        <a:schemeClr val="tx2">
                          <a:lumMod val="75000"/>
                          <a:lumOff val="25000"/>
                        </a:schemeClr>
                      </a:solidFill>
                      <a:latin typeface="Montserrat" panose="00000500000000000000" pitchFamily="2" charset="0"/>
                      <a:cs typeface="Arial" panose="020B0604020202020204" pitchFamily="34" charset="0"/>
                    </a:rPr>
                    <a:t>.</a:t>
                  </a:r>
                </a:p>
              </p:txBody>
            </p:sp>
            <p:grpSp>
              <p:nvGrpSpPr>
                <p:cNvPr id="28" name="Group 27"/>
                <p:cNvGrpSpPr/>
                <p:nvPr/>
              </p:nvGrpSpPr>
              <p:grpSpPr>
                <a:xfrm>
                  <a:off x="63959" y="2708144"/>
                  <a:ext cx="1046123" cy="1063527"/>
                  <a:chOff x="428224" y="2784281"/>
                  <a:chExt cx="1165986" cy="1185386"/>
                </a:xfrm>
              </p:grpSpPr>
              <p:sp>
                <p:nvSpPr>
                  <p:cNvPr id="43" name="Rectangle 42"/>
                  <p:cNvSpPr/>
                  <p:nvPr/>
                </p:nvSpPr>
                <p:spPr>
                  <a:xfrm>
                    <a:off x="442937" y="3289567"/>
                    <a:ext cx="1151273" cy="382816"/>
                  </a:xfrm>
                  <a:prstGeom prst="rect">
                    <a:avLst/>
                  </a:prstGeom>
                </p:spPr>
                <p:txBody>
                  <a:bodyPr wrap="none" anchor="ctr">
                    <a:spAutoFit/>
                  </a:bodyPr>
                  <a:lstStyle/>
                  <a:p>
                    <a:pPr algn="ctr"/>
                    <a:r>
                      <a:rPr lang="en-US" sz="1050" b="1" dirty="0">
                        <a:solidFill>
                          <a:schemeClr val="accent2"/>
                        </a:solidFill>
                        <a:latin typeface="Montserrat" panose="00000500000000000000" pitchFamily="2" charset="0"/>
                        <a:cs typeface="Arial" panose="020B0604020202020204" pitchFamily="34" charset="0"/>
                      </a:rPr>
                      <a:t>Investigación </a:t>
                    </a:r>
                  </a:p>
                  <a:p>
                    <a:pPr algn="ctr"/>
                    <a:r>
                      <a:rPr lang="en-US" sz="1050" b="1" dirty="0">
                        <a:solidFill>
                          <a:schemeClr val="accent2"/>
                        </a:solidFill>
                        <a:latin typeface="Montserrat" panose="00000500000000000000" pitchFamily="2" charset="0"/>
                        <a:cs typeface="Arial" panose="020B0604020202020204" pitchFamily="34" charset="0"/>
                      </a:rPr>
                      <a:t>educativa</a:t>
                    </a:r>
                  </a:p>
                </p:txBody>
              </p:sp>
              <p:grpSp>
                <p:nvGrpSpPr>
                  <p:cNvPr id="55" name="Group 54"/>
                  <p:cNvGrpSpPr/>
                  <p:nvPr/>
                </p:nvGrpSpPr>
                <p:grpSpPr>
                  <a:xfrm>
                    <a:off x="428224" y="2997265"/>
                    <a:ext cx="1128889" cy="972402"/>
                    <a:chOff x="970122" y="1522199"/>
                    <a:chExt cx="1128889" cy="972402"/>
                  </a:xfrm>
                </p:grpSpPr>
                <p:sp>
                  <p:nvSpPr>
                    <p:cNvPr id="56" name="Oval 55"/>
                    <p:cNvSpPr/>
                    <p:nvPr/>
                  </p:nvSpPr>
                  <p:spPr>
                    <a:xfrm>
                      <a:off x="1052367" y="1564864"/>
                      <a:ext cx="979317" cy="8667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ontserrat" panose="00000500000000000000" pitchFamily="2" charset="0"/>
                      </a:endParaRPr>
                    </a:p>
                  </p:txBody>
                </p:sp>
                <p:sp>
                  <p:nvSpPr>
                    <p:cNvPr id="57" name="Arc 56"/>
                    <p:cNvSpPr/>
                    <p:nvPr/>
                  </p:nvSpPr>
                  <p:spPr>
                    <a:xfrm>
                      <a:off x="970122" y="1522199"/>
                      <a:ext cx="1128889" cy="972402"/>
                    </a:xfrm>
                    <a:prstGeom prst="arc">
                      <a:avLst>
                        <a:gd name="adj1" fmla="val 21531461"/>
                        <a:gd name="adj2" fmla="val 10684831"/>
                      </a:avLst>
                    </a:prstGeom>
                    <a:noFill/>
                    <a:ln>
                      <a:solidFill>
                        <a:schemeClr val="accent2"/>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ontserrat" panose="00000500000000000000" pitchFamily="2" charset="0"/>
                      </a:endParaRPr>
                    </a:p>
                  </p:txBody>
                </p:sp>
              </p:grpSp>
              <p:grpSp>
                <p:nvGrpSpPr>
                  <p:cNvPr id="10" name="Group 9"/>
                  <p:cNvGrpSpPr/>
                  <p:nvPr/>
                </p:nvGrpSpPr>
                <p:grpSpPr>
                  <a:xfrm>
                    <a:off x="831255" y="2784281"/>
                    <a:ext cx="450273" cy="450273"/>
                    <a:chOff x="831255" y="2841431"/>
                    <a:chExt cx="450273" cy="450273"/>
                  </a:xfrm>
                </p:grpSpPr>
                <p:sp>
                  <p:nvSpPr>
                    <p:cNvPr id="68" name="Oval 67"/>
                    <p:cNvSpPr/>
                    <p:nvPr/>
                  </p:nvSpPr>
                  <p:spPr>
                    <a:xfrm>
                      <a:off x="831255" y="2841431"/>
                      <a:ext cx="450273" cy="450273"/>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ontserrat" panose="00000500000000000000" pitchFamily="2" charset="0"/>
                      </a:endParaRPr>
                    </a:p>
                  </p:txBody>
                </p:sp>
                <p:grpSp>
                  <p:nvGrpSpPr>
                    <p:cNvPr id="103" name="Group 55"/>
                    <p:cNvGrpSpPr>
                      <a:grpSpLocks noChangeAspect="1"/>
                    </p:cNvGrpSpPr>
                    <p:nvPr/>
                  </p:nvGrpSpPr>
                  <p:grpSpPr bwMode="auto">
                    <a:xfrm>
                      <a:off x="910659" y="2921022"/>
                      <a:ext cx="291466" cy="291092"/>
                      <a:chOff x="-1875" y="-128"/>
                      <a:chExt cx="3133" cy="3129"/>
                    </a:xfrm>
                    <a:solidFill>
                      <a:schemeClr val="bg1"/>
                    </a:solidFill>
                    <a:effectLst/>
                  </p:grpSpPr>
                  <p:sp>
                    <p:nvSpPr>
                      <p:cNvPr id="104" name="Freeform 57"/>
                      <p:cNvSpPr>
                        <a:spLocks/>
                      </p:cNvSpPr>
                      <p:nvPr/>
                    </p:nvSpPr>
                    <p:spPr bwMode="auto">
                      <a:xfrm>
                        <a:off x="-715" y="-128"/>
                        <a:ext cx="1973" cy="1971"/>
                      </a:xfrm>
                      <a:custGeom>
                        <a:avLst/>
                        <a:gdLst>
                          <a:gd name="T0" fmla="*/ 3225 w 3945"/>
                          <a:gd name="T1" fmla="*/ 0 h 3943"/>
                          <a:gd name="T2" fmla="*/ 3309 w 3945"/>
                          <a:gd name="T3" fmla="*/ 637 h 3943"/>
                          <a:gd name="T4" fmla="*/ 3945 w 3945"/>
                          <a:gd name="T5" fmla="*/ 721 h 3943"/>
                          <a:gd name="T6" fmla="*/ 3103 w 3945"/>
                          <a:gd name="T7" fmla="*/ 1561 h 3943"/>
                          <a:gd name="T8" fmla="*/ 2834 w 3945"/>
                          <a:gd name="T9" fmla="*/ 1525 h 3943"/>
                          <a:gd name="T10" fmla="*/ 1171 w 3945"/>
                          <a:gd name="T11" fmla="*/ 3186 h 3943"/>
                          <a:gd name="T12" fmla="*/ 1184 w 3945"/>
                          <a:gd name="T13" fmla="*/ 3238 h 3943"/>
                          <a:gd name="T14" fmla="*/ 1192 w 3945"/>
                          <a:gd name="T15" fmla="*/ 3291 h 3943"/>
                          <a:gd name="T16" fmla="*/ 1194 w 3945"/>
                          <a:gd name="T17" fmla="*/ 3346 h 3943"/>
                          <a:gd name="T18" fmla="*/ 1188 w 3945"/>
                          <a:gd name="T19" fmla="*/ 3426 h 3943"/>
                          <a:gd name="T20" fmla="*/ 1173 w 3945"/>
                          <a:gd name="T21" fmla="*/ 3505 h 3943"/>
                          <a:gd name="T22" fmla="*/ 1146 w 3945"/>
                          <a:gd name="T23" fmla="*/ 3577 h 3943"/>
                          <a:gd name="T24" fmla="*/ 1112 w 3945"/>
                          <a:gd name="T25" fmla="*/ 3647 h 3943"/>
                          <a:gd name="T26" fmla="*/ 1070 w 3945"/>
                          <a:gd name="T27" fmla="*/ 3710 h 3943"/>
                          <a:gd name="T28" fmla="*/ 1018 w 3945"/>
                          <a:gd name="T29" fmla="*/ 3768 h 3943"/>
                          <a:gd name="T30" fmla="*/ 961 w 3945"/>
                          <a:gd name="T31" fmla="*/ 3817 h 3943"/>
                          <a:gd name="T32" fmla="*/ 898 w 3945"/>
                          <a:gd name="T33" fmla="*/ 3861 h 3943"/>
                          <a:gd name="T34" fmla="*/ 829 w 3945"/>
                          <a:gd name="T35" fmla="*/ 3895 h 3943"/>
                          <a:gd name="T36" fmla="*/ 755 w 3945"/>
                          <a:gd name="T37" fmla="*/ 3922 h 3943"/>
                          <a:gd name="T38" fmla="*/ 677 w 3945"/>
                          <a:gd name="T39" fmla="*/ 3937 h 3943"/>
                          <a:gd name="T40" fmla="*/ 597 w 3945"/>
                          <a:gd name="T41" fmla="*/ 3943 h 3943"/>
                          <a:gd name="T42" fmla="*/ 515 w 3945"/>
                          <a:gd name="T43" fmla="*/ 3937 h 3943"/>
                          <a:gd name="T44" fmla="*/ 438 w 3945"/>
                          <a:gd name="T45" fmla="*/ 3922 h 3943"/>
                          <a:gd name="T46" fmla="*/ 364 w 3945"/>
                          <a:gd name="T47" fmla="*/ 3895 h 3943"/>
                          <a:gd name="T48" fmla="*/ 295 w 3945"/>
                          <a:gd name="T49" fmla="*/ 3861 h 3943"/>
                          <a:gd name="T50" fmla="*/ 232 w 3945"/>
                          <a:gd name="T51" fmla="*/ 3817 h 3943"/>
                          <a:gd name="T52" fmla="*/ 175 w 3945"/>
                          <a:gd name="T53" fmla="*/ 3768 h 3943"/>
                          <a:gd name="T54" fmla="*/ 124 w 3945"/>
                          <a:gd name="T55" fmla="*/ 3710 h 3943"/>
                          <a:gd name="T56" fmla="*/ 82 w 3945"/>
                          <a:gd name="T57" fmla="*/ 3647 h 3943"/>
                          <a:gd name="T58" fmla="*/ 46 w 3945"/>
                          <a:gd name="T59" fmla="*/ 3577 h 3943"/>
                          <a:gd name="T60" fmla="*/ 21 w 3945"/>
                          <a:gd name="T61" fmla="*/ 3505 h 3943"/>
                          <a:gd name="T62" fmla="*/ 6 w 3945"/>
                          <a:gd name="T63" fmla="*/ 3426 h 3943"/>
                          <a:gd name="T64" fmla="*/ 0 w 3945"/>
                          <a:gd name="T65" fmla="*/ 3346 h 3943"/>
                          <a:gd name="T66" fmla="*/ 6 w 3945"/>
                          <a:gd name="T67" fmla="*/ 3264 h 3943"/>
                          <a:gd name="T68" fmla="*/ 21 w 3945"/>
                          <a:gd name="T69" fmla="*/ 3188 h 3943"/>
                          <a:gd name="T70" fmla="*/ 46 w 3945"/>
                          <a:gd name="T71" fmla="*/ 3114 h 3943"/>
                          <a:gd name="T72" fmla="*/ 82 w 3945"/>
                          <a:gd name="T73" fmla="*/ 3045 h 3943"/>
                          <a:gd name="T74" fmla="*/ 124 w 3945"/>
                          <a:gd name="T75" fmla="*/ 2981 h 3943"/>
                          <a:gd name="T76" fmla="*/ 175 w 3945"/>
                          <a:gd name="T77" fmla="*/ 2923 h 3943"/>
                          <a:gd name="T78" fmla="*/ 232 w 3945"/>
                          <a:gd name="T79" fmla="*/ 2874 h 3943"/>
                          <a:gd name="T80" fmla="*/ 295 w 3945"/>
                          <a:gd name="T81" fmla="*/ 2830 h 3943"/>
                          <a:gd name="T82" fmla="*/ 364 w 3945"/>
                          <a:gd name="T83" fmla="*/ 2796 h 3943"/>
                          <a:gd name="T84" fmla="*/ 438 w 3945"/>
                          <a:gd name="T85" fmla="*/ 2771 h 3943"/>
                          <a:gd name="T86" fmla="*/ 515 w 3945"/>
                          <a:gd name="T87" fmla="*/ 2756 h 3943"/>
                          <a:gd name="T88" fmla="*/ 597 w 3945"/>
                          <a:gd name="T89" fmla="*/ 2750 h 3943"/>
                          <a:gd name="T90" fmla="*/ 650 w 3945"/>
                          <a:gd name="T91" fmla="*/ 2752 h 3943"/>
                          <a:gd name="T92" fmla="*/ 704 w 3945"/>
                          <a:gd name="T93" fmla="*/ 2760 h 3943"/>
                          <a:gd name="T94" fmla="*/ 755 w 3945"/>
                          <a:gd name="T95" fmla="*/ 2771 h 3943"/>
                          <a:gd name="T96" fmla="*/ 2418 w 3945"/>
                          <a:gd name="T97" fmla="*/ 1109 h 3943"/>
                          <a:gd name="T98" fmla="*/ 2382 w 3945"/>
                          <a:gd name="T99" fmla="*/ 841 h 3943"/>
                          <a:gd name="T100" fmla="*/ 3225 w 3945"/>
                          <a:gd name="T101" fmla="*/ 0 h 3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45" h="3943">
                            <a:moveTo>
                              <a:pt x="3225" y="0"/>
                            </a:moveTo>
                            <a:lnTo>
                              <a:pt x="3309" y="637"/>
                            </a:lnTo>
                            <a:lnTo>
                              <a:pt x="3945" y="721"/>
                            </a:lnTo>
                            <a:lnTo>
                              <a:pt x="3103" y="1561"/>
                            </a:lnTo>
                            <a:lnTo>
                              <a:pt x="2834" y="1525"/>
                            </a:lnTo>
                            <a:lnTo>
                              <a:pt x="1171" y="3186"/>
                            </a:lnTo>
                            <a:lnTo>
                              <a:pt x="1184" y="3238"/>
                            </a:lnTo>
                            <a:lnTo>
                              <a:pt x="1192" y="3291"/>
                            </a:lnTo>
                            <a:lnTo>
                              <a:pt x="1194" y="3346"/>
                            </a:lnTo>
                            <a:lnTo>
                              <a:pt x="1188" y="3426"/>
                            </a:lnTo>
                            <a:lnTo>
                              <a:pt x="1173" y="3505"/>
                            </a:lnTo>
                            <a:lnTo>
                              <a:pt x="1146" y="3577"/>
                            </a:lnTo>
                            <a:lnTo>
                              <a:pt x="1112" y="3647"/>
                            </a:lnTo>
                            <a:lnTo>
                              <a:pt x="1070" y="3710"/>
                            </a:lnTo>
                            <a:lnTo>
                              <a:pt x="1018" y="3768"/>
                            </a:lnTo>
                            <a:lnTo>
                              <a:pt x="961" y="3817"/>
                            </a:lnTo>
                            <a:lnTo>
                              <a:pt x="898" y="3861"/>
                            </a:lnTo>
                            <a:lnTo>
                              <a:pt x="829" y="3895"/>
                            </a:lnTo>
                            <a:lnTo>
                              <a:pt x="755" y="3922"/>
                            </a:lnTo>
                            <a:lnTo>
                              <a:pt x="677" y="3937"/>
                            </a:lnTo>
                            <a:lnTo>
                              <a:pt x="597" y="3943"/>
                            </a:lnTo>
                            <a:lnTo>
                              <a:pt x="515" y="3937"/>
                            </a:lnTo>
                            <a:lnTo>
                              <a:pt x="438" y="3922"/>
                            </a:lnTo>
                            <a:lnTo>
                              <a:pt x="364" y="3895"/>
                            </a:lnTo>
                            <a:lnTo>
                              <a:pt x="295" y="3861"/>
                            </a:lnTo>
                            <a:lnTo>
                              <a:pt x="232" y="3817"/>
                            </a:lnTo>
                            <a:lnTo>
                              <a:pt x="175" y="3768"/>
                            </a:lnTo>
                            <a:lnTo>
                              <a:pt x="124" y="3710"/>
                            </a:lnTo>
                            <a:lnTo>
                              <a:pt x="82" y="3647"/>
                            </a:lnTo>
                            <a:lnTo>
                              <a:pt x="46" y="3577"/>
                            </a:lnTo>
                            <a:lnTo>
                              <a:pt x="21" y="3505"/>
                            </a:lnTo>
                            <a:lnTo>
                              <a:pt x="6" y="3426"/>
                            </a:lnTo>
                            <a:lnTo>
                              <a:pt x="0" y="3346"/>
                            </a:lnTo>
                            <a:lnTo>
                              <a:pt x="6" y="3264"/>
                            </a:lnTo>
                            <a:lnTo>
                              <a:pt x="21" y="3188"/>
                            </a:lnTo>
                            <a:lnTo>
                              <a:pt x="46" y="3114"/>
                            </a:lnTo>
                            <a:lnTo>
                              <a:pt x="82" y="3045"/>
                            </a:lnTo>
                            <a:lnTo>
                              <a:pt x="124" y="2981"/>
                            </a:lnTo>
                            <a:lnTo>
                              <a:pt x="175" y="2923"/>
                            </a:lnTo>
                            <a:lnTo>
                              <a:pt x="232" y="2874"/>
                            </a:lnTo>
                            <a:lnTo>
                              <a:pt x="295" y="2830"/>
                            </a:lnTo>
                            <a:lnTo>
                              <a:pt x="364" y="2796"/>
                            </a:lnTo>
                            <a:lnTo>
                              <a:pt x="438" y="2771"/>
                            </a:lnTo>
                            <a:lnTo>
                              <a:pt x="515" y="2756"/>
                            </a:lnTo>
                            <a:lnTo>
                              <a:pt x="597" y="2750"/>
                            </a:lnTo>
                            <a:lnTo>
                              <a:pt x="650" y="2752"/>
                            </a:lnTo>
                            <a:lnTo>
                              <a:pt x="704" y="2760"/>
                            </a:lnTo>
                            <a:lnTo>
                              <a:pt x="755" y="2771"/>
                            </a:lnTo>
                            <a:lnTo>
                              <a:pt x="2418" y="1109"/>
                            </a:lnTo>
                            <a:lnTo>
                              <a:pt x="2382" y="841"/>
                            </a:lnTo>
                            <a:lnTo>
                              <a:pt x="3225" y="0"/>
                            </a:lnTo>
                            <a:close/>
                          </a:path>
                        </a:pathLst>
                      </a:custGeom>
                      <a:grpFill/>
                      <a:ln w="0">
                        <a:noFill/>
                        <a:prstDash val="solid"/>
                        <a:round/>
                        <a:headEnd/>
                        <a:tailEnd/>
                      </a:ln>
                    </p:spPr>
                    <p:txBody>
                      <a:bodyPr vert="horz" wrap="square" lIns="68580" tIns="34290" rIns="68580" bIns="34290" numCol="1" anchor="ctr" anchorCtr="0" compatLnSpc="1">
                        <a:prstTxWarp prst="textNoShape">
                          <a:avLst/>
                        </a:prstTxWarp>
                      </a:bodyPr>
                      <a:lstStyle/>
                      <a:p>
                        <a:pPr defTabSz="685800">
                          <a:defRPr/>
                        </a:pPr>
                        <a:endParaRPr lang="en-US" sz="1350" kern="0">
                          <a:solidFill>
                            <a:prstClr val="black"/>
                          </a:solidFill>
                          <a:latin typeface="Montserrat" panose="00000500000000000000" pitchFamily="2" charset="0"/>
                          <a:cs typeface="Arial" panose="020B0604020202020204" pitchFamily="34" charset="0"/>
                        </a:endParaRPr>
                      </a:p>
                    </p:txBody>
                  </p:sp>
                  <p:sp>
                    <p:nvSpPr>
                      <p:cNvPr id="105" name="Freeform 58"/>
                      <p:cNvSpPr>
                        <a:spLocks/>
                      </p:cNvSpPr>
                      <p:nvPr/>
                    </p:nvSpPr>
                    <p:spPr bwMode="auto">
                      <a:xfrm>
                        <a:off x="-1281" y="681"/>
                        <a:ext cx="1730" cy="1727"/>
                      </a:xfrm>
                      <a:custGeom>
                        <a:avLst/>
                        <a:gdLst>
                          <a:gd name="T0" fmla="*/ 2041 w 3459"/>
                          <a:gd name="T1" fmla="*/ 27 h 3455"/>
                          <a:gd name="T2" fmla="*/ 1793 w 3459"/>
                          <a:gd name="T3" fmla="*/ 581 h 3455"/>
                          <a:gd name="T4" fmla="*/ 1510 w 3459"/>
                          <a:gd name="T5" fmla="*/ 600 h 3455"/>
                          <a:gd name="T6" fmla="*/ 1240 w 3459"/>
                          <a:gd name="T7" fmla="*/ 690 h 3455"/>
                          <a:gd name="T8" fmla="*/ 992 w 3459"/>
                          <a:gd name="T9" fmla="*/ 848 h 3455"/>
                          <a:gd name="T10" fmla="*/ 778 w 3459"/>
                          <a:gd name="T11" fmla="*/ 1084 h 3455"/>
                          <a:gd name="T12" fmla="*/ 637 w 3459"/>
                          <a:gd name="T13" fmla="*/ 1370 h 3455"/>
                          <a:gd name="T14" fmla="*/ 582 w 3459"/>
                          <a:gd name="T15" fmla="*/ 1675 h 3455"/>
                          <a:gd name="T16" fmla="*/ 610 w 3459"/>
                          <a:gd name="T17" fmla="*/ 1986 h 3455"/>
                          <a:gd name="T18" fmla="*/ 721 w 3459"/>
                          <a:gd name="T19" fmla="*/ 2279 h 3455"/>
                          <a:gd name="T20" fmla="*/ 917 w 3459"/>
                          <a:gd name="T21" fmla="*/ 2540 h 3455"/>
                          <a:gd name="T22" fmla="*/ 1177 w 3459"/>
                          <a:gd name="T23" fmla="*/ 2734 h 3455"/>
                          <a:gd name="T24" fmla="*/ 1472 w 3459"/>
                          <a:gd name="T25" fmla="*/ 2847 h 3455"/>
                          <a:gd name="T26" fmla="*/ 1781 w 3459"/>
                          <a:gd name="T27" fmla="*/ 2874 h 3455"/>
                          <a:gd name="T28" fmla="*/ 2088 w 3459"/>
                          <a:gd name="T29" fmla="*/ 2818 h 3455"/>
                          <a:gd name="T30" fmla="*/ 2372 w 3459"/>
                          <a:gd name="T31" fmla="*/ 2679 h 3455"/>
                          <a:gd name="T32" fmla="*/ 2611 w 3459"/>
                          <a:gd name="T33" fmla="*/ 2464 h 3455"/>
                          <a:gd name="T34" fmla="*/ 2769 w 3459"/>
                          <a:gd name="T35" fmla="*/ 2218 h 3455"/>
                          <a:gd name="T36" fmla="*/ 2857 w 3459"/>
                          <a:gd name="T37" fmla="*/ 1946 h 3455"/>
                          <a:gd name="T38" fmla="*/ 2876 w 3459"/>
                          <a:gd name="T39" fmla="*/ 1662 h 3455"/>
                          <a:gd name="T40" fmla="*/ 3431 w 3459"/>
                          <a:gd name="T41" fmla="*/ 1416 h 3455"/>
                          <a:gd name="T42" fmla="*/ 3457 w 3459"/>
                          <a:gd name="T43" fmla="*/ 1793 h 3455"/>
                          <a:gd name="T44" fmla="*/ 3402 w 3459"/>
                          <a:gd name="T45" fmla="*/ 2169 h 3455"/>
                          <a:gd name="T46" fmla="*/ 3265 w 3459"/>
                          <a:gd name="T47" fmla="*/ 2525 h 3455"/>
                          <a:gd name="T48" fmla="*/ 3044 w 3459"/>
                          <a:gd name="T49" fmla="*/ 2851 h 3455"/>
                          <a:gd name="T50" fmla="*/ 2750 w 3459"/>
                          <a:gd name="T51" fmla="*/ 3125 h 3455"/>
                          <a:gd name="T52" fmla="*/ 2411 w 3459"/>
                          <a:gd name="T53" fmla="*/ 3318 h 3455"/>
                          <a:gd name="T54" fmla="*/ 2044 w 3459"/>
                          <a:gd name="T55" fmla="*/ 3428 h 3455"/>
                          <a:gd name="T56" fmla="*/ 1667 w 3459"/>
                          <a:gd name="T57" fmla="*/ 3455 h 3455"/>
                          <a:gd name="T58" fmla="*/ 1291 w 3459"/>
                          <a:gd name="T59" fmla="*/ 3399 h 3455"/>
                          <a:gd name="T60" fmla="*/ 933 w 3459"/>
                          <a:gd name="T61" fmla="*/ 3262 h 3455"/>
                          <a:gd name="T62" fmla="*/ 605 w 3459"/>
                          <a:gd name="T63" fmla="*/ 3041 h 3455"/>
                          <a:gd name="T64" fmla="*/ 332 w 3459"/>
                          <a:gd name="T65" fmla="*/ 2746 h 3455"/>
                          <a:gd name="T66" fmla="*/ 139 w 3459"/>
                          <a:gd name="T67" fmla="*/ 2409 h 3455"/>
                          <a:gd name="T68" fmla="*/ 29 w 3459"/>
                          <a:gd name="T69" fmla="*/ 2043 h 3455"/>
                          <a:gd name="T70" fmla="*/ 0 w 3459"/>
                          <a:gd name="T71" fmla="*/ 1664 h 3455"/>
                          <a:gd name="T72" fmla="*/ 55 w 3459"/>
                          <a:gd name="T73" fmla="*/ 1288 h 3455"/>
                          <a:gd name="T74" fmla="*/ 193 w 3459"/>
                          <a:gd name="T75" fmla="*/ 930 h 3455"/>
                          <a:gd name="T76" fmla="*/ 414 w 3459"/>
                          <a:gd name="T77" fmla="*/ 604 h 3455"/>
                          <a:gd name="T78" fmla="*/ 709 w 3459"/>
                          <a:gd name="T79" fmla="*/ 332 h 3455"/>
                          <a:gd name="T80" fmla="*/ 1047 w 3459"/>
                          <a:gd name="T81" fmla="*/ 139 h 3455"/>
                          <a:gd name="T82" fmla="*/ 1411 w 3459"/>
                          <a:gd name="T83" fmla="*/ 29 h 3455"/>
                          <a:gd name="T84" fmla="*/ 1789 w 3459"/>
                          <a:gd name="T85" fmla="*/ 0 h 3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59" h="3455">
                            <a:moveTo>
                              <a:pt x="1789" y="0"/>
                            </a:moveTo>
                            <a:lnTo>
                              <a:pt x="1915" y="10"/>
                            </a:lnTo>
                            <a:lnTo>
                              <a:pt x="2041" y="27"/>
                            </a:lnTo>
                            <a:lnTo>
                              <a:pt x="2163" y="54"/>
                            </a:lnTo>
                            <a:lnTo>
                              <a:pt x="2285" y="92"/>
                            </a:lnTo>
                            <a:lnTo>
                              <a:pt x="1793" y="581"/>
                            </a:lnTo>
                            <a:lnTo>
                              <a:pt x="1699" y="581"/>
                            </a:lnTo>
                            <a:lnTo>
                              <a:pt x="1604" y="587"/>
                            </a:lnTo>
                            <a:lnTo>
                              <a:pt x="1510" y="600"/>
                            </a:lnTo>
                            <a:lnTo>
                              <a:pt x="1419" y="623"/>
                            </a:lnTo>
                            <a:lnTo>
                              <a:pt x="1327" y="652"/>
                            </a:lnTo>
                            <a:lnTo>
                              <a:pt x="1240" y="690"/>
                            </a:lnTo>
                            <a:lnTo>
                              <a:pt x="1154" y="734"/>
                            </a:lnTo>
                            <a:lnTo>
                              <a:pt x="1070" y="787"/>
                            </a:lnTo>
                            <a:lnTo>
                              <a:pt x="992" y="848"/>
                            </a:lnTo>
                            <a:lnTo>
                              <a:pt x="917" y="917"/>
                            </a:lnTo>
                            <a:lnTo>
                              <a:pt x="843" y="999"/>
                            </a:lnTo>
                            <a:lnTo>
                              <a:pt x="778" y="1084"/>
                            </a:lnTo>
                            <a:lnTo>
                              <a:pt x="721" y="1176"/>
                            </a:lnTo>
                            <a:lnTo>
                              <a:pt x="675" y="1271"/>
                            </a:lnTo>
                            <a:lnTo>
                              <a:pt x="637" y="1370"/>
                            </a:lnTo>
                            <a:lnTo>
                              <a:pt x="610" y="1471"/>
                            </a:lnTo>
                            <a:lnTo>
                              <a:pt x="591" y="1572"/>
                            </a:lnTo>
                            <a:lnTo>
                              <a:pt x="582" y="1675"/>
                            </a:lnTo>
                            <a:lnTo>
                              <a:pt x="582" y="1780"/>
                            </a:lnTo>
                            <a:lnTo>
                              <a:pt x="591" y="1883"/>
                            </a:lnTo>
                            <a:lnTo>
                              <a:pt x="610" y="1986"/>
                            </a:lnTo>
                            <a:lnTo>
                              <a:pt x="637" y="2087"/>
                            </a:lnTo>
                            <a:lnTo>
                              <a:pt x="675" y="2184"/>
                            </a:lnTo>
                            <a:lnTo>
                              <a:pt x="721" y="2279"/>
                            </a:lnTo>
                            <a:lnTo>
                              <a:pt x="778" y="2371"/>
                            </a:lnTo>
                            <a:lnTo>
                              <a:pt x="843" y="2458"/>
                            </a:lnTo>
                            <a:lnTo>
                              <a:pt x="917" y="2540"/>
                            </a:lnTo>
                            <a:lnTo>
                              <a:pt x="999" y="2614"/>
                            </a:lnTo>
                            <a:lnTo>
                              <a:pt x="1085" y="2679"/>
                            </a:lnTo>
                            <a:lnTo>
                              <a:pt x="1177" y="2734"/>
                            </a:lnTo>
                            <a:lnTo>
                              <a:pt x="1272" y="2780"/>
                            </a:lnTo>
                            <a:lnTo>
                              <a:pt x="1371" y="2818"/>
                            </a:lnTo>
                            <a:lnTo>
                              <a:pt x="1472" y="2847"/>
                            </a:lnTo>
                            <a:lnTo>
                              <a:pt x="1573" y="2864"/>
                            </a:lnTo>
                            <a:lnTo>
                              <a:pt x="1678" y="2874"/>
                            </a:lnTo>
                            <a:lnTo>
                              <a:pt x="1781" y="2874"/>
                            </a:lnTo>
                            <a:lnTo>
                              <a:pt x="1884" y="2864"/>
                            </a:lnTo>
                            <a:lnTo>
                              <a:pt x="1987" y="2847"/>
                            </a:lnTo>
                            <a:lnTo>
                              <a:pt x="2088" y="2818"/>
                            </a:lnTo>
                            <a:lnTo>
                              <a:pt x="2186" y="2780"/>
                            </a:lnTo>
                            <a:lnTo>
                              <a:pt x="2281" y="2734"/>
                            </a:lnTo>
                            <a:lnTo>
                              <a:pt x="2372" y="2679"/>
                            </a:lnTo>
                            <a:lnTo>
                              <a:pt x="2460" y="2614"/>
                            </a:lnTo>
                            <a:lnTo>
                              <a:pt x="2542" y="2540"/>
                            </a:lnTo>
                            <a:lnTo>
                              <a:pt x="2611" y="2464"/>
                            </a:lnTo>
                            <a:lnTo>
                              <a:pt x="2670" y="2386"/>
                            </a:lnTo>
                            <a:lnTo>
                              <a:pt x="2723" y="2304"/>
                            </a:lnTo>
                            <a:lnTo>
                              <a:pt x="2769" y="2218"/>
                            </a:lnTo>
                            <a:lnTo>
                              <a:pt x="2805" y="2129"/>
                            </a:lnTo>
                            <a:lnTo>
                              <a:pt x="2836" y="2037"/>
                            </a:lnTo>
                            <a:lnTo>
                              <a:pt x="2857" y="1946"/>
                            </a:lnTo>
                            <a:lnTo>
                              <a:pt x="2872" y="1852"/>
                            </a:lnTo>
                            <a:lnTo>
                              <a:pt x="2878" y="1757"/>
                            </a:lnTo>
                            <a:lnTo>
                              <a:pt x="2876" y="1662"/>
                            </a:lnTo>
                            <a:lnTo>
                              <a:pt x="3368" y="1170"/>
                            </a:lnTo>
                            <a:lnTo>
                              <a:pt x="3404" y="1292"/>
                            </a:lnTo>
                            <a:lnTo>
                              <a:pt x="3431" y="1416"/>
                            </a:lnTo>
                            <a:lnTo>
                              <a:pt x="3450" y="1542"/>
                            </a:lnTo>
                            <a:lnTo>
                              <a:pt x="3459" y="1667"/>
                            </a:lnTo>
                            <a:lnTo>
                              <a:pt x="3457" y="1793"/>
                            </a:lnTo>
                            <a:lnTo>
                              <a:pt x="3450" y="1919"/>
                            </a:lnTo>
                            <a:lnTo>
                              <a:pt x="3431" y="2045"/>
                            </a:lnTo>
                            <a:lnTo>
                              <a:pt x="3402" y="2169"/>
                            </a:lnTo>
                            <a:lnTo>
                              <a:pt x="3366" y="2291"/>
                            </a:lnTo>
                            <a:lnTo>
                              <a:pt x="3320" y="2409"/>
                            </a:lnTo>
                            <a:lnTo>
                              <a:pt x="3265" y="2525"/>
                            </a:lnTo>
                            <a:lnTo>
                              <a:pt x="3200" y="2639"/>
                            </a:lnTo>
                            <a:lnTo>
                              <a:pt x="3128" y="2748"/>
                            </a:lnTo>
                            <a:lnTo>
                              <a:pt x="3044" y="2851"/>
                            </a:lnTo>
                            <a:lnTo>
                              <a:pt x="2952" y="2950"/>
                            </a:lnTo>
                            <a:lnTo>
                              <a:pt x="2853" y="3041"/>
                            </a:lnTo>
                            <a:lnTo>
                              <a:pt x="2750" y="3125"/>
                            </a:lnTo>
                            <a:lnTo>
                              <a:pt x="2639" y="3198"/>
                            </a:lnTo>
                            <a:lnTo>
                              <a:pt x="2527" y="3262"/>
                            </a:lnTo>
                            <a:lnTo>
                              <a:pt x="2411" y="3318"/>
                            </a:lnTo>
                            <a:lnTo>
                              <a:pt x="2290" y="3363"/>
                            </a:lnTo>
                            <a:lnTo>
                              <a:pt x="2168" y="3399"/>
                            </a:lnTo>
                            <a:lnTo>
                              <a:pt x="2044" y="3428"/>
                            </a:lnTo>
                            <a:lnTo>
                              <a:pt x="1919" y="3445"/>
                            </a:lnTo>
                            <a:lnTo>
                              <a:pt x="1793" y="3455"/>
                            </a:lnTo>
                            <a:lnTo>
                              <a:pt x="1667" y="3455"/>
                            </a:lnTo>
                            <a:lnTo>
                              <a:pt x="1539" y="3445"/>
                            </a:lnTo>
                            <a:lnTo>
                              <a:pt x="1415" y="3428"/>
                            </a:lnTo>
                            <a:lnTo>
                              <a:pt x="1291" y="3399"/>
                            </a:lnTo>
                            <a:lnTo>
                              <a:pt x="1169" y="3363"/>
                            </a:lnTo>
                            <a:lnTo>
                              <a:pt x="1049" y="3318"/>
                            </a:lnTo>
                            <a:lnTo>
                              <a:pt x="933" y="3262"/>
                            </a:lnTo>
                            <a:lnTo>
                              <a:pt x="818" y="3198"/>
                            </a:lnTo>
                            <a:lnTo>
                              <a:pt x="709" y="3125"/>
                            </a:lnTo>
                            <a:lnTo>
                              <a:pt x="605" y="3041"/>
                            </a:lnTo>
                            <a:lnTo>
                              <a:pt x="505" y="2950"/>
                            </a:lnTo>
                            <a:lnTo>
                              <a:pt x="414" y="2851"/>
                            </a:lnTo>
                            <a:lnTo>
                              <a:pt x="332" y="2746"/>
                            </a:lnTo>
                            <a:lnTo>
                              <a:pt x="258" y="2637"/>
                            </a:lnTo>
                            <a:lnTo>
                              <a:pt x="193" y="2525"/>
                            </a:lnTo>
                            <a:lnTo>
                              <a:pt x="139" y="2409"/>
                            </a:lnTo>
                            <a:lnTo>
                              <a:pt x="94" y="2289"/>
                            </a:lnTo>
                            <a:lnTo>
                              <a:pt x="55" y="2167"/>
                            </a:lnTo>
                            <a:lnTo>
                              <a:pt x="29" y="2043"/>
                            </a:lnTo>
                            <a:lnTo>
                              <a:pt x="10" y="1917"/>
                            </a:lnTo>
                            <a:lnTo>
                              <a:pt x="0" y="1791"/>
                            </a:lnTo>
                            <a:lnTo>
                              <a:pt x="0" y="1664"/>
                            </a:lnTo>
                            <a:lnTo>
                              <a:pt x="10" y="1538"/>
                            </a:lnTo>
                            <a:lnTo>
                              <a:pt x="29" y="1414"/>
                            </a:lnTo>
                            <a:lnTo>
                              <a:pt x="55" y="1288"/>
                            </a:lnTo>
                            <a:lnTo>
                              <a:pt x="94" y="1166"/>
                            </a:lnTo>
                            <a:lnTo>
                              <a:pt x="139" y="1048"/>
                            </a:lnTo>
                            <a:lnTo>
                              <a:pt x="193" y="930"/>
                            </a:lnTo>
                            <a:lnTo>
                              <a:pt x="258" y="818"/>
                            </a:lnTo>
                            <a:lnTo>
                              <a:pt x="332" y="709"/>
                            </a:lnTo>
                            <a:lnTo>
                              <a:pt x="414" y="604"/>
                            </a:lnTo>
                            <a:lnTo>
                              <a:pt x="505" y="505"/>
                            </a:lnTo>
                            <a:lnTo>
                              <a:pt x="605" y="414"/>
                            </a:lnTo>
                            <a:lnTo>
                              <a:pt x="709" y="332"/>
                            </a:lnTo>
                            <a:lnTo>
                              <a:pt x="818" y="257"/>
                            </a:lnTo>
                            <a:lnTo>
                              <a:pt x="931" y="193"/>
                            </a:lnTo>
                            <a:lnTo>
                              <a:pt x="1047" y="139"/>
                            </a:lnTo>
                            <a:lnTo>
                              <a:pt x="1165" y="92"/>
                            </a:lnTo>
                            <a:lnTo>
                              <a:pt x="1287" y="55"/>
                            </a:lnTo>
                            <a:lnTo>
                              <a:pt x="1411" y="29"/>
                            </a:lnTo>
                            <a:lnTo>
                              <a:pt x="1537" y="10"/>
                            </a:lnTo>
                            <a:lnTo>
                              <a:pt x="1663" y="0"/>
                            </a:lnTo>
                            <a:lnTo>
                              <a:pt x="1789" y="0"/>
                            </a:lnTo>
                            <a:close/>
                          </a:path>
                        </a:pathLst>
                      </a:custGeom>
                      <a:grpFill/>
                      <a:ln w="0">
                        <a:noFill/>
                        <a:prstDash val="solid"/>
                        <a:round/>
                        <a:headEnd/>
                        <a:tailEnd/>
                      </a:ln>
                    </p:spPr>
                    <p:txBody>
                      <a:bodyPr vert="horz" wrap="square" lIns="68580" tIns="34290" rIns="68580" bIns="34290" numCol="1" anchor="ctr" anchorCtr="0" compatLnSpc="1">
                        <a:prstTxWarp prst="textNoShape">
                          <a:avLst/>
                        </a:prstTxWarp>
                      </a:bodyPr>
                      <a:lstStyle/>
                      <a:p>
                        <a:pPr defTabSz="685800">
                          <a:defRPr/>
                        </a:pPr>
                        <a:endParaRPr lang="en-US" sz="1350" kern="0">
                          <a:solidFill>
                            <a:prstClr val="black"/>
                          </a:solidFill>
                          <a:latin typeface="Montserrat" panose="00000500000000000000" pitchFamily="2" charset="0"/>
                          <a:cs typeface="Arial" panose="020B0604020202020204" pitchFamily="34" charset="0"/>
                        </a:endParaRPr>
                      </a:p>
                    </p:txBody>
                  </p:sp>
                  <p:sp>
                    <p:nvSpPr>
                      <p:cNvPr id="106" name="Freeform 59"/>
                      <p:cNvSpPr>
                        <a:spLocks/>
                      </p:cNvSpPr>
                      <p:nvPr/>
                    </p:nvSpPr>
                    <p:spPr bwMode="auto">
                      <a:xfrm>
                        <a:off x="-1875" y="87"/>
                        <a:ext cx="2917" cy="2914"/>
                      </a:xfrm>
                      <a:custGeom>
                        <a:avLst/>
                        <a:gdLst>
                          <a:gd name="T0" fmla="*/ 3280 w 5834"/>
                          <a:gd name="T1" fmla="*/ 21 h 5829"/>
                          <a:gd name="T2" fmla="*/ 3761 w 5834"/>
                          <a:gd name="T3" fmla="*/ 124 h 5829"/>
                          <a:gd name="T4" fmla="*/ 4220 w 5834"/>
                          <a:gd name="T5" fmla="*/ 305 h 5829"/>
                          <a:gd name="T6" fmla="*/ 3763 w 5834"/>
                          <a:gd name="T7" fmla="*/ 795 h 5829"/>
                          <a:gd name="T8" fmla="*/ 3341 w 5834"/>
                          <a:gd name="T9" fmla="*/ 673 h 5829"/>
                          <a:gd name="T10" fmla="*/ 2906 w 5834"/>
                          <a:gd name="T11" fmla="*/ 635 h 5829"/>
                          <a:gd name="T12" fmla="*/ 2473 w 5834"/>
                          <a:gd name="T13" fmla="*/ 677 h 5829"/>
                          <a:gd name="T14" fmla="*/ 2054 w 5834"/>
                          <a:gd name="T15" fmla="*/ 802 h 5829"/>
                          <a:gd name="T16" fmla="*/ 1659 w 5834"/>
                          <a:gd name="T17" fmla="*/ 1012 h 5829"/>
                          <a:gd name="T18" fmla="*/ 1302 w 5834"/>
                          <a:gd name="T19" fmla="*/ 1301 h 5829"/>
                          <a:gd name="T20" fmla="*/ 1011 w 5834"/>
                          <a:gd name="T21" fmla="*/ 1660 h 5829"/>
                          <a:gd name="T22" fmla="*/ 801 w 5834"/>
                          <a:gd name="T23" fmla="*/ 2056 h 5829"/>
                          <a:gd name="T24" fmla="*/ 677 w 5834"/>
                          <a:gd name="T25" fmla="*/ 2479 h 5829"/>
                          <a:gd name="T26" fmla="*/ 635 w 5834"/>
                          <a:gd name="T27" fmla="*/ 2915 h 5829"/>
                          <a:gd name="T28" fmla="*/ 677 w 5834"/>
                          <a:gd name="T29" fmla="*/ 3350 h 5829"/>
                          <a:gd name="T30" fmla="*/ 801 w 5834"/>
                          <a:gd name="T31" fmla="*/ 3773 h 5829"/>
                          <a:gd name="T32" fmla="*/ 1011 w 5834"/>
                          <a:gd name="T33" fmla="*/ 4169 h 5829"/>
                          <a:gd name="T34" fmla="*/ 1302 w 5834"/>
                          <a:gd name="T35" fmla="*/ 4527 h 5829"/>
                          <a:gd name="T36" fmla="*/ 1661 w 5834"/>
                          <a:gd name="T37" fmla="*/ 4821 h 5829"/>
                          <a:gd name="T38" fmla="*/ 2058 w 5834"/>
                          <a:gd name="T39" fmla="*/ 5029 h 5829"/>
                          <a:gd name="T40" fmla="*/ 2481 w 5834"/>
                          <a:gd name="T41" fmla="*/ 5154 h 5829"/>
                          <a:gd name="T42" fmla="*/ 2918 w 5834"/>
                          <a:gd name="T43" fmla="*/ 5196 h 5829"/>
                          <a:gd name="T44" fmla="*/ 3353 w 5834"/>
                          <a:gd name="T45" fmla="*/ 5154 h 5829"/>
                          <a:gd name="T46" fmla="*/ 3776 w 5834"/>
                          <a:gd name="T47" fmla="*/ 5029 h 5829"/>
                          <a:gd name="T48" fmla="*/ 4173 w 5834"/>
                          <a:gd name="T49" fmla="*/ 4821 h 5829"/>
                          <a:gd name="T50" fmla="*/ 4531 w 5834"/>
                          <a:gd name="T51" fmla="*/ 4527 h 5829"/>
                          <a:gd name="T52" fmla="*/ 4823 w 5834"/>
                          <a:gd name="T53" fmla="*/ 4171 h 5829"/>
                          <a:gd name="T54" fmla="*/ 5031 w 5834"/>
                          <a:gd name="T55" fmla="*/ 3779 h 5829"/>
                          <a:gd name="T56" fmla="*/ 5157 w 5834"/>
                          <a:gd name="T57" fmla="*/ 3357 h 5829"/>
                          <a:gd name="T58" fmla="*/ 5200 w 5834"/>
                          <a:gd name="T59" fmla="*/ 2925 h 5829"/>
                          <a:gd name="T60" fmla="*/ 5160 w 5834"/>
                          <a:gd name="T61" fmla="*/ 2492 h 5829"/>
                          <a:gd name="T62" fmla="*/ 5038 w 5834"/>
                          <a:gd name="T63" fmla="*/ 2071 h 5829"/>
                          <a:gd name="T64" fmla="*/ 5528 w 5834"/>
                          <a:gd name="T65" fmla="*/ 1612 h 5829"/>
                          <a:gd name="T66" fmla="*/ 5710 w 5834"/>
                          <a:gd name="T67" fmla="*/ 2071 h 5829"/>
                          <a:gd name="T68" fmla="*/ 5811 w 5834"/>
                          <a:gd name="T69" fmla="*/ 2550 h 5829"/>
                          <a:gd name="T70" fmla="*/ 5832 w 5834"/>
                          <a:gd name="T71" fmla="*/ 3037 h 5829"/>
                          <a:gd name="T72" fmla="*/ 5771 w 5834"/>
                          <a:gd name="T73" fmla="*/ 3521 h 5829"/>
                          <a:gd name="T74" fmla="*/ 5628 w 5834"/>
                          <a:gd name="T75" fmla="*/ 3994 h 5829"/>
                          <a:gd name="T76" fmla="*/ 5404 w 5834"/>
                          <a:gd name="T77" fmla="*/ 4440 h 5829"/>
                          <a:gd name="T78" fmla="*/ 5099 w 5834"/>
                          <a:gd name="T79" fmla="*/ 4849 h 5829"/>
                          <a:gd name="T80" fmla="*/ 4716 w 5834"/>
                          <a:gd name="T81" fmla="*/ 5210 h 5829"/>
                          <a:gd name="T82" fmla="*/ 4283 w 5834"/>
                          <a:gd name="T83" fmla="*/ 5492 h 5829"/>
                          <a:gd name="T84" fmla="*/ 3818 w 5834"/>
                          <a:gd name="T85" fmla="*/ 5688 h 5829"/>
                          <a:gd name="T86" fmla="*/ 3332 w 5834"/>
                          <a:gd name="T87" fmla="*/ 5800 h 5829"/>
                          <a:gd name="T88" fmla="*/ 2834 w 5834"/>
                          <a:gd name="T89" fmla="*/ 5829 h 5829"/>
                          <a:gd name="T90" fmla="*/ 2340 w 5834"/>
                          <a:gd name="T91" fmla="*/ 5772 h 5829"/>
                          <a:gd name="T92" fmla="*/ 1857 w 5834"/>
                          <a:gd name="T93" fmla="*/ 5633 h 5829"/>
                          <a:gd name="T94" fmla="*/ 1402 w 5834"/>
                          <a:gd name="T95" fmla="*/ 5408 h 5829"/>
                          <a:gd name="T96" fmla="*/ 982 w 5834"/>
                          <a:gd name="T97" fmla="*/ 5097 h 5829"/>
                          <a:gd name="T98" fmla="*/ 620 w 5834"/>
                          <a:gd name="T99" fmla="*/ 4712 h 5829"/>
                          <a:gd name="T100" fmla="*/ 338 w 5834"/>
                          <a:gd name="T101" fmla="*/ 4280 h 5829"/>
                          <a:gd name="T102" fmla="*/ 141 w 5834"/>
                          <a:gd name="T103" fmla="*/ 3815 h 5829"/>
                          <a:gd name="T104" fmla="*/ 29 w 5834"/>
                          <a:gd name="T105" fmla="*/ 3329 h 5829"/>
                          <a:gd name="T106" fmla="*/ 0 w 5834"/>
                          <a:gd name="T107" fmla="*/ 2832 h 5829"/>
                          <a:gd name="T108" fmla="*/ 55 w 5834"/>
                          <a:gd name="T109" fmla="*/ 2338 h 5829"/>
                          <a:gd name="T110" fmla="*/ 196 w 5834"/>
                          <a:gd name="T111" fmla="*/ 1856 h 5829"/>
                          <a:gd name="T112" fmla="*/ 421 w 5834"/>
                          <a:gd name="T113" fmla="*/ 1401 h 5829"/>
                          <a:gd name="T114" fmla="*/ 732 w 5834"/>
                          <a:gd name="T115" fmla="*/ 981 h 5829"/>
                          <a:gd name="T116" fmla="*/ 1112 w 5834"/>
                          <a:gd name="T117" fmla="*/ 623 h 5829"/>
                          <a:gd name="T118" fmla="*/ 1535 w 5834"/>
                          <a:gd name="T119" fmla="*/ 345 h 5829"/>
                          <a:gd name="T120" fmla="*/ 1991 w 5834"/>
                          <a:gd name="T121" fmla="*/ 149 h 5829"/>
                          <a:gd name="T122" fmla="*/ 2470 w 5834"/>
                          <a:gd name="T123" fmla="*/ 34 h 5829"/>
                          <a:gd name="T124" fmla="*/ 2956 w 5834"/>
                          <a:gd name="T125" fmla="*/ 0 h 5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34" h="5829">
                            <a:moveTo>
                              <a:pt x="2956" y="0"/>
                            </a:moveTo>
                            <a:lnTo>
                              <a:pt x="3118" y="6"/>
                            </a:lnTo>
                            <a:lnTo>
                              <a:pt x="3280" y="21"/>
                            </a:lnTo>
                            <a:lnTo>
                              <a:pt x="3442" y="46"/>
                            </a:lnTo>
                            <a:lnTo>
                              <a:pt x="3602" y="80"/>
                            </a:lnTo>
                            <a:lnTo>
                              <a:pt x="3761" y="124"/>
                            </a:lnTo>
                            <a:lnTo>
                              <a:pt x="3917" y="175"/>
                            </a:lnTo>
                            <a:lnTo>
                              <a:pt x="4070" y="236"/>
                            </a:lnTo>
                            <a:lnTo>
                              <a:pt x="4220" y="305"/>
                            </a:lnTo>
                            <a:lnTo>
                              <a:pt x="4367" y="385"/>
                            </a:lnTo>
                            <a:lnTo>
                              <a:pt x="3898" y="854"/>
                            </a:lnTo>
                            <a:lnTo>
                              <a:pt x="3763" y="795"/>
                            </a:lnTo>
                            <a:lnTo>
                              <a:pt x="3623" y="745"/>
                            </a:lnTo>
                            <a:lnTo>
                              <a:pt x="3482" y="705"/>
                            </a:lnTo>
                            <a:lnTo>
                              <a:pt x="3341" y="673"/>
                            </a:lnTo>
                            <a:lnTo>
                              <a:pt x="3196" y="652"/>
                            </a:lnTo>
                            <a:lnTo>
                              <a:pt x="3053" y="638"/>
                            </a:lnTo>
                            <a:lnTo>
                              <a:pt x="2906" y="635"/>
                            </a:lnTo>
                            <a:lnTo>
                              <a:pt x="2761" y="638"/>
                            </a:lnTo>
                            <a:lnTo>
                              <a:pt x="2618" y="654"/>
                            </a:lnTo>
                            <a:lnTo>
                              <a:pt x="2473" y="677"/>
                            </a:lnTo>
                            <a:lnTo>
                              <a:pt x="2332" y="711"/>
                            </a:lnTo>
                            <a:lnTo>
                              <a:pt x="2191" y="751"/>
                            </a:lnTo>
                            <a:lnTo>
                              <a:pt x="2054" y="802"/>
                            </a:lnTo>
                            <a:lnTo>
                              <a:pt x="1918" y="863"/>
                            </a:lnTo>
                            <a:lnTo>
                              <a:pt x="1787" y="932"/>
                            </a:lnTo>
                            <a:lnTo>
                              <a:pt x="1659" y="1012"/>
                            </a:lnTo>
                            <a:lnTo>
                              <a:pt x="1535" y="1100"/>
                            </a:lnTo>
                            <a:lnTo>
                              <a:pt x="1417" y="1197"/>
                            </a:lnTo>
                            <a:lnTo>
                              <a:pt x="1302" y="1301"/>
                            </a:lnTo>
                            <a:lnTo>
                              <a:pt x="1196" y="1416"/>
                            </a:lnTo>
                            <a:lnTo>
                              <a:pt x="1098" y="1536"/>
                            </a:lnTo>
                            <a:lnTo>
                              <a:pt x="1011" y="1660"/>
                            </a:lnTo>
                            <a:lnTo>
                              <a:pt x="933" y="1789"/>
                            </a:lnTo>
                            <a:lnTo>
                              <a:pt x="862" y="1921"/>
                            </a:lnTo>
                            <a:lnTo>
                              <a:pt x="801" y="2056"/>
                            </a:lnTo>
                            <a:lnTo>
                              <a:pt x="751" y="2195"/>
                            </a:lnTo>
                            <a:lnTo>
                              <a:pt x="709" y="2336"/>
                            </a:lnTo>
                            <a:lnTo>
                              <a:pt x="677" y="2479"/>
                            </a:lnTo>
                            <a:lnTo>
                              <a:pt x="652" y="2624"/>
                            </a:lnTo>
                            <a:lnTo>
                              <a:pt x="639" y="2769"/>
                            </a:lnTo>
                            <a:lnTo>
                              <a:pt x="635" y="2915"/>
                            </a:lnTo>
                            <a:lnTo>
                              <a:pt x="639" y="3060"/>
                            </a:lnTo>
                            <a:lnTo>
                              <a:pt x="652" y="3207"/>
                            </a:lnTo>
                            <a:lnTo>
                              <a:pt x="677" y="3350"/>
                            </a:lnTo>
                            <a:lnTo>
                              <a:pt x="709" y="3493"/>
                            </a:lnTo>
                            <a:lnTo>
                              <a:pt x="751" y="3634"/>
                            </a:lnTo>
                            <a:lnTo>
                              <a:pt x="801" y="3773"/>
                            </a:lnTo>
                            <a:lnTo>
                              <a:pt x="862" y="3908"/>
                            </a:lnTo>
                            <a:lnTo>
                              <a:pt x="933" y="4042"/>
                            </a:lnTo>
                            <a:lnTo>
                              <a:pt x="1011" y="4169"/>
                            </a:lnTo>
                            <a:lnTo>
                              <a:pt x="1098" y="4295"/>
                            </a:lnTo>
                            <a:lnTo>
                              <a:pt x="1196" y="4413"/>
                            </a:lnTo>
                            <a:lnTo>
                              <a:pt x="1302" y="4527"/>
                            </a:lnTo>
                            <a:lnTo>
                              <a:pt x="1417" y="4634"/>
                            </a:lnTo>
                            <a:lnTo>
                              <a:pt x="1537" y="4731"/>
                            </a:lnTo>
                            <a:lnTo>
                              <a:pt x="1661" y="4821"/>
                            </a:lnTo>
                            <a:lnTo>
                              <a:pt x="1791" y="4899"/>
                            </a:lnTo>
                            <a:lnTo>
                              <a:pt x="1922" y="4968"/>
                            </a:lnTo>
                            <a:lnTo>
                              <a:pt x="2058" y="5029"/>
                            </a:lnTo>
                            <a:lnTo>
                              <a:pt x="2197" y="5080"/>
                            </a:lnTo>
                            <a:lnTo>
                              <a:pt x="2338" y="5122"/>
                            </a:lnTo>
                            <a:lnTo>
                              <a:pt x="2481" y="5154"/>
                            </a:lnTo>
                            <a:lnTo>
                              <a:pt x="2626" y="5177"/>
                            </a:lnTo>
                            <a:lnTo>
                              <a:pt x="2771" y="5191"/>
                            </a:lnTo>
                            <a:lnTo>
                              <a:pt x="2918" y="5196"/>
                            </a:lnTo>
                            <a:lnTo>
                              <a:pt x="3063" y="5191"/>
                            </a:lnTo>
                            <a:lnTo>
                              <a:pt x="3210" y="5177"/>
                            </a:lnTo>
                            <a:lnTo>
                              <a:pt x="3353" y="5154"/>
                            </a:lnTo>
                            <a:lnTo>
                              <a:pt x="3496" y="5122"/>
                            </a:lnTo>
                            <a:lnTo>
                              <a:pt x="3637" y="5080"/>
                            </a:lnTo>
                            <a:lnTo>
                              <a:pt x="3776" y="5029"/>
                            </a:lnTo>
                            <a:lnTo>
                              <a:pt x="3911" y="4968"/>
                            </a:lnTo>
                            <a:lnTo>
                              <a:pt x="4045" y="4899"/>
                            </a:lnTo>
                            <a:lnTo>
                              <a:pt x="4173" y="4821"/>
                            </a:lnTo>
                            <a:lnTo>
                              <a:pt x="4298" y="4731"/>
                            </a:lnTo>
                            <a:lnTo>
                              <a:pt x="4417" y="4634"/>
                            </a:lnTo>
                            <a:lnTo>
                              <a:pt x="4531" y="4527"/>
                            </a:lnTo>
                            <a:lnTo>
                              <a:pt x="4638" y="4415"/>
                            </a:lnTo>
                            <a:lnTo>
                              <a:pt x="4735" y="4295"/>
                            </a:lnTo>
                            <a:lnTo>
                              <a:pt x="4823" y="4171"/>
                            </a:lnTo>
                            <a:lnTo>
                              <a:pt x="4901" y="4043"/>
                            </a:lnTo>
                            <a:lnTo>
                              <a:pt x="4972" y="3912"/>
                            </a:lnTo>
                            <a:lnTo>
                              <a:pt x="5031" y="3779"/>
                            </a:lnTo>
                            <a:lnTo>
                              <a:pt x="5082" y="3639"/>
                            </a:lnTo>
                            <a:lnTo>
                              <a:pt x="5124" y="3500"/>
                            </a:lnTo>
                            <a:lnTo>
                              <a:pt x="5157" y="3357"/>
                            </a:lnTo>
                            <a:lnTo>
                              <a:pt x="5181" y="3215"/>
                            </a:lnTo>
                            <a:lnTo>
                              <a:pt x="5195" y="3070"/>
                            </a:lnTo>
                            <a:lnTo>
                              <a:pt x="5200" y="2925"/>
                            </a:lnTo>
                            <a:lnTo>
                              <a:pt x="5197" y="2780"/>
                            </a:lnTo>
                            <a:lnTo>
                              <a:pt x="5183" y="2635"/>
                            </a:lnTo>
                            <a:lnTo>
                              <a:pt x="5160" y="2492"/>
                            </a:lnTo>
                            <a:lnTo>
                              <a:pt x="5130" y="2349"/>
                            </a:lnTo>
                            <a:lnTo>
                              <a:pt x="5088" y="2208"/>
                            </a:lnTo>
                            <a:lnTo>
                              <a:pt x="5038" y="2071"/>
                            </a:lnTo>
                            <a:lnTo>
                              <a:pt x="4979" y="1936"/>
                            </a:lnTo>
                            <a:lnTo>
                              <a:pt x="5448" y="1465"/>
                            </a:lnTo>
                            <a:lnTo>
                              <a:pt x="5528" y="1612"/>
                            </a:lnTo>
                            <a:lnTo>
                              <a:pt x="5597" y="1763"/>
                            </a:lnTo>
                            <a:lnTo>
                              <a:pt x="5658" y="1915"/>
                            </a:lnTo>
                            <a:lnTo>
                              <a:pt x="5710" y="2071"/>
                            </a:lnTo>
                            <a:lnTo>
                              <a:pt x="5753" y="2229"/>
                            </a:lnTo>
                            <a:lnTo>
                              <a:pt x="5786" y="2390"/>
                            </a:lnTo>
                            <a:lnTo>
                              <a:pt x="5811" y="2550"/>
                            </a:lnTo>
                            <a:lnTo>
                              <a:pt x="5828" y="2713"/>
                            </a:lnTo>
                            <a:lnTo>
                              <a:pt x="5834" y="2875"/>
                            </a:lnTo>
                            <a:lnTo>
                              <a:pt x="5832" y="3037"/>
                            </a:lnTo>
                            <a:lnTo>
                              <a:pt x="5820" y="3199"/>
                            </a:lnTo>
                            <a:lnTo>
                              <a:pt x="5799" y="3361"/>
                            </a:lnTo>
                            <a:lnTo>
                              <a:pt x="5771" y="3521"/>
                            </a:lnTo>
                            <a:lnTo>
                              <a:pt x="5732" y="3681"/>
                            </a:lnTo>
                            <a:lnTo>
                              <a:pt x="5685" y="3838"/>
                            </a:lnTo>
                            <a:lnTo>
                              <a:pt x="5628" y="3994"/>
                            </a:lnTo>
                            <a:lnTo>
                              <a:pt x="5563" y="4144"/>
                            </a:lnTo>
                            <a:lnTo>
                              <a:pt x="5488" y="4293"/>
                            </a:lnTo>
                            <a:lnTo>
                              <a:pt x="5404" y="4440"/>
                            </a:lnTo>
                            <a:lnTo>
                              <a:pt x="5311" y="4581"/>
                            </a:lnTo>
                            <a:lnTo>
                              <a:pt x="5210" y="4716"/>
                            </a:lnTo>
                            <a:lnTo>
                              <a:pt x="5099" y="4849"/>
                            </a:lnTo>
                            <a:lnTo>
                              <a:pt x="4979" y="4975"/>
                            </a:lnTo>
                            <a:lnTo>
                              <a:pt x="4850" y="5097"/>
                            </a:lnTo>
                            <a:lnTo>
                              <a:pt x="4716" y="5210"/>
                            </a:lnTo>
                            <a:lnTo>
                              <a:pt x="4577" y="5312"/>
                            </a:lnTo>
                            <a:lnTo>
                              <a:pt x="4432" y="5408"/>
                            </a:lnTo>
                            <a:lnTo>
                              <a:pt x="4283" y="5492"/>
                            </a:lnTo>
                            <a:lnTo>
                              <a:pt x="4131" y="5566"/>
                            </a:lnTo>
                            <a:lnTo>
                              <a:pt x="3976" y="5633"/>
                            </a:lnTo>
                            <a:lnTo>
                              <a:pt x="3818" y="5688"/>
                            </a:lnTo>
                            <a:lnTo>
                              <a:pt x="3658" y="5735"/>
                            </a:lnTo>
                            <a:lnTo>
                              <a:pt x="3496" y="5772"/>
                            </a:lnTo>
                            <a:lnTo>
                              <a:pt x="3332" y="5800"/>
                            </a:lnTo>
                            <a:lnTo>
                              <a:pt x="3166" y="5819"/>
                            </a:lnTo>
                            <a:lnTo>
                              <a:pt x="3000" y="5829"/>
                            </a:lnTo>
                            <a:lnTo>
                              <a:pt x="2834" y="5829"/>
                            </a:lnTo>
                            <a:lnTo>
                              <a:pt x="2668" y="5819"/>
                            </a:lnTo>
                            <a:lnTo>
                              <a:pt x="2504" y="5800"/>
                            </a:lnTo>
                            <a:lnTo>
                              <a:pt x="2340" y="5772"/>
                            </a:lnTo>
                            <a:lnTo>
                              <a:pt x="2178" y="5735"/>
                            </a:lnTo>
                            <a:lnTo>
                              <a:pt x="2016" y="5688"/>
                            </a:lnTo>
                            <a:lnTo>
                              <a:pt x="1857" y="5633"/>
                            </a:lnTo>
                            <a:lnTo>
                              <a:pt x="1703" y="5566"/>
                            </a:lnTo>
                            <a:lnTo>
                              <a:pt x="1550" y="5492"/>
                            </a:lnTo>
                            <a:lnTo>
                              <a:pt x="1402" y="5408"/>
                            </a:lnTo>
                            <a:lnTo>
                              <a:pt x="1259" y="5312"/>
                            </a:lnTo>
                            <a:lnTo>
                              <a:pt x="1118" y="5210"/>
                            </a:lnTo>
                            <a:lnTo>
                              <a:pt x="982" y="5097"/>
                            </a:lnTo>
                            <a:lnTo>
                              <a:pt x="854" y="4975"/>
                            </a:lnTo>
                            <a:lnTo>
                              <a:pt x="732" y="4846"/>
                            </a:lnTo>
                            <a:lnTo>
                              <a:pt x="620" y="4712"/>
                            </a:lnTo>
                            <a:lnTo>
                              <a:pt x="515" y="4571"/>
                            </a:lnTo>
                            <a:lnTo>
                              <a:pt x="421" y="4428"/>
                            </a:lnTo>
                            <a:lnTo>
                              <a:pt x="338" y="4280"/>
                            </a:lnTo>
                            <a:lnTo>
                              <a:pt x="263" y="4127"/>
                            </a:lnTo>
                            <a:lnTo>
                              <a:pt x="196" y="3973"/>
                            </a:lnTo>
                            <a:lnTo>
                              <a:pt x="141" y="3815"/>
                            </a:lnTo>
                            <a:lnTo>
                              <a:pt x="93" y="3655"/>
                            </a:lnTo>
                            <a:lnTo>
                              <a:pt x="55" y="3493"/>
                            </a:lnTo>
                            <a:lnTo>
                              <a:pt x="29" y="3329"/>
                            </a:lnTo>
                            <a:lnTo>
                              <a:pt x="10" y="3163"/>
                            </a:lnTo>
                            <a:lnTo>
                              <a:pt x="0" y="2997"/>
                            </a:lnTo>
                            <a:lnTo>
                              <a:pt x="0" y="2832"/>
                            </a:lnTo>
                            <a:lnTo>
                              <a:pt x="10" y="2666"/>
                            </a:lnTo>
                            <a:lnTo>
                              <a:pt x="29" y="2502"/>
                            </a:lnTo>
                            <a:lnTo>
                              <a:pt x="55" y="2338"/>
                            </a:lnTo>
                            <a:lnTo>
                              <a:pt x="93" y="2174"/>
                            </a:lnTo>
                            <a:lnTo>
                              <a:pt x="141" y="2014"/>
                            </a:lnTo>
                            <a:lnTo>
                              <a:pt x="196" y="1856"/>
                            </a:lnTo>
                            <a:lnTo>
                              <a:pt x="263" y="1702"/>
                            </a:lnTo>
                            <a:lnTo>
                              <a:pt x="338" y="1549"/>
                            </a:lnTo>
                            <a:lnTo>
                              <a:pt x="421" y="1401"/>
                            </a:lnTo>
                            <a:lnTo>
                              <a:pt x="515" y="1256"/>
                            </a:lnTo>
                            <a:lnTo>
                              <a:pt x="620" y="1117"/>
                            </a:lnTo>
                            <a:lnTo>
                              <a:pt x="732" y="981"/>
                            </a:lnTo>
                            <a:lnTo>
                              <a:pt x="854" y="852"/>
                            </a:lnTo>
                            <a:lnTo>
                              <a:pt x="980" y="734"/>
                            </a:lnTo>
                            <a:lnTo>
                              <a:pt x="1112" y="623"/>
                            </a:lnTo>
                            <a:lnTo>
                              <a:pt x="1249" y="520"/>
                            </a:lnTo>
                            <a:lnTo>
                              <a:pt x="1390" y="429"/>
                            </a:lnTo>
                            <a:lnTo>
                              <a:pt x="1535" y="345"/>
                            </a:lnTo>
                            <a:lnTo>
                              <a:pt x="1686" y="271"/>
                            </a:lnTo>
                            <a:lnTo>
                              <a:pt x="1836" y="206"/>
                            </a:lnTo>
                            <a:lnTo>
                              <a:pt x="1991" y="149"/>
                            </a:lnTo>
                            <a:lnTo>
                              <a:pt x="2149" y="101"/>
                            </a:lnTo>
                            <a:lnTo>
                              <a:pt x="2307" y="63"/>
                            </a:lnTo>
                            <a:lnTo>
                              <a:pt x="2470" y="34"/>
                            </a:lnTo>
                            <a:lnTo>
                              <a:pt x="2630" y="13"/>
                            </a:lnTo>
                            <a:lnTo>
                              <a:pt x="2794" y="2"/>
                            </a:lnTo>
                            <a:lnTo>
                              <a:pt x="2956" y="0"/>
                            </a:lnTo>
                            <a:close/>
                          </a:path>
                        </a:pathLst>
                      </a:custGeom>
                      <a:grpFill/>
                      <a:ln w="0">
                        <a:noFill/>
                        <a:prstDash val="solid"/>
                        <a:round/>
                        <a:headEnd/>
                        <a:tailEnd/>
                      </a:ln>
                    </p:spPr>
                    <p:txBody>
                      <a:bodyPr vert="horz" wrap="square" lIns="68580" tIns="34290" rIns="68580" bIns="34290" numCol="1" anchor="ctr" anchorCtr="0" compatLnSpc="1">
                        <a:prstTxWarp prst="textNoShape">
                          <a:avLst/>
                        </a:prstTxWarp>
                      </a:bodyPr>
                      <a:lstStyle/>
                      <a:p>
                        <a:pPr defTabSz="685800">
                          <a:defRPr/>
                        </a:pPr>
                        <a:endParaRPr lang="en-US" sz="1350" kern="0">
                          <a:solidFill>
                            <a:prstClr val="black"/>
                          </a:solidFill>
                          <a:latin typeface="Montserrat" panose="00000500000000000000" pitchFamily="2" charset="0"/>
                          <a:cs typeface="Arial" panose="020B0604020202020204" pitchFamily="34" charset="0"/>
                        </a:endParaRPr>
                      </a:p>
                    </p:txBody>
                  </p:sp>
                </p:grpSp>
              </p:grpSp>
            </p:grpSp>
          </p:grpSp>
          <p:grpSp>
            <p:nvGrpSpPr>
              <p:cNvPr id="44" name="Group 43"/>
              <p:cNvGrpSpPr/>
              <p:nvPr/>
            </p:nvGrpSpPr>
            <p:grpSpPr>
              <a:xfrm>
                <a:off x="558993" y="1345699"/>
                <a:ext cx="2834907" cy="1046176"/>
                <a:chOff x="558993" y="1345699"/>
                <a:chExt cx="2834907" cy="1046176"/>
              </a:xfrm>
            </p:grpSpPr>
            <p:sp>
              <p:nvSpPr>
                <p:cNvPr id="66" name="Rectangle 65"/>
                <p:cNvSpPr/>
                <p:nvPr/>
              </p:nvSpPr>
              <p:spPr>
                <a:xfrm>
                  <a:off x="1528909" y="1434308"/>
                  <a:ext cx="1864991" cy="941341"/>
                </a:xfrm>
                <a:prstGeom prst="rect">
                  <a:avLst/>
                </a:prstGeom>
                <a:solidFill>
                  <a:schemeClr val="bg1"/>
                </a:solidFill>
              </p:spPr>
              <p:txBody>
                <a:bodyPr wrap="square" anchor="ctr">
                  <a:spAutoFit/>
                </a:bodyPr>
                <a:lstStyle/>
                <a:p>
                  <a:pPr marL="128588" indent="-128588">
                    <a:spcAft>
                      <a:spcPts val="600"/>
                    </a:spcAft>
                    <a:buFont typeface="Arial" panose="020B0604020202020204" pitchFamily="34" charset="0"/>
                    <a:buChar char="›"/>
                  </a:pPr>
                  <a:r>
                    <a:rPr lang="en-US" sz="1050" b="1" dirty="0">
                      <a:solidFill>
                        <a:schemeClr val="tx2">
                          <a:lumMod val="75000"/>
                          <a:lumOff val="25000"/>
                        </a:schemeClr>
                      </a:solidFill>
                      <a:latin typeface="Montserrat" panose="00000500000000000000" pitchFamily="2" charset="0"/>
                      <a:cs typeface="Arial" panose="020B0604020202020204" pitchFamily="34" charset="0"/>
                    </a:rPr>
                    <a:t>Actualización del modelo hacia hitos y actividades profesionales confiables.</a:t>
                  </a:r>
                </a:p>
                <a:p>
                  <a:pPr marL="128588" indent="-128588">
                    <a:spcAft>
                      <a:spcPts val="600"/>
                    </a:spcAft>
                    <a:buFont typeface="Arial" panose="020B0604020202020204" pitchFamily="34" charset="0"/>
                    <a:buChar char="›"/>
                  </a:pPr>
                  <a:r>
                    <a:rPr lang="en-US" sz="1050" b="1" dirty="0">
                      <a:solidFill>
                        <a:schemeClr val="tx2">
                          <a:lumMod val="75000"/>
                          <a:lumOff val="25000"/>
                        </a:schemeClr>
                      </a:solidFill>
                      <a:latin typeface="Montserrat" panose="00000500000000000000" pitchFamily="2" charset="0"/>
                      <a:cs typeface="Arial" panose="020B0604020202020204" pitchFamily="34" charset="0"/>
                    </a:rPr>
                    <a:t>Colaboración con el Royal College y el American Board of Pediatrics</a:t>
                  </a:r>
                  <a:r>
                    <a:rPr lang="en-US" sz="900" b="1" dirty="0">
                      <a:solidFill>
                        <a:schemeClr val="tx2">
                          <a:lumMod val="75000"/>
                          <a:lumOff val="25000"/>
                        </a:schemeClr>
                      </a:solidFill>
                      <a:latin typeface="Montserrat" panose="00000500000000000000" pitchFamily="2" charset="0"/>
                      <a:cs typeface="Arial" panose="020B0604020202020204" pitchFamily="34" charset="0"/>
                    </a:rPr>
                    <a:t>.</a:t>
                  </a:r>
                </a:p>
              </p:txBody>
            </p:sp>
            <p:grpSp>
              <p:nvGrpSpPr>
                <p:cNvPr id="15" name="Group 14"/>
                <p:cNvGrpSpPr/>
                <p:nvPr/>
              </p:nvGrpSpPr>
              <p:grpSpPr>
                <a:xfrm>
                  <a:off x="558993" y="1345699"/>
                  <a:ext cx="931176" cy="1046176"/>
                  <a:chOff x="975650" y="1438798"/>
                  <a:chExt cx="1037875" cy="1166044"/>
                </a:xfrm>
              </p:grpSpPr>
              <p:sp>
                <p:nvSpPr>
                  <p:cNvPr id="41" name="Rectangle 40"/>
                  <p:cNvSpPr/>
                  <p:nvPr/>
                </p:nvSpPr>
                <p:spPr>
                  <a:xfrm>
                    <a:off x="1130527" y="1935252"/>
                    <a:ext cx="881435" cy="382815"/>
                  </a:xfrm>
                  <a:prstGeom prst="rect">
                    <a:avLst/>
                  </a:prstGeom>
                </p:spPr>
                <p:txBody>
                  <a:bodyPr wrap="square" anchor="ctr">
                    <a:spAutoFit/>
                  </a:bodyPr>
                  <a:lstStyle/>
                  <a:p>
                    <a:pPr algn="ctr"/>
                    <a:r>
                      <a:rPr lang="en-US" sz="1050" b="1" dirty="0">
                        <a:solidFill>
                          <a:schemeClr val="accent3"/>
                        </a:solidFill>
                        <a:latin typeface="Montserrat" panose="00000500000000000000" pitchFamily="2" charset="0"/>
                        <a:cs typeface="Arial" panose="020B0604020202020204" pitchFamily="34" charset="0"/>
                      </a:rPr>
                      <a:t>Modelo Educativo </a:t>
                    </a:r>
                  </a:p>
                </p:txBody>
              </p:sp>
              <p:grpSp>
                <p:nvGrpSpPr>
                  <p:cNvPr id="54" name="Group 53"/>
                  <p:cNvGrpSpPr/>
                  <p:nvPr/>
                </p:nvGrpSpPr>
                <p:grpSpPr>
                  <a:xfrm>
                    <a:off x="1060058" y="1651375"/>
                    <a:ext cx="953467" cy="953467"/>
                    <a:chOff x="1606285" y="1422768"/>
                    <a:chExt cx="953467" cy="953467"/>
                  </a:xfrm>
                </p:grpSpPr>
                <p:sp>
                  <p:nvSpPr>
                    <p:cNvPr id="49" name="Oval 48"/>
                    <p:cNvSpPr/>
                    <p:nvPr/>
                  </p:nvSpPr>
                  <p:spPr>
                    <a:xfrm>
                      <a:off x="1649621" y="1465432"/>
                      <a:ext cx="866788" cy="866787"/>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ontserrat" panose="00000500000000000000" pitchFamily="2" charset="0"/>
                      </a:endParaRPr>
                    </a:p>
                  </p:txBody>
                </p:sp>
                <p:sp>
                  <p:nvSpPr>
                    <p:cNvPr id="53" name="Arc 52"/>
                    <p:cNvSpPr/>
                    <p:nvPr/>
                  </p:nvSpPr>
                  <p:spPr>
                    <a:xfrm>
                      <a:off x="1606285" y="1422768"/>
                      <a:ext cx="953467" cy="953467"/>
                    </a:xfrm>
                    <a:prstGeom prst="arc">
                      <a:avLst>
                        <a:gd name="adj1" fmla="val 27087"/>
                        <a:gd name="adj2" fmla="val 10813135"/>
                      </a:avLst>
                    </a:prstGeom>
                    <a:noFill/>
                    <a:ln>
                      <a:solidFill>
                        <a:schemeClr val="accent3"/>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ontserrat" panose="00000500000000000000" pitchFamily="2" charset="0"/>
                      </a:endParaRPr>
                    </a:p>
                  </p:txBody>
                </p:sp>
              </p:grpSp>
              <p:grpSp>
                <p:nvGrpSpPr>
                  <p:cNvPr id="14" name="Group 13"/>
                  <p:cNvGrpSpPr/>
                  <p:nvPr/>
                </p:nvGrpSpPr>
                <p:grpSpPr>
                  <a:xfrm>
                    <a:off x="975650" y="1438798"/>
                    <a:ext cx="762280" cy="450273"/>
                    <a:chOff x="975650" y="1438798"/>
                    <a:chExt cx="762280" cy="450273"/>
                  </a:xfrm>
                </p:grpSpPr>
                <p:sp>
                  <p:nvSpPr>
                    <p:cNvPr id="67" name="Oval 66"/>
                    <p:cNvSpPr/>
                    <p:nvPr/>
                  </p:nvSpPr>
                  <p:spPr>
                    <a:xfrm>
                      <a:off x="1287657" y="1438798"/>
                      <a:ext cx="450273" cy="450273"/>
                    </a:xfrm>
                    <a:prstGeom prst="ellipse">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ontserrat" panose="00000500000000000000" pitchFamily="2" charset="0"/>
                      </a:endParaRPr>
                    </a:p>
                  </p:txBody>
                </p:sp>
                <p:grpSp>
                  <p:nvGrpSpPr>
                    <p:cNvPr id="107" name="Group 106"/>
                    <p:cNvGrpSpPr/>
                    <p:nvPr/>
                  </p:nvGrpSpPr>
                  <p:grpSpPr>
                    <a:xfrm>
                      <a:off x="975650" y="1606150"/>
                      <a:ext cx="190067" cy="243369"/>
                      <a:chOff x="4287859" y="4230048"/>
                      <a:chExt cx="730291" cy="935091"/>
                    </a:xfrm>
                    <a:solidFill>
                      <a:schemeClr val="bg1"/>
                    </a:solidFill>
                  </p:grpSpPr>
                  <p:grpSp>
                    <p:nvGrpSpPr>
                      <p:cNvPr id="108" name="Group 107"/>
                      <p:cNvGrpSpPr/>
                      <p:nvPr/>
                    </p:nvGrpSpPr>
                    <p:grpSpPr>
                      <a:xfrm>
                        <a:off x="4287859" y="4230048"/>
                        <a:ext cx="410163" cy="935091"/>
                        <a:chOff x="2979287" y="12479"/>
                        <a:chExt cx="2485404" cy="5666245"/>
                      </a:xfrm>
                      <a:grpFill/>
                    </p:grpSpPr>
                    <p:sp>
                      <p:nvSpPr>
                        <p:cNvPr id="117" name="Freeform 116"/>
                        <p:cNvSpPr/>
                        <p:nvPr/>
                      </p:nvSpPr>
                      <p:spPr>
                        <a:xfrm>
                          <a:off x="3181082" y="12479"/>
                          <a:ext cx="1996225" cy="1007769"/>
                        </a:xfrm>
                        <a:custGeom>
                          <a:avLst/>
                          <a:gdLst>
                            <a:gd name="connsiteX0" fmla="*/ 998111 w 1996225"/>
                            <a:gd name="connsiteY0" fmla="*/ 180304 h 1007769"/>
                            <a:gd name="connsiteX1" fmla="*/ 759853 w 1996225"/>
                            <a:gd name="connsiteY1" fmla="*/ 418562 h 1007769"/>
                            <a:gd name="connsiteX2" fmla="*/ 998111 w 1996225"/>
                            <a:gd name="connsiteY2" fmla="*/ 656820 h 1007769"/>
                            <a:gd name="connsiteX3" fmla="*/ 1236369 w 1996225"/>
                            <a:gd name="connsiteY3" fmla="*/ 418562 h 1007769"/>
                            <a:gd name="connsiteX4" fmla="*/ 998111 w 1996225"/>
                            <a:gd name="connsiteY4" fmla="*/ 180304 h 1007769"/>
                            <a:gd name="connsiteX5" fmla="*/ 998111 w 1996225"/>
                            <a:gd name="connsiteY5" fmla="*/ 0 h 1007769"/>
                            <a:gd name="connsiteX6" fmla="*/ 1408170 w 1996225"/>
                            <a:gd name="connsiteY6" fmla="*/ 334207 h 1007769"/>
                            <a:gd name="connsiteX7" fmla="*/ 1408559 w 1996225"/>
                            <a:gd name="connsiteY7" fmla="*/ 338068 h 1007769"/>
                            <a:gd name="connsiteX8" fmla="*/ 1897484 w 1996225"/>
                            <a:gd name="connsiteY8" fmla="*/ 338068 h 1007769"/>
                            <a:gd name="connsiteX9" fmla="*/ 1996225 w 1996225"/>
                            <a:gd name="connsiteY9" fmla="*/ 436809 h 1007769"/>
                            <a:gd name="connsiteX10" fmla="*/ 1996225 w 1996225"/>
                            <a:gd name="connsiteY10" fmla="*/ 909028 h 1007769"/>
                            <a:gd name="connsiteX11" fmla="*/ 1897484 w 1996225"/>
                            <a:gd name="connsiteY11" fmla="*/ 1007769 h 1007769"/>
                            <a:gd name="connsiteX12" fmla="*/ 98741 w 1996225"/>
                            <a:gd name="connsiteY12" fmla="*/ 1007769 h 1007769"/>
                            <a:gd name="connsiteX13" fmla="*/ 0 w 1996225"/>
                            <a:gd name="connsiteY13" fmla="*/ 909028 h 1007769"/>
                            <a:gd name="connsiteX14" fmla="*/ 0 w 1996225"/>
                            <a:gd name="connsiteY14" fmla="*/ 436809 h 1007769"/>
                            <a:gd name="connsiteX15" fmla="*/ 98741 w 1996225"/>
                            <a:gd name="connsiteY15" fmla="*/ 338068 h 1007769"/>
                            <a:gd name="connsiteX16" fmla="*/ 587664 w 1996225"/>
                            <a:gd name="connsiteY16" fmla="*/ 338068 h 1007769"/>
                            <a:gd name="connsiteX17" fmla="*/ 588053 w 1996225"/>
                            <a:gd name="connsiteY17" fmla="*/ 334207 h 1007769"/>
                            <a:gd name="connsiteX18" fmla="*/ 998111 w 1996225"/>
                            <a:gd name="connsiteY18" fmla="*/ 0 h 1007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96225" h="1007769">
                              <a:moveTo>
                                <a:pt x="998111" y="180304"/>
                              </a:moveTo>
                              <a:cubicBezTo>
                                <a:pt x="866525" y="180304"/>
                                <a:pt x="759853" y="286976"/>
                                <a:pt x="759853" y="418562"/>
                              </a:cubicBezTo>
                              <a:cubicBezTo>
                                <a:pt x="759853" y="550148"/>
                                <a:pt x="866525" y="656820"/>
                                <a:pt x="998111" y="656820"/>
                              </a:cubicBezTo>
                              <a:cubicBezTo>
                                <a:pt x="1129697" y="656820"/>
                                <a:pt x="1236369" y="550148"/>
                                <a:pt x="1236369" y="418562"/>
                              </a:cubicBezTo>
                              <a:cubicBezTo>
                                <a:pt x="1236369" y="286976"/>
                                <a:pt x="1129697" y="180304"/>
                                <a:pt x="998111" y="180304"/>
                              </a:cubicBezTo>
                              <a:close/>
                              <a:moveTo>
                                <a:pt x="998111" y="0"/>
                              </a:moveTo>
                              <a:cubicBezTo>
                                <a:pt x="1200381" y="0"/>
                                <a:pt x="1369140" y="143476"/>
                                <a:pt x="1408170" y="334207"/>
                              </a:cubicBezTo>
                              <a:lnTo>
                                <a:pt x="1408559" y="338068"/>
                              </a:lnTo>
                              <a:lnTo>
                                <a:pt x="1897484" y="338068"/>
                              </a:lnTo>
                              <a:cubicBezTo>
                                <a:pt x="1952017" y="338068"/>
                                <a:pt x="1996225" y="382276"/>
                                <a:pt x="1996225" y="436809"/>
                              </a:cubicBezTo>
                              <a:lnTo>
                                <a:pt x="1996225" y="909028"/>
                              </a:lnTo>
                              <a:cubicBezTo>
                                <a:pt x="1996225" y="963561"/>
                                <a:pt x="1952017" y="1007769"/>
                                <a:pt x="1897484" y="1007769"/>
                              </a:cubicBezTo>
                              <a:lnTo>
                                <a:pt x="98741" y="1007769"/>
                              </a:lnTo>
                              <a:cubicBezTo>
                                <a:pt x="44208" y="1007769"/>
                                <a:pt x="0" y="963561"/>
                                <a:pt x="0" y="909028"/>
                              </a:cubicBezTo>
                              <a:lnTo>
                                <a:pt x="0" y="436809"/>
                              </a:lnTo>
                              <a:cubicBezTo>
                                <a:pt x="0" y="382276"/>
                                <a:pt x="44208" y="338068"/>
                                <a:pt x="98741" y="338068"/>
                              </a:cubicBezTo>
                              <a:lnTo>
                                <a:pt x="587664" y="338068"/>
                              </a:lnTo>
                              <a:lnTo>
                                <a:pt x="588053" y="334207"/>
                              </a:lnTo>
                              <a:cubicBezTo>
                                <a:pt x="627082" y="143476"/>
                                <a:pt x="795842" y="0"/>
                                <a:pt x="998111"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Montserrat" panose="00000500000000000000" pitchFamily="2" charset="0"/>
                          </a:endParaRPr>
                        </a:p>
                      </p:txBody>
                    </p:sp>
                    <p:grpSp>
                      <p:nvGrpSpPr>
                        <p:cNvPr id="118" name="Group 117"/>
                        <p:cNvGrpSpPr/>
                        <p:nvPr/>
                      </p:nvGrpSpPr>
                      <p:grpSpPr>
                        <a:xfrm>
                          <a:off x="2979287" y="1957742"/>
                          <a:ext cx="1174521" cy="1120738"/>
                          <a:chOff x="2971799" y="1957742"/>
                          <a:chExt cx="1174521" cy="1120738"/>
                        </a:xfrm>
                        <a:grpFill/>
                      </p:grpSpPr>
                      <p:sp>
                        <p:nvSpPr>
                          <p:cNvPr id="134" name="Freeform 133"/>
                          <p:cNvSpPr/>
                          <p:nvPr/>
                        </p:nvSpPr>
                        <p:spPr>
                          <a:xfrm>
                            <a:off x="2971799" y="2354580"/>
                            <a:ext cx="543605" cy="723900"/>
                          </a:xfrm>
                          <a:custGeom>
                            <a:avLst/>
                            <a:gdLst>
                              <a:gd name="connsiteX0" fmla="*/ 432877 w 546522"/>
                              <a:gd name="connsiteY0" fmla="*/ 0 h 723900"/>
                              <a:gd name="connsiteX1" fmla="*/ 457198 w 546522"/>
                              <a:gd name="connsiteY1" fmla="*/ 0 h 723900"/>
                              <a:gd name="connsiteX2" fmla="*/ 541454 w 546522"/>
                              <a:gd name="connsiteY2" fmla="*/ 55849 h 723900"/>
                              <a:gd name="connsiteX3" fmla="*/ 546522 w 546522"/>
                              <a:gd name="connsiteY3" fmla="*/ 80948 h 723900"/>
                              <a:gd name="connsiteX4" fmla="*/ 91442 w 546522"/>
                              <a:gd name="connsiteY4" fmla="*/ 0 h 723900"/>
                              <a:gd name="connsiteX5" fmla="*/ 294237 w 546522"/>
                              <a:gd name="connsiteY5" fmla="*/ 0 h 723900"/>
                              <a:gd name="connsiteX6" fmla="*/ 259248 w 546522"/>
                              <a:gd name="connsiteY6" fmla="*/ 99060 h 723900"/>
                              <a:gd name="connsiteX7" fmla="*/ 147939 w 546522"/>
                              <a:gd name="connsiteY7" fmla="*/ 99060 h 723900"/>
                              <a:gd name="connsiteX8" fmla="*/ 84747 w 546522"/>
                              <a:gd name="connsiteY8" fmla="*/ 162252 h 723900"/>
                              <a:gd name="connsiteX9" fmla="*/ 84747 w 546522"/>
                              <a:gd name="connsiteY9" fmla="*/ 561648 h 723900"/>
                              <a:gd name="connsiteX10" fmla="*/ 147939 w 546522"/>
                              <a:gd name="connsiteY10" fmla="*/ 624840 h 723900"/>
                              <a:gd name="connsiteX11" fmla="*/ 400702 w 546522"/>
                              <a:gd name="connsiteY11" fmla="*/ 624840 h 723900"/>
                              <a:gd name="connsiteX12" fmla="*/ 458928 w 546522"/>
                              <a:gd name="connsiteY12" fmla="*/ 586245 h 723900"/>
                              <a:gd name="connsiteX13" fmla="*/ 460480 w 546522"/>
                              <a:gd name="connsiteY13" fmla="*/ 578560 h 723900"/>
                              <a:gd name="connsiteX14" fmla="*/ 543605 w 546522"/>
                              <a:gd name="connsiteY14" fmla="*/ 657400 h 723900"/>
                              <a:gd name="connsiteX15" fmla="*/ 541454 w 546522"/>
                              <a:gd name="connsiteY15" fmla="*/ 668051 h 723900"/>
                              <a:gd name="connsiteX16" fmla="*/ 457198 w 546522"/>
                              <a:gd name="connsiteY16" fmla="*/ 723900 h 723900"/>
                              <a:gd name="connsiteX17" fmla="*/ 91442 w 546522"/>
                              <a:gd name="connsiteY17" fmla="*/ 723900 h 723900"/>
                              <a:gd name="connsiteX18" fmla="*/ 0 w 546522"/>
                              <a:gd name="connsiteY18" fmla="*/ 632458 h 723900"/>
                              <a:gd name="connsiteX19" fmla="*/ 0 w 546522"/>
                              <a:gd name="connsiteY19" fmla="*/ 91442 h 723900"/>
                              <a:gd name="connsiteX20" fmla="*/ 91442 w 546522"/>
                              <a:gd name="connsiteY20" fmla="*/ 0 h 723900"/>
                              <a:gd name="connsiteX0" fmla="*/ 432877 w 543605"/>
                              <a:gd name="connsiteY0" fmla="*/ 0 h 723900"/>
                              <a:gd name="connsiteX1" fmla="*/ 457198 w 543605"/>
                              <a:gd name="connsiteY1" fmla="*/ 0 h 723900"/>
                              <a:gd name="connsiteX2" fmla="*/ 541454 w 543605"/>
                              <a:gd name="connsiteY2" fmla="*/ 55849 h 723900"/>
                              <a:gd name="connsiteX3" fmla="*/ 432877 w 543605"/>
                              <a:gd name="connsiteY3" fmla="*/ 0 h 723900"/>
                              <a:gd name="connsiteX4" fmla="*/ 91442 w 543605"/>
                              <a:gd name="connsiteY4" fmla="*/ 0 h 723900"/>
                              <a:gd name="connsiteX5" fmla="*/ 294237 w 543605"/>
                              <a:gd name="connsiteY5" fmla="*/ 0 h 723900"/>
                              <a:gd name="connsiteX6" fmla="*/ 259248 w 543605"/>
                              <a:gd name="connsiteY6" fmla="*/ 99060 h 723900"/>
                              <a:gd name="connsiteX7" fmla="*/ 147939 w 543605"/>
                              <a:gd name="connsiteY7" fmla="*/ 99060 h 723900"/>
                              <a:gd name="connsiteX8" fmla="*/ 84747 w 543605"/>
                              <a:gd name="connsiteY8" fmla="*/ 162252 h 723900"/>
                              <a:gd name="connsiteX9" fmla="*/ 84747 w 543605"/>
                              <a:gd name="connsiteY9" fmla="*/ 561648 h 723900"/>
                              <a:gd name="connsiteX10" fmla="*/ 147939 w 543605"/>
                              <a:gd name="connsiteY10" fmla="*/ 624840 h 723900"/>
                              <a:gd name="connsiteX11" fmla="*/ 400702 w 543605"/>
                              <a:gd name="connsiteY11" fmla="*/ 624840 h 723900"/>
                              <a:gd name="connsiteX12" fmla="*/ 458928 w 543605"/>
                              <a:gd name="connsiteY12" fmla="*/ 586245 h 723900"/>
                              <a:gd name="connsiteX13" fmla="*/ 460480 w 543605"/>
                              <a:gd name="connsiteY13" fmla="*/ 578560 h 723900"/>
                              <a:gd name="connsiteX14" fmla="*/ 543605 w 543605"/>
                              <a:gd name="connsiteY14" fmla="*/ 657400 h 723900"/>
                              <a:gd name="connsiteX15" fmla="*/ 541454 w 543605"/>
                              <a:gd name="connsiteY15" fmla="*/ 668051 h 723900"/>
                              <a:gd name="connsiteX16" fmla="*/ 457198 w 543605"/>
                              <a:gd name="connsiteY16" fmla="*/ 723900 h 723900"/>
                              <a:gd name="connsiteX17" fmla="*/ 91442 w 543605"/>
                              <a:gd name="connsiteY17" fmla="*/ 723900 h 723900"/>
                              <a:gd name="connsiteX18" fmla="*/ 0 w 543605"/>
                              <a:gd name="connsiteY18" fmla="*/ 632458 h 723900"/>
                              <a:gd name="connsiteX19" fmla="*/ 0 w 543605"/>
                              <a:gd name="connsiteY19" fmla="*/ 91442 h 723900"/>
                              <a:gd name="connsiteX20" fmla="*/ 91442 w 543605"/>
                              <a:gd name="connsiteY20" fmla="*/ 0 h 723900"/>
                              <a:gd name="connsiteX0" fmla="*/ 432877 w 543605"/>
                              <a:gd name="connsiteY0" fmla="*/ 0 h 723900"/>
                              <a:gd name="connsiteX1" fmla="*/ 457198 w 543605"/>
                              <a:gd name="connsiteY1" fmla="*/ 0 h 723900"/>
                              <a:gd name="connsiteX2" fmla="*/ 432877 w 543605"/>
                              <a:gd name="connsiteY2" fmla="*/ 0 h 723900"/>
                              <a:gd name="connsiteX3" fmla="*/ 91442 w 543605"/>
                              <a:gd name="connsiteY3" fmla="*/ 0 h 723900"/>
                              <a:gd name="connsiteX4" fmla="*/ 294237 w 543605"/>
                              <a:gd name="connsiteY4" fmla="*/ 0 h 723900"/>
                              <a:gd name="connsiteX5" fmla="*/ 259248 w 543605"/>
                              <a:gd name="connsiteY5" fmla="*/ 99060 h 723900"/>
                              <a:gd name="connsiteX6" fmla="*/ 147939 w 543605"/>
                              <a:gd name="connsiteY6" fmla="*/ 99060 h 723900"/>
                              <a:gd name="connsiteX7" fmla="*/ 84747 w 543605"/>
                              <a:gd name="connsiteY7" fmla="*/ 162252 h 723900"/>
                              <a:gd name="connsiteX8" fmla="*/ 84747 w 543605"/>
                              <a:gd name="connsiteY8" fmla="*/ 561648 h 723900"/>
                              <a:gd name="connsiteX9" fmla="*/ 147939 w 543605"/>
                              <a:gd name="connsiteY9" fmla="*/ 624840 h 723900"/>
                              <a:gd name="connsiteX10" fmla="*/ 400702 w 543605"/>
                              <a:gd name="connsiteY10" fmla="*/ 624840 h 723900"/>
                              <a:gd name="connsiteX11" fmla="*/ 458928 w 543605"/>
                              <a:gd name="connsiteY11" fmla="*/ 586245 h 723900"/>
                              <a:gd name="connsiteX12" fmla="*/ 460480 w 543605"/>
                              <a:gd name="connsiteY12" fmla="*/ 578560 h 723900"/>
                              <a:gd name="connsiteX13" fmla="*/ 543605 w 543605"/>
                              <a:gd name="connsiteY13" fmla="*/ 657400 h 723900"/>
                              <a:gd name="connsiteX14" fmla="*/ 541454 w 543605"/>
                              <a:gd name="connsiteY14" fmla="*/ 668051 h 723900"/>
                              <a:gd name="connsiteX15" fmla="*/ 457198 w 543605"/>
                              <a:gd name="connsiteY15" fmla="*/ 723900 h 723900"/>
                              <a:gd name="connsiteX16" fmla="*/ 91442 w 543605"/>
                              <a:gd name="connsiteY16" fmla="*/ 723900 h 723900"/>
                              <a:gd name="connsiteX17" fmla="*/ 0 w 543605"/>
                              <a:gd name="connsiteY17" fmla="*/ 632458 h 723900"/>
                              <a:gd name="connsiteX18" fmla="*/ 0 w 543605"/>
                              <a:gd name="connsiteY18" fmla="*/ 91442 h 723900"/>
                              <a:gd name="connsiteX19" fmla="*/ 91442 w 543605"/>
                              <a:gd name="connsiteY19" fmla="*/ 0 h 723900"/>
                              <a:gd name="connsiteX0" fmla="*/ 91442 w 543605"/>
                              <a:gd name="connsiteY0" fmla="*/ 0 h 723900"/>
                              <a:gd name="connsiteX1" fmla="*/ 294237 w 543605"/>
                              <a:gd name="connsiteY1" fmla="*/ 0 h 723900"/>
                              <a:gd name="connsiteX2" fmla="*/ 259248 w 543605"/>
                              <a:gd name="connsiteY2" fmla="*/ 99060 h 723900"/>
                              <a:gd name="connsiteX3" fmla="*/ 147939 w 543605"/>
                              <a:gd name="connsiteY3" fmla="*/ 99060 h 723900"/>
                              <a:gd name="connsiteX4" fmla="*/ 84747 w 543605"/>
                              <a:gd name="connsiteY4" fmla="*/ 162252 h 723900"/>
                              <a:gd name="connsiteX5" fmla="*/ 84747 w 543605"/>
                              <a:gd name="connsiteY5" fmla="*/ 561648 h 723900"/>
                              <a:gd name="connsiteX6" fmla="*/ 147939 w 543605"/>
                              <a:gd name="connsiteY6" fmla="*/ 624840 h 723900"/>
                              <a:gd name="connsiteX7" fmla="*/ 400702 w 543605"/>
                              <a:gd name="connsiteY7" fmla="*/ 624840 h 723900"/>
                              <a:gd name="connsiteX8" fmla="*/ 458928 w 543605"/>
                              <a:gd name="connsiteY8" fmla="*/ 586245 h 723900"/>
                              <a:gd name="connsiteX9" fmla="*/ 460480 w 543605"/>
                              <a:gd name="connsiteY9" fmla="*/ 578560 h 723900"/>
                              <a:gd name="connsiteX10" fmla="*/ 543605 w 543605"/>
                              <a:gd name="connsiteY10" fmla="*/ 657400 h 723900"/>
                              <a:gd name="connsiteX11" fmla="*/ 541454 w 543605"/>
                              <a:gd name="connsiteY11" fmla="*/ 668051 h 723900"/>
                              <a:gd name="connsiteX12" fmla="*/ 457198 w 543605"/>
                              <a:gd name="connsiteY12" fmla="*/ 723900 h 723900"/>
                              <a:gd name="connsiteX13" fmla="*/ 91442 w 543605"/>
                              <a:gd name="connsiteY13" fmla="*/ 723900 h 723900"/>
                              <a:gd name="connsiteX14" fmla="*/ 0 w 543605"/>
                              <a:gd name="connsiteY14" fmla="*/ 632458 h 723900"/>
                              <a:gd name="connsiteX15" fmla="*/ 0 w 543605"/>
                              <a:gd name="connsiteY15" fmla="*/ 91442 h 723900"/>
                              <a:gd name="connsiteX16" fmla="*/ 91442 w 543605"/>
                              <a:gd name="connsiteY16" fmla="*/ 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3605" h="723900">
                                <a:moveTo>
                                  <a:pt x="91442" y="0"/>
                                </a:moveTo>
                                <a:lnTo>
                                  <a:pt x="294237" y="0"/>
                                </a:lnTo>
                                <a:lnTo>
                                  <a:pt x="259248" y="99060"/>
                                </a:lnTo>
                                <a:lnTo>
                                  <a:pt x="147939" y="99060"/>
                                </a:lnTo>
                                <a:cubicBezTo>
                                  <a:pt x="113039" y="99060"/>
                                  <a:pt x="84747" y="127352"/>
                                  <a:pt x="84747" y="162252"/>
                                </a:cubicBezTo>
                                <a:lnTo>
                                  <a:pt x="84747" y="561648"/>
                                </a:lnTo>
                                <a:cubicBezTo>
                                  <a:pt x="84747" y="596548"/>
                                  <a:pt x="113039" y="624840"/>
                                  <a:pt x="147939" y="624840"/>
                                </a:cubicBezTo>
                                <a:lnTo>
                                  <a:pt x="400702" y="624840"/>
                                </a:lnTo>
                                <a:cubicBezTo>
                                  <a:pt x="426877" y="624840"/>
                                  <a:pt x="449335" y="608926"/>
                                  <a:pt x="458928" y="586245"/>
                                </a:cubicBezTo>
                                <a:lnTo>
                                  <a:pt x="460480" y="578560"/>
                                </a:lnTo>
                                <a:lnTo>
                                  <a:pt x="543605" y="657400"/>
                                </a:lnTo>
                                <a:lnTo>
                                  <a:pt x="541454" y="668051"/>
                                </a:lnTo>
                                <a:cubicBezTo>
                                  <a:pt x="527573" y="700871"/>
                                  <a:pt x="495075" y="723900"/>
                                  <a:pt x="457198" y="723900"/>
                                </a:cubicBezTo>
                                <a:lnTo>
                                  <a:pt x="91442" y="723900"/>
                                </a:lnTo>
                                <a:cubicBezTo>
                                  <a:pt x="40940" y="723900"/>
                                  <a:pt x="0" y="682960"/>
                                  <a:pt x="0" y="632458"/>
                                </a:cubicBezTo>
                                <a:lnTo>
                                  <a:pt x="0" y="91442"/>
                                </a:lnTo>
                                <a:cubicBezTo>
                                  <a:pt x="0" y="40940"/>
                                  <a:pt x="40940" y="0"/>
                                  <a:pt x="91442"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Montserrat" panose="00000500000000000000" pitchFamily="2" charset="0"/>
                            </a:endParaRPr>
                          </a:p>
                        </p:txBody>
                      </p:sp>
                      <p:sp>
                        <p:nvSpPr>
                          <p:cNvPr id="135" name="Rectangle 20"/>
                          <p:cNvSpPr/>
                          <p:nvPr/>
                        </p:nvSpPr>
                        <p:spPr>
                          <a:xfrm>
                            <a:off x="3267940" y="1957742"/>
                            <a:ext cx="878380" cy="946077"/>
                          </a:xfrm>
                          <a:custGeom>
                            <a:avLst/>
                            <a:gdLst>
                              <a:gd name="connsiteX0" fmla="*/ 0 w 910858"/>
                              <a:gd name="connsiteY0" fmla="*/ 0 h 1112520"/>
                              <a:gd name="connsiteX1" fmla="*/ 910858 w 910858"/>
                              <a:gd name="connsiteY1" fmla="*/ 0 h 1112520"/>
                              <a:gd name="connsiteX2" fmla="*/ 910858 w 910858"/>
                              <a:gd name="connsiteY2" fmla="*/ 1112520 h 1112520"/>
                              <a:gd name="connsiteX3" fmla="*/ 0 w 910858"/>
                              <a:gd name="connsiteY3" fmla="*/ 1112520 h 1112520"/>
                              <a:gd name="connsiteX4" fmla="*/ 0 w 910858"/>
                              <a:gd name="connsiteY4" fmla="*/ 0 h 1112520"/>
                              <a:gd name="connsiteX0" fmla="*/ 0 w 910858"/>
                              <a:gd name="connsiteY0" fmla="*/ 0 h 1112520"/>
                              <a:gd name="connsiteX1" fmla="*/ 872758 w 910858"/>
                              <a:gd name="connsiteY1" fmla="*/ 0 h 1112520"/>
                              <a:gd name="connsiteX2" fmla="*/ 910858 w 910858"/>
                              <a:gd name="connsiteY2" fmla="*/ 1112520 h 1112520"/>
                              <a:gd name="connsiteX3" fmla="*/ 0 w 910858"/>
                              <a:gd name="connsiteY3" fmla="*/ 1112520 h 1112520"/>
                              <a:gd name="connsiteX4" fmla="*/ 0 w 910858"/>
                              <a:gd name="connsiteY4" fmla="*/ 0 h 1112520"/>
                              <a:gd name="connsiteX0" fmla="*/ 0 w 994678"/>
                              <a:gd name="connsiteY0" fmla="*/ 0 h 1112520"/>
                              <a:gd name="connsiteX1" fmla="*/ 872758 w 994678"/>
                              <a:gd name="connsiteY1" fmla="*/ 0 h 1112520"/>
                              <a:gd name="connsiteX2" fmla="*/ 994678 w 994678"/>
                              <a:gd name="connsiteY2" fmla="*/ 68580 h 1112520"/>
                              <a:gd name="connsiteX3" fmla="*/ 0 w 994678"/>
                              <a:gd name="connsiteY3" fmla="*/ 1112520 h 1112520"/>
                              <a:gd name="connsiteX4" fmla="*/ 0 w 994678"/>
                              <a:gd name="connsiteY4" fmla="*/ 0 h 1112520"/>
                              <a:gd name="connsiteX0" fmla="*/ 0 w 994678"/>
                              <a:gd name="connsiteY0" fmla="*/ 0 h 883920"/>
                              <a:gd name="connsiteX1" fmla="*/ 872758 w 994678"/>
                              <a:gd name="connsiteY1" fmla="*/ 0 h 883920"/>
                              <a:gd name="connsiteX2" fmla="*/ 994678 w 994678"/>
                              <a:gd name="connsiteY2" fmla="*/ 68580 h 883920"/>
                              <a:gd name="connsiteX3" fmla="*/ 434340 w 994678"/>
                              <a:gd name="connsiteY3" fmla="*/ 883920 h 883920"/>
                              <a:gd name="connsiteX4" fmla="*/ 0 w 994678"/>
                              <a:gd name="connsiteY4" fmla="*/ 0 h 883920"/>
                              <a:gd name="connsiteX0" fmla="*/ 7620 w 560338"/>
                              <a:gd name="connsiteY0" fmla="*/ 548640 h 883920"/>
                              <a:gd name="connsiteX1" fmla="*/ 438418 w 560338"/>
                              <a:gd name="connsiteY1" fmla="*/ 0 h 883920"/>
                              <a:gd name="connsiteX2" fmla="*/ 560338 w 560338"/>
                              <a:gd name="connsiteY2" fmla="*/ 68580 h 883920"/>
                              <a:gd name="connsiteX3" fmla="*/ 0 w 560338"/>
                              <a:gd name="connsiteY3" fmla="*/ 883920 h 883920"/>
                              <a:gd name="connsiteX4" fmla="*/ 7620 w 560338"/>
                              <a:gd name="connsiteY4" fmla="*/ 548640 h 883920"/>
                              <a:gd name="connsiteX0" fmla="*/ 18782 w 571500"/>
                              <a:gd name="connsiteY0" fmla="*/ 548640 h 883920"/>
                              <a:gd name="connsiteX1" fmla="*/ 449580 w 571500"/>
                              <a:gd name="connsiteY1" fmla="*/ 0 h 883920"/>
                              <a:gd name="connsiteX2" fmla="*/ 571500 w 571500"/>
                              <a:gd name="connsiteY2" fmla="*/ 68580 h 883920"/>
                              <a:gd name="connsiteX3" fmla="*/ 11162 w 571500"/>
                              <a:gd name="connsiteY3" fmla="*/ 883920 h 883920"/>
                              <a:gd name="connsiteX4" fmla="*/ 0 w 571500"/>
                              <a:gd name="connsiteY4" fmla="*/ 739140 h 883920"/>
                              <a:gd name="connsiteX5" fmla="*/ 18782 w 571500"/>
                              <a:gd name="connsiteY5" fmla="*/ 548640 h 883920"/>
                              <a:gd name="connsiteX0" fmla="*/ 247382 w 800100"/>
                              <a:gd name="connsiteY0" fmla="*/ 548640 h 883920"/>
                              <a:gd name="connsiteX1" fmla="*/ 678180 w 800100"/>
                              <a:gd name="connsiteY1" fmla="*/ 0 h 883920"/>
                              <a:gd name="connsiteX2" fmla="*/ 800100 w 800100"/>
                              <a:gd name="connsiteY2" fmla="*/ 68580 h 883920"/>
                              <a:gd name="connsiteX3" fmla="*/ 239762 w 800100"/>
                              <a:gd name="connsiteY3" fmla="*/ 883920 h 883920"/>
                              <a:gd name="connsiteX4" fmla="*/ 0 w 800100"/>
                              <a:gd name="connsiteY4" fmla="*/ 472440 h 883920"/>
                              <a:gd name="connsiteX5" fmla="*/ 247382 w 800100"/>
                              <a:gd name="connsiteY5" fmla="*/ 548640 h 883920"/>
                              <a:gd name="connsiteX0" fmla="*/ 247382 w 800100"/>
                              <a:gd name="connsiteY0" fmla="*/ 548640 h 883920"/>
                              <a:gd name="connsiteX1" fmla="*/ 678180 w 800100"/>
                              <a:gd name="connsiteY1" fmla="*/ 0 h 883920"/>
                              <a:gd name="connsiteX2" fmla="*/ 800100 w 800100"/>
                              <a:gd name="connsiteY2" fmla="*/ 68580 h 883920"/>
                              <a:gd name="connsiteX3" fmla="*/ 239762 w 800100"/>
                              <a:gd name="connsiteY3" fmla="*/ 883920 h 883920"/>
                              <a:gd name="connsiteX4" fmla="*/ 129540 w 800100"/>
                              <a:gd name="connsiteY4" fmla="*/ 678180 h 883920"/>
                              <a:gd name="connsiteX5" fmla="*/ 0 w 800100"/>
                              <a:gd name="connsiteY5" fmla="*/ 472440 h 883920"/>
                              <a:gd name="connsiteX6" fmla="*/ 247382 w 800100"/>
                              <a:gd name="connsiteY6" fmla="*/ 548640 h 883920"/>
                              <a:gd name="connsiteX0" fmla="*/ 323582 w 876300"/>
                              <a:gd name="connsiteY0" fmla="*/ 548640 h 883920"/>
                              <a:gd name="connsiteX1" fmla="*/ 754380 w 876300"/>
                              <a:gd name="connsiteY1" fmla="*/ 0 h 883920"/>
                              <a:gd name="connsiteX2" fmla="*/ 876300 w 876300"/>
                              <a:gd name="connsiteY2" fmla="*/ 68580 h 883920"/>
                              <a:gd name="connsiteX3" fmla="*/ 315962 w 876300"/>
                              <a:gd name="connsiteY3" fmla="*/ 883920 h 883920"/>
                              <a:gd name="connsiteX4" fmla="*/ 0 w 876300"/>
                              <a:gd name="connsiteY4" fmla="*/ 609600 h 883920"/>
                              <a:gd name="connsiteX5" fmla="*/ 76200 w 876300"/>
                              <a:gd name="connsiteY5" fmla="*/ 472440 h 883920"/>
                              <a:gd name="connsiteX6" fmla="*/ 323582 w 876300"/>
                              <a:gd name="connsiteY6" fmla="*/ 548640 h 883920"/>
                              <a:gd name="connsiteX0" fmla="*/ 323582 w 876300"/>
                              <a:gd name="connsiteY0" fmla="*/ 548640 h 883920"/>
                              <a:gd name="connsiteX1" fmla="*/ 754380 w 876300"/>
                              <a:gd name="connsiteY1" fmla="*/ 0 h 883920"/>
                              <a:gd name="connsiteX2" fmla="*/ 876300 w 876300"/>
                              <a:gd name="connsiteY2" fmla="*/ 68580 h 883920"/>
                              <a:gd name="connsiteX3" fmla="*/ 270242 w 876300"/>
                              <a:gd name="connsiteY3" fmla="*/ 883920 h 883920"/>
                              <a:gd name="connsiteX4" fmla="*/ 0 w 876300"/>
                              <a:gd name="connsiteY4" fmla="*/ 609600 h 883920"/>
                              <a:gd name="connsiteX5" fmla="*/ 76200 w 876300"/>
                              <a:gd name="connsiteY5" fmla="*/ 472440 h 883920"/>
                              <a:gd name="connsiteX6" fmla="*/ 323582 w 876300"/>
                              <a:gd name="connsiteY6" fmla="*/ 548640 h 883920"/>
                              <a:gd name="connsiteX0" fmla="*/ 323582 w 876300"/>
                              <a:gd name="connsiteY0" fmla="*/ 548640 h 914400"/>
                              <a:gd name="connsiteX1" fmla="*/ 754380 w 876300"/>
                              <a:gd name="connsiteY1" fmla="*/ 0 h 914400"/>
                              <a:gd name="connsiteX2" fmla="*/ 876300 w 876300"/>
                              <a:gd name="connsiteY2" fmla="*/ 68580 h 914400"/>
                              <a:gd name="connsiteX3" fmla="*/ 270242 w 876300"/>
                              <a:gd name="connsiteY3" fmla="*/ 914400 h 914400"/>
                              <a:gd name="connsiteX4" fmla="*/ 0 w 876300"/>
                              <a:gd name="connsiteY4" fmla="*/ 609600 h 914400"/>
                              <a:gd name="connsiteX5" fmla="*/ 76200 w 876300"/>
                              <a:gd name="connsiteY5" fmla="*/ 472440 h 914400"/>
                              <a:gd name="connsiteX6" fmla="*/ 323582 w 876300"/>
                              <a:gd name="connsiteY6" fmla="*/ 548640 h 914400"/>
                              <a:gd name="connsiteX0" fmla="*/ 308342 w 876300"/>
                              <a:gd name="connsiteY0" fmla="*/ 601980 h 914400"/>
                              <a:gd name="connsiteX1" fmla="*/ 754380 w 876300"/>
                              <a:gd name="connsiteY1" fmla="*/ 0 h 914400"/>
                              <a:gd name="connsiteX2" fmla="*/ 876300 w 876300"/>
                              <a:gd name="connsiteY2" fmla="*/ 68580 h 914400"/>
                              <a:gd name="connsiteX3" fmla="*/ 270242 w 876300"/>
                              <a:gd name="connsiteY3" fmla="*/ 914400 h 914400"/>
                              <a:gd name="connsiteX4" fmla="*/ 0 w 876300"/>
                              <a:gd name="connsiteY4" fmla="*/ 609600 h 914400"/>
                              <a:gd name="connsiteX5" fmla="*/ 76200 w 876300"/>
                              <a:gd name="connsiteY5" fmla="*/ 472440 h 914400"/>
                              <a:gd name="connsiteX6" fmla="*/ 308342 w 876300"/>
                              <a:gd name="connsiteY6" fmla="*/ 601980 h 914400"/>
                              <a:gd name="connsiteX0" fmla="*/ 308342 w 876300"/>
                              <a:gd name="connsiteY0" fmla="*/ 601980 h 876300"/>
                              <a:gd name="connsiteX1" fmla="*/ 754380 w 876300"/>
                              <a:gd name="connsiteY1" fmla="*/ 0 h 876300"/>
                              <a:gd name="connsiteX2" fmla="*/ 876300 w 876300"/>
                              <a:gd name="connsiteY2" fmla="*/ 68580 h 876300"/>
                              <a:gd name="connsiteX3" fmla="*/ 285482 w 876300"/>
                              <a:gd name="connsiteY3" fmla="*/ 876300 h 876300"/>
                              <a:gd name="connsiteX4" fmla="*/ 0 w 876300"/>
                              <a:gd name="connsiteY4" fmla="*/ 609600 h 876300"/>
                              <a:gd name="connsiteX5" fmla="*/ 76200 w 876300"/>
                              <a:gd name="connsiteY5" fmla="*/ 472440 h 876300"/>
                              <a:gd name="connsiteX6" fmla="*/ 308342 w 876300"/>
                              <a:gd name="connsiteY6" fmla="*/ 601980 h 876300"/>
                              <a:gd name="connsiteX0" fmla="*/ 331202 w 899160"/>
                              <a:gd name="connsiteY0" fmla="*/ 601980 h 876300"/>
                              <a:gd name="connsiteX1" fmla="*/ 777240 w 899160"/>
                              <a:gd name="connsiteY1" fmla="*/ 0 h 876300"/>
                              <a:gd name="connsiteX2" fmla="*/ 899160 w 899160"/>
                              <a:gd name="connsiteY2" fmla="*/ 68580 h 876300"/>
                              <a:gd name="connsiteX3" fmla="*/ 308342 w 899160"/>
                              <a:gd name="connsiteY3" fmla="*/ 876300 h 876300"/>
                              <a:gd name="connsiteX4" fmla="*/ 0 w 899160"/>
                              <a:gd name="connsiteY4" fmla="*/ 632460 h 876300"/>
                              <a:gd name="connsiteX5" fmla="*/ 99060 w 899160"/>
                              <a:gd name="connsiteY5" fmla="*/ 472440 h 876300"/>
                              <a:gd name="connsiteX6" fmla="*/ 331202 w 899160"/>
                              <a:gd name="connsiteY6" fmla="*/ 601980 h 876300"/>
                              <a:gd name="connsiteX0" fmla="*/ 323582 w 899160"/>
                              <a:gd name="connsiteY0" fmla="*/ 655320 h 876300"/>
                              <a:gd name="connsiteX1" fmla="*/ 777240 w 899160"/>
                              <a:gd name="connsiteY1" fmla="*/ 0 h 876300"/>
                              <a:gd name="connsiteX2" fmla="*/ 899160 w 899160"/>
                              <a:gd name="connsiteY2" fmla="*/ 68580 h 876300"/>
                              <a:gd name="connsiteX3" fmla="*/ 308342 w 899160"/>
                              <a:gd name="connsiteY3" fmla="*/ 876300 h 876300"/>
                              <a:gd name="connsiteX4" fmla="*/ 0 w 899160"/>
                              <a:gd name="connsiteY4" fmla="*/ 632460 h 876300"/>
                              <a:gd name="connsiteX5" fmla="*/ 99060 w 899160"/>
                              <a:gd name="connsiteY5" fmla="*/ 472440 h 876300"/>
                              <a:gd name="connsiteX6" fmla="*/ 323582 w 899160"/>
                              <a:gd name="connsiteY6" fmla="*/ 655320 h 876300"/>
                              <a:gd name="connsiteX0" fmla="*/ 323582 w 899160"/>
                              <a:gd name="connsiteY0" fmla="*/ 670560 h 891540"/>
                              <a:gd name="connsiteX1" fmla="*/ 746760 w 899160"/>
                              <a:gd name="connsiteY1" fmla="*/ 0 h 891540"/>
                              <a:gd name="connsiteX2" fmla="*/ 899160 w 899160"/>
                              <a:gd name="connsiteY2" fmla="*/ 83820 h 891540"/>
                              <a:gd name="connsiteX3" fmla="*/ 308342 w 899160"/>
                              <a:gd name="connsiteY3" fmla="*/ 891540 h 891540"/>
                              <a:gd name="connsiteX4" fmla="*/ 0 w 899160"/>
                              <a:gd name="connsiteY4" fmla="*/ 647700 h 891540"/>
                              <a:gd name="connsiteX5" fmla="*/ 99060 w 899160"/>
                              <a:gd name="connsiteY5" fmla="*/ 487680 h 891540"/>
                              <a:gd name="connsiteX6" fmla="*/ 323582 w 899160"/>
                              <a:gd name="connsiteY6" fmla="*/ 670560 h 891540"/>
                              <a:gd name="connsiteX0" fmla="*/ 323582 w 899160"/>
                              <a:gd name="connsiteY0" fmla="*/ 640080 h 891540"/>
                              <a:gd name="connsiteX1" fmla="*/ 746760 w 899160"/>
                              <a:gd name="connsiteY1" fmla="*/ 0 h 891540"/>
                              <a:gd name="connsiteX2" fmla="*/ 899160 w 899160"/>
                              <a:gd name="connsiteY2" fmla="*/ 83820 h 891540"/>
                              <a:gd name="connsiteX3" fmla="*/ 308342 w 899160"/>
                              <a:gd name="connsiteY3" fmla="*/ 891540 h 891540"/>
                              <a:gd name="connsiteX4" fmla="*/ 0 w 899160"/>
                              <a:gd name="connsiteY4" fmla="*/ 647700 h 891540"/>
                              <a:gd name="connsiteX5" fmla="*/ 99060 w 899160"/>
                              <a:gd name="connsiteY5" fmla="*/ 487680 h 891540"/>
                              <a:gd name="connsiteX6" fmla="*/ 323582 w 899160"/>
                              <a:gd name="connsiteY6" fmla="*/ 640080 h 891540"/>
                              <a:gd name="connsiteX0" fmla="*/ 283538 w 899160"/>
                              <a:gd name="connsiteY0" fmla="*/ 700339 h 891540"/>
                              <a:gd name="connsiteX1" fmla="*/ 746760 w 899160"/>
                              <a:gd name="connsiteY1" fmla="*/ 0 h 891540"/>
                              <a:gd name="connsiteX2" fmla="*/ 899160 w 899160"/>
                              <a:gd name="connsiteY2" fmla="*/ 83820 h 891540"/>
                              <a:gd name="connsiteX3" fmla="*/ 308342 w 899160"/>
                              <a:gd name="connsiteY3" fmla="*/ 891540 h 891540"/>
                              <a:gd name="connsiteX4" fmla="*/ 0 w 899160"/>
                              <a:gd name="connsiteY4" fmla="*/ 647700 h 891540"/>
                              <a:gd name="connsiteX5" fmla="*/ 99060 w 899160"/>
                              <a:gd name="connsiteY5" fmla="*/ 487680 h 891540"/>
                              <a:gd name="connsiteX6" fmla="*/ 283538 w 899160"/>
                              <a:gd name="connsiteY6" fmla="*/ 700339 h 891540"/>
                              <a:gd name="connsiteX0" fmla="*/ 283538 w 899160"/>
                              <a:gd name="connsiteY0" fmla="*/ 700339 h 891540"/>
                              <a:gd name="connsiteX1" fmla="*/ 746760 w 899160"/>
                              <a:gd name="connsiteY1" fmla="*/ 0 h 891540"/>
                              <a:gd name="connsiteX2" fmla="*/ 899160 w 899160"/>
                              <a:gd name="connsiteY2" fmla="*/ 83820 h 891540"/>
                              <a:gd name="connsiteX3" fmla="*/ 308342 w 899160"/>
                              <a:gd name="connsiteY3" fmla="*/ 891540 h 891540"/>
                              <a:gd name="connsiteX4" fmla="*/ 0 w 899160"/>
                              <a:gd name="connsiteY4" fmla="*/ 647700 h 891540"/>
                              <a:gd name="connsiteX5" fmla="*/ 67025 w 899160"/>
                              <a:gd name="connsiteY5" fmla="*/ 514462 h 891540"/>
                              <a:gd name="connsiteX6" fmla="*/ 283538 w 899160"/>
                              <a:gd name="connsiteY6" fmla="*/ 700339 h 891540"/>
                              <a:gd name="connsiteX0" fmla="*/ 283538 w 891151"/>
                              <a:gd name="connsiteY0" fmla="*/ 700339 h 891540"/>
                              <a:gd name="connsiteX1" fmla="*/ 746760 w 891151"/>
                              <a:gd name="connsiteY1" fmla="*/ 0 h 891540"/>
                              <a:gd name="connsiteX2" fmla="*/ 891151 w 891151"/>
                              <a:gd name="connsiteY2" fmla="*/ 150774 h 891540"/>
                              <a:gd name="connsiteX3" fmla="*/ 308342 w 891151"/>
                              <a:gd name="connsiteY3" fmla="*/ 891540 h 891540"/>
                              <a:gd name="connsiteX4" fmla="*/ 0 w 891151"/>
                              <a:gd name="connsiteY4" fmla="*/ 647700 h 891540"/>
                              <a:gd name="connsiteX5" fmla="*/ 67025 w 891151"/>
                              <a:gd name="connsiteY5" fmla="*/ 514462 h 891540"/>
                              <a:gd name="connsiteX6" fmla="*/ 283538 w 891151"/>
                              <a:gd name="connsiteY6" fmla="*/ 700339 h 891540"/>
                              <a:gd name="connsiteX0" fmla="*/ 283538 w 891151"/>
                              <a:gd name="connsiteY0" fmla="*/ 640080 h 831281"/>
                              <a:gd name="connsiteX1" fmla="*/ 730743 w 891151"/>
                              <a:gd name="connsiteY1" fmla="*/ 0 h 831281"/>
                              <a:gd name="connsiteX2" fmla="*/ 891151 w 891151"/>
                              <a:gd name="connsiteY2" fmla="*/ 90515 h 831281"/>
                              <a:gd name="connsiteX3" fmla="*/ 308342 w 891151"/>
                              <a:gd name="connsiteY3" fmla="*/ 831281 h 831281"/>
                              <a:gd name="connsiteX4" fmla="*/ 0 w 891151"/>
                              <a:gd name="connsiteY4" fmla="*/ 587441 h 831281"/>
                              <a:gd name="connsiteX5" fmla="*/ 67025 w 891151"/>
                              <a:gd name="connsiteY5" fmla="*/ 454203 h 831281"/>
                              <a:gd name="connsiteX6" fmla="*/ 283538 w 891151"/>
                              <a:gd name="connsiteY6" fmla="*/ 640080 h 831281"/>
                              <a:gd name="connsiteX0" fmla="*/ 275530 w 891151"/>
                              <a:gd name="connsiteY0" fmla="*/ 599908 h 831281"/>
                              <a:gd name="connsiteX1" fmla="*/ 730743 w 891151"/>
                              <a:gd name="connsiteY1" fmla="*/ 0 h 831281"/>
                              <a:gd name="connsiteX2" fmla="*/ 891151 w 891151"/>
                              <a:gd name="connsiteY2" fmla="*/ 90515 h 831281"/>
                              <a:gd name="connsiteX3" fmla="*/ 308342 w 891151"/>
                              <a:gd name="connsiteY3" fmla="*/ 831281 h 831281"/>
                              <a:gd name="connsiteX4" fmla="*/ 0 w 891151"/>
                              <a:gd name="connsiteY4" fmla="*/ 587441 h 831281"/>
                              <a:gd name="connsiteX5" fmla="*/ 67025 w 891151"/>
                              <a:gd name="connsiteY5" fmla="*/ 454203 h 831281"/>
                              <a:gd name="connsiteX6" fmla="*/ 275530 w 891151"/>
                              <a:gd name="connsiteY6" fmla="*/ 599908 h 831281"/>
                              <a:gd name="connsiteX0" fmla="*/ 307565 w 923186"/>
                              <a:gd name="connsiteY0" fmla="*/ 599908 h 831281"/>
                              <a:gd name="connsiteX1" fmla="*/ 762778 w 923186"/>
                              <a:gd name="connsiteY1" fmla="*/ 0 h 831281"/>
                              <a:gd name="connsiteX2" fmla="*/ 923186 w 923186"/>
                              <a:gd name="connsiteY2" fmla="*/ 90515 h 831281"/>
                              <a:gd name="connsiteX3" fmla="*/ 340377 w 923186"/>
                              <a:gd name="connsiteY3" fmla="*/ 831281 h 831281"/>
                              <a:gd name="connsiteX4" fmla="*/ 0 w 923186"/>
                              <a:gd name="connsiteY4" fmla="*/ 620918 h 831281"/>
                              <a:gd name="connsiteX5" fmla="*/ 99060 w 923186"/>
                              <a:gd name="connsiteY5" fmla="*/ 454203 h 831281"/>
                              <a:gd name="connsiteX6" fmla="*/ 307565 w 923186"/>
                              <a:gd name="connsiteY6" fmla="*/ 599908 h 83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3186" h="831281">
                                <a:moveTo>
                                  <a:pt x="307565" y="599908"/>
                                </a:moveTo>
                                <a:lnTo>
                                  <a:pt x="762778" y="0"/>
                                </a:lnTo>
                                <a:lnTo>
                                  <a:pt x="923186" y="90515"/>
                                </a:lnTo>
                                <a:lnTo>
                                  <a:pt x="340377" y="831281"/>
                                </a:lnTo>
                                <a:lnTo>
                                  <a:pt x="0" y="620918"/>
                                </a:lnTo>
                                <a:lnTo>
                                  <a:pt x="99060" y="454203"/>
                                </a:lnTo>
                                <a:lnTo>
                                  <a:pt x="307565" y="59990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Montserrat" panose="00000500000000000000" pitchFamily="2" charset="0"/>
                            </a:endParaRPr>
                          </a:p>
                        </p:txBody>
                      </p:sp>
                    </p:grpSp>
                    <p:grpSp>
                      <p:nvGrpSpPr>
                        <p:cNvPr id="119" name="Group 118"/>
                        <p:cNvGrpSpPr/>
                        <p:nvPr/>
                      </p:nvGrpSpPr>
                      <p:grpSpPr>
                        <a:xfrm>
                          <a:off x="2979287" y="3257864"/>
                          <a:ext cx="1174521" cy="1120738"/>
                          <a:chOff x="2971799" y="1957742"/>
                          <a:chExt cx="1174521" cy="1120738"/>
                        </a:xfrm>
                        <a:grpFill/>
                      </p:grpSpPr>
                      <p:sp>
                        <p:nvSpPr>
                          <p:cNvPr id="132" name="Freeform 131"/>
                          <p:cNvSpPr/>
                          <p:nvPr/>
                        </p:nvSpPr>
                        <p:spPr>
                          <a:xfrm>
                            <a:off x="2971799" y="2354580"/>
                            <a:ext cx="543605" cy="723900"/>
                          </a:xfrm>
                          <a:custGeom>
                            <a:avLst/>
                            <a:gdLst>
                              <a:gd name="connsiteX0" fmla="*/ 432877 w 546522"/>
                              <a:gd name="connsiteY0" fmla="*/ 0 h 723900"/>
                              <a:gd name="connsiteX1" fmla="*/ 457198 w 546522"/>
                              <a:gd name="connsiteY1" fmla="*/ 0 h 723900"/>
                              <a:gd name="connsiteX2" fmla="*/ 541454 w 546522"/>
                              <a:gd name="connsiteY2" fmla="*/ 55849 h 723900"/>
                              <a:gd name="connsiteX3" fmla="*/ 546522 w 546522"/>
                              <a:gd name="connsiteY3" fmla="*/ 80948 h 723900"/>
                              <a:gd name="connsiteX4" fmla="*/ 91442 w 546522"/>
                              <a:gd name="connsiteY4" fmla="*/ 0 h 723900"/>
                              <a:gd name="connsiteX5" fmla="*/ 294237 w 546522"/>
                              <a:gd name="connsiteY5" fmla="*/ 0 h 723900"/>
                              <a:gd name="connsiteX6" fmla="*/ 259248 w 546522"/>
                              <a:gd name="connsiteY6" fmla="*/ 99060 h 723900"/>
                              <a:gd name="connsiteX7" fmla="*/ 147939 w 546522"/>
                              <a:gd name="connsiteY7" fmla="*/ 99060 h 723900"/>
                              <a:gd name="connsiteX8" fmla="*/ 84747 w 546522"/>
                              <a:gd name="connsiteY8" fmla="*/ 162252 h 723900"/>
                              <a:gd name="connsiteX9" fmla="*/ 84747 w 546522"/>
                              <a:gd name="connsiteY9" fmla="*/ 561648 h 723900"/>
                              <a:gd name="connsiteX10" fmla="*/ 147939 w 546522"/>
                              <a:gd name="connsiteY10" fmla="*/ 624840 h 723900"/>
                              <a:gd name="connsiteX11" fmla="*/ 400702 w 546522"/>
                              <a:gd name="connsiteY11" fmla="*/ 624840 h 723900"/>
                              <a:gd name="connsiteX12" fmla="*/ 458928 w 546522"/>
                              <a:gd name="connsiteY12" fmla="*/ 586245 h 723900"/>
                              <a:gd name="connsiteX13" fmla="*/ 460480 w 546522"/>
                              <a:gd name="connsiteY13" fmla="*/ 578560 h 723900"/>
                              <a:gd name="connsiteX14" fmla="*/ 543605 w 546522"/>
                              <a:gd name="connsiteY14" fmla="*/ 657400 h 723900"/>
                              <a:gd name="connsiteX15" fmla="*/ 541454 w 546522"/>
                              <a:gd name="connsiteY15" fmla="*/ 668051 h 723900"/>
                              <a:gd name="connsiteX16" fmla="*/ 457198 w 546522"/>
                              <a:gd name="connsiteY16" fmla="*/ 723900 h 723900"/>
                              <a:gd name="connsiteX17" fmla="*/ 91442 w 546522"/>
                              <a:gd name="connsiteY17" fmla="*/ 723900 h 723900"/>
                              <a:gd name="connsiteX18" fmla="*/ 0 w 546522"/>
                              <a:gd name="connsiteY18" fmla="*/ 632458 h 723900"/>
                              <a:gd name="connsiteX19" fmla="*/ 0 w 546522"/>
                              <a:gd name="connsiteY19" fmla="*/ 91442 h 723900"/>
                              <a:gd name="connsiteX20" fmla="*/ 91442 w 546522"/>
                              <a:gd name="connsiteY20" fmla="*/ 0 h 723900"/>
                              <a:gd name="connsiteX0" fmla="*/ 432877 w 543605"/>
                              <a:gd name="connsiteY0" fmla="*/ 0 h 723900"/>
                              <a:gd name="connsiteX1" fmla="*/ 457198 w 543605"/>
                              <a:gd name="connsiteY1" fmla="*/ 0 h 723900"/>
                              <a:gd name="connsiteX2" fmla="*/ 541454 w 543605"/>
                              <a:gd name="connsiteY2" fmla="*/ 55849 h 723900"/>
                              <a:gd name="connsiteX3" fmla="*/ 432877 w 543605"/>
                              <a:gd name="connsiteY3" fmla="*/ 0 h 723900"/>
                              <a:gd name="connsiteX4" fmla="*/ 91442 w 543605"/>
                              <a:gd name="connsiteY4" fmla="*/ 0 h 723900"/>
                              <a:gd name="connsiteX5" fmla="*/ 294237 w 543605"/>
                              <a:gd name="connsiteY5" fmla="*/ 0 h 723900"/>
                              <a:gd name="connsiteX6" fmla="*/ 259248 w 543605"/>
                              <a:gd name="connsiteY6" fmla="*/ 99060 h 723900"/>
                              <a:gd name="connsiteX7" fmla="*/ 147939 w 543605"/>
                              <a:gd name="connsiteY7" fmla="*/ 99060 h 723900"/>
                              <a:gd name="connsiteX8" fmla="*/ 84747 w 543605"/>
                              <a:gd name="connsiteY8" fmla="*/ 162252 h 723900"/>
                              <a:gd name="connsiteX9" fmla="*/ 84747 w 543605"/>
                              <a:gd name="connsiteY9" fmla="*/ 561648 h 723900"/>
                              <a:gd name="connsiteX10" fmla="*/ 147939 w 543605"/>
                              <a:gd name="connsiteY10" fmla="*/ 624840 h 723900"/>
                              <a:gd name="connsiteX11" fmla="*/ 400702 w 543605"/>
                              <a:gd name="connsiteY11" fmla="*/ 624840 h 723900"/>
                              <a:gd name="connsiteX12" fmla="*/ 458928 w 543605"/>
                              <a:gd name="connsiteY12" fmla="*/ 586245 h 723900"/>
                              <a:gd name="connsiteX13" fmla="*/ 460480 w 543605"/>
                              <a:gd name="connsiteY13" fmla="*/ 578560 h 723900"/>
                              <a:gd name="connsiteX14" fmla="*/ 543605 w 543605"/>
                              <a:gd name="connsiteY14" fmla="*/ 657400 h 723900"/>
                              <a:gd name="connsiteX15" fmla="*/ 541454 w 543605"/>
                              <a:gd name="connsiteY15" fmla="*/ 668051 h 723900"/>
                              <a:gd name="connsiteX16" fmla="*/ 457198 w 543605"/>
                              <a:gd name="connsiteY16" fmla="*/ 723900 h 723900"/>
                              <a:gd name="connsiteX17" fmla="*/ 91442 w 543605"/>
                              <a:gd name="connsiteY17" fmla="*/ 723900 h 723900"/>
                              <a:gd name="connsiteX18" fmla="*/ 0 w 543605"/>
                              <a:gd name="connsiteY18" fmla="*/ 632458 h 723900"/>
                              <a:gd name="connsiteX19" fmla="*/ 0 w 543605"/>
                              <a:gd name="connsiteY19" fmla="*/ 91442 h 723900"/>
                              <a:gd name="connsiteX20" fmla="*/ 91442 w 543605"/>
                              <a:gd name="connsiteY20" fmla="*/ 0 h 723900"/>
                              <a:gd name="connsiteX0" fmla="*/ 432877 w 543605"/>
                              <a:gd name="connsiteY0" fmla="*/ 0 h 723900"/>
                              <a:gd name="connsiteX1" fmla="*/ 457198 w 543605"/>
                              <a:gd name="connsiteY1" fmla="*/ 0 h 723900"/>
                              <a:gd name="connsiteX2" fmla="*/ 432877 w 543605"/>
                              <a:gd name="connsiteY2" fmla="*/ 0 h 723900"/>
                              <a:gd name="connsiteX3" fmla="*/ 91442 w 543605"/>
                              <a:gd name="connsiteY3" fmla="*/ 0 h 723900"/>
                              <a:gd name="connsiteX4" fmla="*/ 294237 w 543605"/>
                              <a:gd name="connsiteY4" fmla="*/ 0 h 723900"/>
                              <a:gd name="connsiteX5" fmla="*/ 259248 w 543605"/>
                              <a:gd name="connsiteY5" fmla="*/ 99060 h 723900"/>
                              <a:gd name="connsiteX6" fmla="*/ 147939 w 543605"/>
                              <a:gd name="connsiteY6" fmla="*/ 99060 h 723900"/>
                              <a:gd name="connsiteX7" fmla="*/ 84747 w 543605"/>
                              <a:gd name="connsiteY7" fmla="*/ 162252 h 723900"/>
                              <a:gd name="connsiteX8" fmla="*/ 84747 w 543605"/>
                              <a:gd name="connsiteY8" fmla="*/ 561648 h 723900"/>
                              <a:gd name="connsiteX9" fmla="*/ 147939 w 543605"/>
                              <a:gd name="connsiteY9" fmla="*/ 624840 h 723900"/>
                              <a:gd name="connsiteX10" fmla="*/ 400702 w 543605"/>
                              <a:gd name="connsiteY10" fmla="*/ 624840 h 723900"/>
                              <a:gd name="connsiteX11" fmla="*/ 458928 w 543605"/>
                              <a:gd name="connsiteY11" fmla="*/ 586245 h 723900"/>
                              <a:gd name="connsiteX12" fmla="*/ 460480 w 543605"/>
                              <a:gd name="connsiteY12" fmla="*/ 578560 h 723900"/>
                              <a:gd name="connsiteX13" fmla="*/ 543605 w 543605"/>
                              <a:gd name="connsiteY13" fmla="*/ 657400 h 723900"/>
                              <a:gd name="connsiteX14" fmla="*/ 541454 w 543605"/>
                              <a:gd name="connsiteY14" fmla="*/ 668051 h 723900"/>
                              <a:gd name="connsiteX15" fmla="*/ 457198 w 543605"/>
                              <a:gd name="connsiteY15" fmla="*/ 723900 h 723900"/>
                              <a:gd name="connsiteX16" fmla="*/ 91442 w 543605"/>
                              <a:gd name="connsiteY16" fmla="*/ 723900 h 723900"/>
                              <a:gd name="connsiteX17" fmla="*/ 0 w 543605"/>
                              <a:gd name="connsiteY17" fmla="*/ 632458 h 723900"/>
                              <a:gd name="connsiteX18" fmla="*/ 0 w 543605"/>
                              <a:gd name="connsiteY18" fmla="*/ 91442 h 723900"/>
                              <a:gd name="connsiteX19" fmla="*/ 91442 w 543605"/>
                              <a:gd name="connsiteY19" fmla="*/ 0 h 723900"/>
                              <a:gd name="connsiteX0" fmla="*/ 91442 w 543605"/>
                              <a:gd name="connsiteY0" fmla="*/ 0 h 723900"/>
                              <a:gd name="connsiteX1" fmla="*/ 294237 w 543605"/>
                              <a:gd name="connsiteY1" fmla="*/ 0 h 723900"/>
                              <a:gd name="connsiteX2" fmla="*/ 259248 w 543605"/>
                              <a:gd name="connsiteY2" fmla="*/ 99060 h 723900"/>
                              <a:gd name="connsiteX3" fmla="*/ 147939 w 543605"/>
                              <a:gd name="connsiteY3" fmla="*/ 99060 h 723900"/>
                              <a:gd name="connsiteX4" fmla="*/ 84747 w 543605"/>
                              <a:gd name="connsiteY4" fmla="*/ 162252 h 723900"/>
                              <a:gd name="connsiteX5" fmla="*/ 84747 w 543605"/>
                              <a:gd name="connsiteY5" fmla="*/ 561648 h 723900"/>
                              <a:gd name="connsiteX6" fmla="*/ 147939 w 543605"/>
                              <a:gd name="connsiteY6" fmla="*/ 624840 h 723900"/>
                              <a:gd name="connsiteX7" fmla="*/ 400702 w 543605"/>
                              <a:gd name="connsiteY7" fmla="*/ 624840 h 723900"/>
                              <a:gd name="connsiteX8" fmla="*/ 458928 w 543605"/>
                              <a:gd name="connsiteY8" fmla="*/ 586245 h 723900"/>
                              <a:gd name="connsiteX9" fmla="*/ 460480 w 543605"/>
                              <a:gd name="connsiteY9" fmla="*/ 578560 h 723900"/>
                              <a:gd name="connsiteX10" fmla="*/ 543605 w 543605"/>
                              <a:gd name="connsiteY10" fmla="*/ 657400 h 723900"/>
                              <a:gd name="connsiteX11" fmla="*/ 541454 w 543605"/>
                              <a:gd name="connsiteY11" fmla="*/ 668051 h 723900"/>
                              <a:gd name="connsiteX12" fmla="*/ 457198 w 543605"/>
                              <a:gd name="connsiteY12" fmla="*/ 723900 h 723900"/>
                              <a:gd name="connsiteX13" fmla="*/ 91442 w 543605"/>
                              <a:gd name="connsiteY13" fmla="*/ 723900 h 723900"/>
                              <a:gd name="connsiteX14" fmla="*/ 0 w 543605"/>
                              <a:gd name="connsiteY14" fmla="*/ 632458 h 723900"/>
                              <a:gd name="connsiteX15" fmla="*/ 0 w 543605"/>
                              <a:gd name="connsiteY15" fmla="*/ 91442 h 723900"/>
                              <a:gd name="connsiteX16" fmla="*/ 91442 w 543605"/>
                              <a:gd name="connsiteY16" fmla="*/ 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3605" h="723900">
                                <a:moveTo>
                                  <a:pt x="91442" y="0"/>
                                </a:moveTo>
                                <a:lnTo>
                                  <a:pt x="294237" y="0"/>
                                </a:lnTo>
                                <a:lnTo>
                                  <a:pt x="259248" y="99060"/>
                                </a:lnTo>
                                <a:lnTo>
                                  <a:pt x="147939" y="99060"/>
                                </a:lnTo>
                                <a:cubicBezTo>
                                  <a:pt x="113039" y="99060"/>
                                  <a:pt x="84747" y="127352"/>
                                  <a:pt x="84747" y="162252"/>
                                </a:cubicBezTo>
                                <a:lnTo>
                                  <a:pt x="84747" y="561648"/>
                                </a:lnTo>
                                <a:cubicBezTo>
                                  <a:pt x="84747" y="596548"/>
                                  <a:pt x="113039" y="624840"/>
                                  <a:pt x="147939" y="624840"/>
                                </a:cubicBezTo>
                                <a:lnTo>
                                  <a:pt x="400702" y="624840"/>
                                </a:lnTo>
                                <a:cubicBezTo>
                                  <a:pt x="426877" y="624840"/>
                                  <a:pt x="449335" y="608926"/>
                                  <a:pt x="458928" y="586245"/>
                                </a:cubicBezTo>
                                <a:lnTo>
                                  <a:pt x="460480" y="578560"/>
                                </a:lnTo>
                                <a:lnTo>
                                  <a:pt x="543605" y="657400"/>
                                </a:lnTo>
                                <a:lnTo>
                                  <a:pt x="541454" y="668051"/>
                                </a:lnTo>
                                <a:cubicBezTo>
                                  <a:pt x="527573" y="700871"/>
                                  <a:pt x="495075" y="723900"/>
                                  <a:pt x="457198" y="723900"/>
                                </a:cubicBezTo>
                                <a:lnTo>
                                  <a:pt x="91442" y="723900"/>
                                </a:lnTo>
                                <a:cubicBezTo>
                                  <a:pt x="40940" y="723900"/>
                                  <a:pt x="0" y="682960"/>
                                  <a:pt x="0" y="632458"/>
                                </a:cubicBezTo>
                                <a:lnTo>
                                  <a:pt x="0" y="91442"/>
                                </a:lnTo>
                                <a:cubicBezTo>
                                  <a:pt x="0" y="40940"/>
                                  <a:pt x="40940" y="0"/>
                                  <a:pt x="91442"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Montserrat" panose="00000500000000000000" pitchFamily="2" charset="0"/>
                            </a:endParaRPr>
                          </a:p>
                        </p:txBody>
                      </p:sp>
                      <p:sp>
                        <p:nvSpPr>
                          <p:cNvPr id="133" name="Rectangle 20"/>
                          <p:cNvSpPr/>
                          <p:nvPr/>
                        </p:nvSpPr>
                        <p:spPr>
                          <a:xfrm>
                            <a:off x="3267940" y="1957742"/>
                            <a:ext cx="878380" cy="946077"/>
                          </a:xfrm>
                          <a:custGeom>
                            <a:avLst/>
                            <a:gdLst>
                              <a:gd name="connsiteX0" fmla="*/ 0 w 910858"/>
                              <a:gd name="connsiteY0" fmla="*/ 0 h 1112520"/>
                              <a:gd name="connsiteX1" fmla="*/ 910858 w 910858"/>
                              <a:gd name="connsiteY1" fmla="*/ 0 h 1112520"/>
                              <a:gd name="connsiteX2" fmla="*/ 910858 w 910858"/>
                              <a:gd name="connsiteY2" fmla="*/ 1112520 h 1112520"/>
                              <a:gd name="connsiteX3" fmla="*/ 0 w 910858"/>
                              <a:gd name="connsiteY3" fmla="*/ 1112520 h 1112520"/>
                              <a:gd name="connsiteX4" fmla="*/ 0 w 910858"/>
                              <a:gd name="connsiteY4" fmla="*/ 0 h 1112520"/>
                              <a:gd name="connsiteX0" fmla="*/ 0 w 910858"/>
                              <a:gd name="connsiteY0" fmla="*/ 0 h 1112520"/>
                              <a:gd name="connsiteX1" fmla="*/ 872758 w 910858"/>
                              <a:gd name="connsiteY1" fmla="*/ 0 h 1112520"/>
                              <a:gd name="connsiteX2" fmla="*/ 910858 w 910858"/>
                              <a:gd name="connsiteY2" fmla="*/ 1112520 h 1112520"/>
                              <a:gd name="connsiteX3" fmla="*/ 0 w 910858"/>
                              <a:gd name="connsiteY3" fmla="*/ 1112520 h 1112520"/>
                              <a:gd name="connsiteX4" fmla="*/ 0 w 910858"/>
                              <a:gd name="connsiteY4" fmla="*/ 0 h 1112520"/>
                              <a:gd name="connsiteX0" fmla="*/ 0 w 994678"/>
                              <a:gd name="connsiteY0" fmla="*/ 0 h 1112520"/>
                              <a:gd name="connsiteX1" fmla="*/ 872758 w 994678"/>
                              <a:gd name="connsiteY1" fmla="*/ 0 h 1112520"/>
                              <a:gd name="connsiteX2" fmla="*/ 994678 w 994678"/>
                              <a:gd name="connsiteY2" fmla="*/ 68580 h 1112520"/>
                              <a:gd name="connsiteX3" fmla="*/ 0 w 994678"/>
                              <a:gd name="connsiteY3" fmla="*/ 1112520 h 1112520"/>
                              <a:gd name="connsiteX4" fmla="*/ 0 w 994678"/>
                              <a:gd name="connsiteY4" fmla="*/ 0 h 1112520"/>
                              <a:gd name="connsiteX0" fmla="*/ 0 w 994678"/>
                              <a:gd name="connsiteY0" fmla="*/ 0 h 883920"/>
                              <a:gd name="connsiteX1" fmla="*/ 872758 w 994678"/>
                              <a:gd name="connsiteY1" fmla="*/ 0 h 883920"/>
                              <a:gd name="connsiteX2" fmla="*/ 994678 w 994678"/>
                              <a:gd name="connsiteY2" fmla="*/ 68580 h 883920"/>
                              <a:gd name="connsiteX3" fmla="*/ 434340 w 994678"/>
                              <a:gd name="connsiteY3" fmla="*/ 883920 h 883920"/>
                              <a:gd name="connsiteX4" fmla="*/ 0 w 994678"/>
                              <a:gd name="connsiteY4" fmla="*/ 0 h 883920"/>
                              <a:gd name="connsiteX0" fmla="*/ 7620 w 560338"/>
                              <a:gd name="connsiteY0" fmla="*/ 548640 h 883920"/>
                              <a:gd name="connsiteX1" fmla="*/ 438418 w 560338"/>
                              <a:gd name="connsiteY1" fmla="*/ 0 h 883920"/>
                              <a:gd name="connsiteX2" fmla="*/ 560338 w 560338"/>
                              <a:gd name="connsiteY2" fmla="*/ 68580 h 883920"/>
                              <a:gd name="connsiteX3" fmla="*/ 0 w 560338"/>
                              <a:gd name="connsiteY3" fmla="*/ 883920 h 883920"/>
                              <a:gd name="connsiteX4" fmla="*/ 7620 w 560338"/>
                              <a:gd name="connsiteY4" fmla="*/ 548640 h 883920"/>
                              <a:gd name="connsiteX0" fmla="*/ 18782 w 571500"/>
                              <a:gd name="connsiteY0" fmla="*/ 548640 h 883920"/>
                              <a:gd name="connsiteX1" fmla="*/ 449580 w 571500"/>
                              <a:gd name="connsiteY1" fmla="*/ 0 h 883920"/>
                              <a:gd name="connsiteX2" fmla="*/ 571500 w 571500"/>
                              <a:gd name="connsiteY2" fmla="*/ 68580 h 883920"/>
                              <a:gd name="connsiteX3" fmla="*/ 11162 w 571500"/>
                              <a:gd name="connsiteY3" fmla="*/ 883920 h 883920"/>
                              <a:gd name="connsiteX4" fmla="*/ 0 w 571500"/>
                              <a:gd name="connsiteY4" fmla="*/ 739140 h 883920"/>
                              <a:gd name="connsiteX5" fmla="*/ 18782 w 571500"/>
                              <a:gd name="connsiteY5" fmla="*/ 548640 h 883920"/>
                              <a:gd name="connsiteX0" fmla="*/ 247382 w 800100"/>
                              <a:gd name="connsiteY0" fmla="*/ 548640 h 883920"/>
                              <a:gd name="connsiteX1" fmla="*/ 678180 w 800100"/>
                              <a:gd name="connsiteY1" fmla="*/ 0 h 883920"/>
                              <a:gd name="connsiteX2" fmla="*/ 800100 w 800100"/>
                              <a:gd name="connsiteY2" fmla="*/ 68580 h 883920"/>
                              <a:gd name="connsiteX3" fmla="*/ 239762 w 800100"/>
                              <a:gd name="connsiteY3" fmla="*/ 883920 h 883920"/>
                              <a:gd name="connsiteX4" fmla="*/ 0 w 800100"/>
                              <a:gd name="connsiteY4" fmla="*/ 472440 h 883920"/>
                              <a:gd name="connsiteX5" fmla="*/ 247382 w 800100"/>
                              <a:gd name="connsiteY5" fmla="*/ 548640 h 883920"/>
                              <a:gd name="connsiteX0" fmla="*/ 247382 w 800100"/>
                              <a:gd name="connsiteY0" fmla="*/ 548640 h 883920"/>
                              <a:gd name="connsiteX1" fmla="*/ 678180 w 800100"/>
                              <a:gd name="connsiteY1" fmla="*/ 0 h 883920"/>
                              <a:gd name="connsiteX2" fmla="*/ 800100 w 800100"/>
                              <a:gd name="connsiteY2" fmla="*/ 68580 h 883920"/>
                              <a:gd name="connsiteX3" fmla="*/ 239762 w 800100"/>
                              <a:gd name="connsiteY3" fmla="*/ 883920 h 883920"/>
                              <a:gd name="connsiteX4" fmla="*/ 129540 w 800100"/>
                              <a:gd name="connsiteY4" fmla="*/ 678180 h 883920"/>
                              <a:gd name="connsiteX5" fmla="*/ 0 w 800100"/>
                              <a:gd name="connsiteY5" fmla="*/ 472440 h 883920"/>
                              <a:gd name="connsiteX6" fmla="*/ 247382 w 800100"/>
                              <a:gd name="connsiteY6" fmla="*/ 548640 h 883920"/>
                              <a:gd name="connsiteX0" fmla="*/ 323582 w 876300"/>
                              <a:gd name="connsiteY0" fmla="*/ 548640 h 883920"/>
                              <a:gd name="connsiteX1" fmla="*/ 754380 w 876300"/>
                              <a:gd name="connsiteY1" fmla="*/ 0 h 883920"/>
                              <a:gd name="connsiteX2" fmla="*/ 876300 w 876300"/>
                              <a:gd name="connsiteY2" fmla="*/ 68580 h 883920"/>
                              <a:gd name="connsiteX3" fmla="*/ 315962 w 876300"/>
                              <a:gd name="connsiteY3" fmla="*/ 883920 h 883920"/>
                              <a:gd name="connsiteX4" fmla="*/ 0 w 876300"/>
                              <a:gd name="connsiteY4" fmla="*/ 609600 h 883920"/>
                              <a:gd name="connsiteX5" fmla="*/ 76200 w 876300"/>
                              <a:gd name="connsiteY5" fmla="*/ 472440 h 883920"/>
                              <a:gd name="connsiteX6" fmla="*/ 323582 w 876300"/>
                              <a:gd name="connsiteY6" fmla="*/ 548640 h 883920"/>
                              <a:gd name="connsiteX0" fmla="*/ 323582 w 876300"/>
                              <a:gd name="connsiteY0" fmla="*/ 548640 h 883920"/>
                              <a:gd name="connsiteX1" fmla="*/ 754380 w 876300"/>
                              <a:gd name="connsiteY1" fmla="*/ 0 h 883920"/>
                              <a:gd name="connsiteX2" fmla="*/ 876300 w 876300"/>
                              <a:gd name="connsiteY2" fmla="*/ 68580 h 883920"/>
                              <a:gd name="connsiteX3" fmla="*/ 270242 w 876300"/>
                              <a:gd name="connsiteY3" fmla="*/ 883920 h 883920"/>
                              <a:gd name="connsiteX4" fmla="*/ 0 w 876300"/>
                              <a:gd name="connsiteY4" fmla="*/ 609600 h 883920"/>
                              <a:gd name="connsiteX5" fmla="*/ 76200 w 876300"/>
                              <a:gd name="connsiteY5" fmla="*/ 472440 h 883920"/>
                              <a:gd name="connsiteX6" fmla="*/ 323582 w 876300"/>
                              <a:gd name="connsiteY6" fmla="*/ 548640 h 883920"/>
                              <a:gd name="connsiteX0" fmla="*/ 323582 w 876300"/>
                              <a:gd name="connsiteY0" fmla="*/ 548640 h 914400"/>
                              <a:gd name="connsiteX1" fmla="*/ 754380 w 876300"/>
                              <a:gd name="connsiteY1" fmla="*/ 0 h 914400"/>
                              <a:gd name="connsiteX2" fmla="*/ 876300 w 876300"/>
                              <a:gd name="connsiteY2" fmla="*/ 68580 h 914400"/>
                              <a:gd name="connsiteX3" fmla="*/ 270242 w 876300"/>
                              <a:gd name="connsiteY3" fmla="*/ 914400 h 914400"/>
                              <a:gd name="connsiteX4" fmla="*/ 0 w 876300"/>
                              <a:gd name="connsiteY4" fmla="*/ 609600 h 914400"/>
                              <a:gd name="connsiteX5" fmla="*/ 76200 w 876300"/>
                              <a:gd name="connsiteY5" fmla="*/ 472440 h 914400"/>
                              <a:gd name="connsiteX6" fmla="*/ 323582 w 876300"/>
                              <a:gd name="connsiteY6" fmla="*/ 548640 h 914400"/>
                              <a:gd name="connsiteX0" fmla="*/ 308342 w 876300"/>
                              <a:gd name="connsiteY0" fmla="*/ 601980 h 914400"/>
                              <a:gd name="connsiteX1" fmla="*/ 754380 w 876300"/>
                              <a:gd name="connsiteY1" fmla="*/ 0 h 914400"/>
                              <a:gd name="connsiteX2" fmla="*/ 876300 w 876300"/>
                              <a:gd name="connsiteY2" fmla="*/ 68580 h 914400"/>
                              <a:gd name="connsiteX3" fmla="*/ 270242 w 876300"/>
                              <a:gd name="connsiteY3" fmla="*/ 914400 h 914400"/>
                              <a:gd name="connsiteX4" fmla="*/ 0 w 876300"/>
                              <a:gd name="connsiteY4" fmla="*/ 609600 h 914400"/>
                              <a:gd name="connsiteX5" fmla="*/ 76200 w 876300"/>
                              <a:gd name="connsiteY5" fmla="*/ 472440 h 914400"/>
                              <a:gd name="connsiteX6" fmla="*/ 308342 w 876300"/>
                              <a:gd name="connsiteY6" fmla="*/ 601980 h 914400"/>
                              <a:gd name="connsiteX0" fmla="*/ 308342 w 876300"/>
                              <a:gd name="connsiteY0" fmla="*/ 601980 h 876300"/>
                              <a:gd name="connsiteX1" fmla="*/ 754380 w 876300"/>
                              <a:gd name="connsiteY1" fmla="*/ 0 h 876300"/>
                              <a:gd name="connsiteX2" fmla="*/ 876300 w 876300"/>
                              <a:gd name="connsiteY2" fmla="*/ 68580 h 876300"/>
                              <a:gd name="connsiteX3" fmla="*/ 285482 w 876300"/>
                              <a:gd name="connsiteY3" fmla="*/ 876300 h 876300"/>
                              <a:gd name="connsiteX4" fmla="*/ 0 w 876300"/>
                              <a:gd name="connsiteY4" fmla="*/ 609600 h 876300"/>
                              <a:gd name="connsiteX5" fmla="*/ 76200 w 876300"/>
                              <a:gd name="connsiteY5" fmla="*/ 472440 h 876300"/>
                              <a:gd name="connsiteX6" fmla="*/ 308342 w 876300"/>
                              <a:gd name="connsiteY6" fmla="*/ 601980 h 876300"/>
                              <a:gd name="connsiteX0" fmla="*/ 331202 w 899160"/>
                              <a:gd name="connsiteY0" fmla="*/ 601980 h 876300"/>
                              <a:gd name="connsiteX1" fmla="*/ 777240 w 899160"/>
                              <a:gd name="connsiteY1" fmla="*/ 0 h 876300"/>
                              <a:gd name="connsiteX2" fmla="*/ 899160 w 899160"/>
                              <a:gd name="connsiteY2" fmla="*/ 68580 h 876300"/>
                              <a:gd name="connsiteX3" fmla="*/ 308342 w 899160"/>
                              <a:gd name="connsiteY3" fmla="*/ 876300 h 876300"/>
                              <a:gd name="connsiteX4" fmla="*/ 0 w 899160"/>
                              <a:gd name="connsiteY4" fmla="*/ 632460 h 876300"/>
                              <a:gd name="connsiteX5" fmla="*/ 99060 w 899160"/>
                              <a:gd name="connsiteY5" fmla="*/ 472440 h 876300"/>
                              <a:gd name="connsiteX6" fmla="*/ 331202 w 899160"/>
                              <a:gd name="connsiteY6" fmla="*/ 601980 h 876300"/>
                              <a:gd name="connsiteX0" fmla="*/ 323582 w 899160"/>
                              <a:gd name="connsiteY0" fmla="*/ 655320 h 876300"/>
                              <a:gd name="connsiteX1" fmla="*/ 777240 w 899160"/>
                              <a:gd name="connsiteY1" fmla="*/ 0 h 876300"/>
                              <a:gd name="connsiteX2" fmla="*/ 899160 w 899160"/>
                              <a:gd name="connsiteY2" fmla="*/ 68580 h 876300"/>
                              <a:gd name="connsiteX3" fmla="*/ 308342 w 899160"/>
                              <a:gd name="connsiteY3" fmla="*/ 876300 h 876300"/>
                              <a:gd name="connsiteX4" fmla="*/ 0 w 899160"/>
                              <a:gd name="connsiteY4" fmla="*/ 632460 h 876300"/>
                              <a:gd name="connsiteX5" fmla="*/ 99060 w 899160"/>
                              <a:gd name="connsiteY5" fmla="*/ 472440 h 876300"/>
                              <a:gd name="connsiteX6" fmla="*/ 323582 w 899160"/>
                              <a:gd name="connsiteY6" fmla="*/ 655320 h 876300"/>
                              <a:gd name="connsiteX0" fmla="*/ 323582 w 899160"/>
                              <a:gd name="connsiteY0" fmla="*/ 670560 h 891540"/>
                              <a:gd name="connsiteX1" fmla="*/ 746760 w 899160"/>
                              <a:gd name="connsiteY1" fmla="*/ 0 h 891540"/>
                              <a:gd name="connsiteX2" fmla="*/ 899160 w 899160"/>
                              <a:gd name="connsiteY2" fmla="*/ 83820 h 891540"/>
                              <a:gd name="connsiteX3" fmla="*/ 308342 w 899160"/>
                              <a:gd name="connsiteY3" fmla="*/ 891540 h 891540"/>
                              <a:gd name="connsiteX4" fmla="*/ 0 w 899160"/>
                              <a:gd name="connsiteY4" fmla="*/ 647700 h 891540"/>
                              <a:gd name="connsiteX5" fmla="*/ 99060 w 899160"/>
                              <a:gd name="connsiteY5" fmla="*/ 487680 h 891540"/>
                              <a:gd name="connsiteX6" fmla="*/ 323582 w 899160"/>
                              <a:gd name="connsiteY6" fmla="*/ 670560 h 891540"/>
                              <a:gd name="connsiteX0" fmla="*/ 323582 w 899160"/>
                              <a:gd name="connsiteY0" fmla="*/ 640080 h 891540"/>
                              <a:gd name="connsiteX1" fmla="*/ 746760 w 899160"/>
                              <a:gd name="connsiteY1" fmla="*/ 0 h 891540"/>
                              <a:gd name="connsiteX2" fmla="*/ 899160 w 899160"/>
                              <a:gd name="connsiteY2" fmla="*/ 83820 h 891540"/>
                              <a:gd name="connsiteX3" fmla="*/ 308342 w 899160"/>
                              <a:gd name="connsiteY3" fmla="*/ 891540 h 891540"/>
                              <a:gd name="connsiteX4" fmla="*/ 0 w 899160"/>
                              <a:gd name="connsiteY4" fmla="*/ 647700 h 891540"/>
                              <a:gd name="connsiteX5" fmla="*/ 99060 w 899160"/>
                              <a:gd name="connsiteY5" fmla="*/ 487680 h 891540"/>
                              <a:gd name="connsiteX6" fmla="*/ 323582 w 899160"/>
                              <a:gd name="connsiteY6" fmla="*/ 640080 h 891540"/>
                              <a:gd name="connsiteX0" fmla="*/ 283538 w 899160"/>
                              <a:gd name="connsiteY0" fmla="*/ 700339 h 891540"/>
                              <a:gd name="connsiteX1" fmla="*/ 746760 w 899160"/>
                              <a:gd name="connsiteY1" fmla="*/ 0 h 891540"/>
                              <a:gd name="connsiteX2" fmla="*/ 899160 w 899160"/>
                              <a:gd name="connsiteY2" fmla="*/ 83820 h 891540"/>
                              <a:gd name="connsiteX3" fmla="*/ 308342 w 899160"/>
                              <a:gd name="connsiteY3" fmla="*/ 891540 h 891540"/>
                              <a:gd name="connsiteX4" fmla="*/ 0 w 899160"/>
                              <a:gd name="connsiteY4" fmla="*/ 647700 h 891540"/>
                              <a:gd name="connsiteX5" fmla="*/ 99060 w 899160"/>
                              <a:gd name="connsiteY5" fmla="*/ 487680 h 891540"/>
                              <a:gd name="connsiteX6" fmla="*/ 283538 w 899160"/>
                              <a:gd name="connsiteY6" fmla="*/ 700339 h 891540"/>
                              <a:gd name="connsiteX0" fmla="*/ 283538 w 899160"/>
                              <a:gd name="connsiteY0" fmla="*/ 700339 h 891540"/>
                              <a:gd name="connsiteX1" fmla="*/ 746760 w 899160"/>
                              <a:gd name="connsiteY1" fmla="*/ 0 h 891540"/>
                              <a:gd name="connsiteX2" fmla="*/ 899160 w 899160"/>
                              <a:gd name="connsiteY2" fmla="*/ 83820 h 891540"/>
                              <a:gd name="connsiteX3" fmla="*/ 308342 w 899160"/>
                              <a:gd name="connsiteY3" fmla="*/ 891540 h 891540"/>
                              <a:gd name="connsiteX4" fmla="*/ 0 w 899160"/>
                              <a:gd name="connsiteY4" fmla="*/ 647700 h 891540"/>
                              <a:gd name="connsiteX5" fmla="*/ 67025 w 899160"/>
                              <a:gd name="connsiteY5" fmla="*/ 514462 h 891540"/>
                              <a:gd name="connsiteX6" fmla="*/ 283538 w 899160"/>
                              <a:gd name="connsiteY6" fmla="*/ 700339 h 891540"/>
                              <a:gd name="connsiteX0" fmla="*/ 283538 w 891151"/>
                              <a:gd name="connsiteY0" fmla="*/ 700339 h 891540"/>
                              <a:gd name="connsiteX1" fmla="*/ 746760 w 891151"/>
                              <a:gd name="connsiteY1" fmla="*/ 0 h 891540"/>
                              <a:gd name="connsiteX2" fmla="*/ 891151 w 891151"/>
                              <a:gd name="connsiteY2" fmla="*/ 150774 h 891540"/>
                              <a:gd name="connsiteX3" fmla="*/ 308342 w 891151"/>
                              <a:gd name="connsiteY3" fmla="*/ 891540 h 891540"/>
                              <a:gd name="connsiteX4" fmla="*/ 0 w 891151"/>
                              <a:gd name="connsiteY4" fmla="*/ 647700 h 891540"/>
                              <a:gd name="connsiteX5" fmla="*/ 67025 w 891151"/>
                              <a:gd name="connsiteY5" fmla="*/ 514462 h 891540"/>
                              <a:gd name="connsiteX6" fmla="*/ 283538 w 891151"/>
                              <a:gd name="connsiteY6" fmla="*/ 700339 h 891540"/>
                              <a:gd name="connsiteX0" fmla="*/ 283538 w 891151"/>
                              <a:gd name="connsiteY0" fmla="*/ 640080 h 831281"/>
                              <a:gd name="connsiteX1" fmla="*/ 730743 w 891151"/>
                              <a:gd name="connsiteY1" fmla="*/ 0 h 831281"/>
                              <a:gd name="connsiteX2" fmla="*/ 891151 w 891151"/>
                              <a:gd name="connsiteY2" fmla="*/ 90515 h 831281"/>
                              <a:gd name="connsiteX3" fmla="*/ 308342 w 891151"/>
                              <a:gd name="connsiteY3" fmla="*/ 831281 h 831281"/>
                              <a:gd name="connsiteX4" fmla="*/ 0 w 891151"/>
                              <a:gd name="connsiteY4" fmla="*/ 587441 h 831281"/>
                              <a:gd name="connsiteX5" fmla="*/ 67025 w 891151"/>
                              <a:gd name="connsiteY5" fmla="*/ 454203 h 831281"/>
                              <a:gd name="connsiteX6" fmla="*/ 283538 w 891151"/>
                              <a:gd name="connsiteY6" fmla="*/ 640080 h 831281"/>
                              <a:gd name="connsiteX0" fmla="*/ 275530 w 891151"/>
                              <a:gd name="connsiteY0" fmla="*/ 599908 h 831281"/>
                              <a:gd name="connsiteX1" fmla="*/ 730743 w 891151"/>
                              <a:gd name="connsiteY1" fmla="*/ 0 h 831281"/>
                              <a:gd name="connsiteX2" fmla="*/ 891151 w 891151"/>
                              <a:gd name="connsiteY2" fmla="*/ 90515 h 831281"/>
                              <a:gd name="connsiteX3" fmla="*/ 308342 w 891151"/>
                              <a:gd name="connsiteY3" fmla="*/ 831281 h 831281"/>
                              <a:gd name="connsiteX4" fmla="*/ 0 w 891151"/>
                              <a:gd name="connsiteY4" fmla="*/ 587441 h 831281"/>
                              <a:gd name="connsiteX5" fmla="*/ 67025 w 891151"/>
                              <a:gd name="connsiteY5" fmla="*/ 454203 h 831281"/>
                              <a:gd name="connsiteX6" fmla="*/ 275530 w 891151"/>
                              <a:gd name="connsiteY6" fmla="*/ 599908 h 831281"/>
                              <a:gd name="connsiteX0" fmla="*/ 307565 w 923186"/>
                              <a:gd name="connsiteY0" fmla="*/ 599908 h 831281"/>
                              <a:gd name="connsiteX1" fmla="*/ 762778 w 923186"/>
                              <a:gd name="connsiteY1" fmla="*/ 0 h 831281"/>
                              <a:gd name="connsiteX2" fmla="*/ 923186 w 923186"/>
                              <a:gd name="connsiteY2" fmla="*/ 90515 h 831281"/>
                              <a:gd name="connsiteX3" fmla="*/ 340377 w 923186"/>
                              <a:gd name="connsiteY3" fmla="*/ 831281 h 831281"/>
                              <a:gd name="connsiteX4" fmla="*/ 0 w 923186"/>
                              <a:gd name="connsiteY4" fmla="*/ 620918 h 831281"/>
                              <a:gd name="connsiteX5" fmla="*/ 99060 w 923186"/>
                              <a:gd name="connsiteY5" fmla="*/ 454203 h 831281"/>
                              <a:gd name="connsiteX6" fmla="*/ 307565 w 923186"/>
                              <a:gd name="connsiteY6" fmla="*/ 599908 h 83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3186" h="831281">
                                <a:moveTo>
                                  <a:pt x="307565" y="599908"/>
                                </a:moveTo>
                                <a:lnTo>
                                  <a:pt x="762778" y="0"/>
                                </a:lnTo>
                                <a:lnTo>
                                  <a:pt x="923186" y="90515"/>
                                </a:lnTo>
                                <a:lnTo>
                                  <a:pt x="340377" y="831281"/>
                                </a:lnTo>
                                <a:lnTo>
                                  <a:pt x="0" y="620918"/>
                                </a:lnTo>
                                <a:lnTo>
                                  <a:pt x="99060" y="454203"/>
                                </a:lnTo>
                                <a:lnTo>
                                  <a:pt x="307565" y="59990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Montserrat" panose="00000500000000000000" pitchFamily="2" charset="0"/>
                            </a:endParaRPr>
                          </a:p>
                        </p:txBody>
                      </p:sp>
                    </p:grpSp>
                    <p:grpSp>
                      <p:nvGrpSpPr>
                        <p:cNvPr id="120" name="Group 119"/>
                        <p:cNvGrpSpPr/>
                        <p:nvPr/>
                      </p:nvGrpSpPr>
                      <p:grpSpPr>
                        <a:xfrm>
                          <a:off x="2979287" y="4557986"/>
                          <a:ext cx="1174521" cy="1120738"/>
                          <a:chOff x="2971799" y="1957742"/>
                          <a:chExt cx="1174521" cy="1120738"/>
                        </a:xfrm>
                        <a:grpFill/>
                      </p:grpSpPr>
                      <p:sp>
                        <p:nvSpPr>
                          <p:cNvPr id="130" name="Freeform 129"/>
                          <p:cNvSpPr/>
                          <p:nvPr/>
                        </p:nvSpPr>
                        <p:spPr>
                          <a:xfrm>
                            <a:off x="2971799" y="2354580"/>
                            <a:ext cx="543605" cy="723900"/>
                          </a:xfrm>
                          <a:custGeom>
                            <a:avLst/>
                            <a:gdLst>
                              <a:gd name="connsiteX0" fmla="*/ 432877 w 546522"/>
                              <a:gd name="connsiteY0" fmla="*/ 0 h 723900"/>
                              <a:gd name="connsiteX1" fmla="*/ 457198 w 546522"/>
                              <a:gd name="connsiteY1" fmla="*/ 0 h 723900"/>
                              <a:gd name="connsiteX2" fmla="*/ 541454 w 546522"/>
                              <a:gd name="connsiteY2" fmla="*/ 55849 h 723900"/>
                              <a:gd name="connsiteX3" fmla="*/ 546522 w 546522"/>
                              <a:gd name="connsiteY3" fmla="*/ 80948 h 723900"/>
                              <a:gd name="connsiteX4" fmla="*/ 91442 w 546522"/>
                              <a:gd name="connsiteY4" fmla="*/ 0 h 723900"/>
                              <a:gd name="connsiteX5" fmla="*/ 294237 w 546522"/>
                              <a:gd name="connsiteY5" fmla="*/ 0 h 723900"/>
                              <a:gd name="connsiteX6" fmla="*/ 259248 w 546522"/>
                              <a:gd name="connsiteY6" fmla="*/ 99060 h 723900"/>
                              <a:gd name="connsiteX7" fmla="*/ 147939 w 546522"/>
                              <a:gd name="connsiteY7" fmla="*/ 99060 h 723900"/>
                              <a:gd name="connsiteX8" fmla="*/ 84747 w 546522"/>
                              <a:gd name="connsiteY8" fmla="*/ 162252 h 723900"/>
                              <a:gd name="connsiteX9" fmla="*/ 84747 w 546522"/>
                              <a:gd name="connsiteY9" fmla="*/ 561648 h 723900"/>
                              <a:gd name="connsiteX10" fmla="*/ 147939 w 546522"/>
                              <a:gd name="connsiteY10" fmla="*/ 624840 h 723900"/>
                              <a:gd name="connsiteX11" fmla="*/ 400702 w 546522"/>
                              <a:gd name="connsiteY11" fmla="*/ 624840 h 723900"/>
                              <a:gd name="connsiteX12" fmla="*/ 458928 w 546522"/>
                              <a:gd name="connsiteY12" fmla="*/ 586245 h 723900"/>
                              <a:gd name="connsiteX13" fmla="*/ 460480 w 546522"/>
                              <a:gd name="connsiteY13" fmla="*/ 578560 h 723900"/>
                              <a:gd name="connsiteX14" fmla="*/ 543605 w 546522"/>
                              <a:gd name="connsiteY14" fmla="*/ 657400 h 723900"/>
                              <a:gd name="connsiteX15" fmla="*/ 541454 w 546522"/>
                              <a:gd name="connsiteY15" fmla="*/ 668051 h 723900"/>
                              <a:gd name="connsiteX16" fmla="*/ 457198 w 546522"/>
                              <a:gd name="connsiteY16" fmla="*/ 723900 h 723900"/>
                              <a:gd name="connsiteX17" fmla="*/ 91442 w 546522"/>
                              <a:gd name="connsiteY17" fmla="*/ 723900 h 723900"/>
                              <a:gd name="connsiteX18" fmla="*/ 0 w 546522"/>
                              <a:gd name="connsiteY18" fmla="*/ 632458 h 723900"/>
                              <a:gd name="connsiteX19" fmla="*/ 0 w 546522"/>
                              <a:gd name="connsiteY19" fmla="*/ 91442 h 723900"/>
                              <a:gd name="connsiteX20" fmla="*/ 91442 w 546522"/>
                              <a:gd name="connsiteY20" fmla="*/ 0 h 723900"/>
                              <a:gd name="connsiteX0" fmla="*/ 432877 w 543605"/>
                              <a:gd name="connsiteY0" fmla="*/ 0 h 723900"/>
                              <a:gd name="connsiteX1" fmla="*/ 457198 w 543605"/>
                              <a:gd name="connsiteY1" fmla="*/ 0 h 723900"/>
                              <a:gd name="connsiteX2" fmla="*/ 541454 w 543605"/>
                              <a:gd name="connsiteY2" fmla="*/ 55849 h 723900"/>
                              <a:gd name="connsiteX3" fmla="*/ 432877 w 543605"/>
                              <a:gd name="connsiteY3" fmla="*/ 0 h 723900"/>
                              <a:gd name="connsiteX4" fmla="*/ 91442 w 543605"/>
                              <a:gd name="connsiteY4" fmla="*/ 0 h 723900"/>
                              <a:gd name="connsiteX5" fmla="*/ 294237 w 543605"/>
                              <a:gd name="connsiteY5" fmla="*/ 0 h 723900"/>
                              <a:gd name="connsiteX6" fmla="*/ 259248 w 543605"/>
                              <a:gd name="connsiteY6" fmla="*/ 99060 h 723900"/>
                              <a:gd name="connsiteX7" fmla="*/ 147939 w 543605"/>
                              <a:gd name="connsiteY7" fmla="*/ 99060 h 723900"/>
                              <a:gd name="connsiteX8" fmla="*/ 84747 w 543605"/>
                              <a:gd name="connsiteY8" fmla="*/ 162252 h 723900"/>
                              <a:gd name="connsiteX9" fmla="*/ 84747 w 543605"/>
                              <a:gd name="connsiteY9" fmla="*/ 561648 h 723900"/>
                              <a:gd name="connsiteX10" fmla="*/ 147939 w 543605"/>
                              <a:gd name="connsiteY10" fmla="*/ 624840 h 723900"/>
                              <a:gd name="connsiteX11" fmla="*/ 400702 w 543605"/>
                              <a:gd name="connsiteY11" fmla="*/ 624840 h 723900"/>
                              <a:gd name="connsiteX12" fmla="*/ 458928 w 543605"/>
                              <a:gd name="connsiteY12" fmla="*/ 586245 h 723900"/>
                              <a:gd name="connsiteX13" fmla="*/ 460480 w 543605"/>
                              <a:gd name="connsiteY13" fmla="*/ 578560 h 723900"/>
                              <a:gd name="connsiteX14" fmla="*/ 543605 w 543605"/>
                              <a:gd name="connsiteY14" fmla="*/ 657400 h 723900"/>
                              <a:gd name="connsiteX15" fmla="*/ 541454 w 543605"/>
                              <a:gd name="connsiteY15" fmla="*/ 668051 h 723900"/>
                              <a:gd name="connsiteX16" fmla="*/ 457198 w 543605"/>
                              <a:gd name="connsiteY16" fmla="*/ 723900 h 723900"/>
                              <a:gd name="connsiteX17" fmla="*/ 91442 w 543605"/>
                              <a:gd name="connsiteY17" fmla="*/ 723900 h 723900"/>
                              <a:gd name="connsiteX18" fmla="*/ 0 w 543605"/>
                              <a:gd name="connsiteY18" fmla="*/ 632458 h 723900"/>
                              <a:gd name="connsiteX19" fmla="*/ 0 w 543605"/>
                              <a:gd name="connsiteY19" fmla="*/ 91442 h 723900"/>
                              <a:gd name="connsiteX20" fmla="*/ 91442 w 543605"/>
                              <a:gd name="connsiteY20" fmla="*/ 0 h 723900"/>
                              <a:gd name="connsiteX0" fmla="*/ 432877 w 543605"/>
                              <a:gd name="connsiteY0" fmla="*/ 0 h 723900"/>
                              <a:gd name="connsiteX1" fmla="*/ 457198 w 543605"/>
                              <a:gd name="connsiteY1" fmla="*/ 0 h 723900"/>
                              <a:gd name="connsiteX2" fmla="*/ 432877 w 543605"/>
                              <a:gd name="connsiteY2" fmla="*/ 0 h 723900"/>
                              <a:gd name="connsiteX3" fmla="*/ 91442 w 543605"/>
                              <a:gd name="connsiteY3" fmla="*/ 0 h 723900"/>
                              <a:gd name="connsiteX4" fmla="*/ 294237 w 543605"/>
                              <a:gd name="connsiteY4" fmla="*/ 0 h 723900"/>
                              <a:gd name="connsiteX5" fmla="*/ 259248 w 543605"/>
                              <a:gd name="connsiteY5" fmla="*/ 99060 h 723900"/>
                              <a:gd name="connsiteX6" fmla="*/ 147939 w 543605"/>
                              <a:gd name="connsiteY6" fmla="*/ 99060 h 723900"/>
                              <a:gd name="connsiteX7" fmla="*/ 84747 w 543605"/>
                              <a:gd name="connsiteY7" fmla="*/ 162252 h 723900"/>
                              <a:gd name="connsiteX8" fmla="*/ 84747 w 543605"/>
                              <a:gd name="connsiteY8" fmla="*/ 561648 h 723900"/>
                              <a:gd name="connsiteX9" fmla="*/ 147939 w 543605"/>
                              <a:gd name="connsiteY9" fmla="*/ 624840 h 723900"/>
                              <a:gd name="connsiteX10" fmla="*/ 400702 w 543605"/>
                              <a:gd name="connsiteY10" fmla="*/ 624840 h 723900"/>
                              <a:gd name="connsiteX11" fmla="*/ 458928 w 543605"/>
                              <a:gd name="connsiteY11" fmla="*/ 586245 h 723900"/>
                              <a:gd name="connsiteX12" fmla="*/ 460480 w 543605"/>
                              <a:gd name="connsiteY12" fmla="*/ 578560 h 723900"/>
                              <a:gd name="connsiteX13" fmla="*/ 543605 w 543605"/>
                              <a:gd name="connsiteY13" fmla="*/ 657400 h 723900"/>
                              <a:gd name="connsiteX14" fmla="*/ 541454 w 543605"/>
                              <a:gd name="connsiteY14" fmla="*/ 668051 h 723900"/>
                              <a:gd name="connsiteX15" fmla="*/ 457198 w 543605"/>
                              <a:gd name="connsiteY15" fmla="*/ 723900 h 723900"/>
                              <a:gd name="connsiteX16" fmla="*/ 91442 w 543605"/>
                              <a:gd name="connsiteY16" fmla="*/ 723900 h 723900"/>
                              <a:gd name="connsiteX17" fmla="*/ 0 w 543605"/>
                              <a:gd name="connsiteY17" fmla="*/ 632458 h 723900"/>
                              <a:gd name="connsiteX18" fmla="*/ 0 w 543605"/>
                              <a:gd name="connsiteY18" fmla="*/ 91442 h 723900"/>
                              <a:gd name="connsiteX19" fmla="*/ 91442 w 543605"/>
                              <a:gd name="connsiteY19" fmla="*/ 0 h 723900"/>
                              <a:gd name="connsiteX0" fmla="*/ 91442 w 543605"/>
                              <a:gd name="connsiteY0" fmla="*/ 0 h 723900"/>
                              <a:gd name="connsiteX1" fmla="*/ 294237 w 543605"/>
                              <a:gd name="connsiteY1" fmla="*/ 0 h 723900"/>
                              <a:gd name="connsiteX2" fmla="*/ 259248 w 543605"/>
                              <a:gd name="connsiteY2" fmla="*/ 99060 h 723900"/>
                              <a:gd name="connsiteX3" fmla="*/ 147939 w 543605"/>
                              <a:gd name="connsiteY3" fmla="*/ 99060 h 723900"/>
                              <a:gd name="connsiteX4" fmla="*/ 84747 w 543605"/>
                              <a:gd name="connsiteY4" fmla="*/ 162252 h 723900"/>
                              <a:gd name="connsiteX5" fmla="*/ 84747 w 543605"/>
                              <a:gd name="connsiteY5" fmla="*/ 561648 h 723900"/>
                              <a:gd name="connsiteX6" fmla="*/ 147939 w 543605"/>
                              <a:gd name="connsiteY6" fmla="*/ 624840 h 723900"/>
                              <a:gd name="connsiteX7" fmla="*/ 400702 w 543605"/>
                              <a:gd name="connsiteY7" fmla="*/ 624840 h 723900"/>
                              <a:gd name="connsiteX8" fmla="*/ 458928 w 543605"/>
                              <a:gd name="connsiteY8" fmla="*/ 586245 h 723900"/>
                              <a:gd name="connsiteX9" fmla="*/ 460480 w 543605"/>
                              <a:gd name="connsiteY9" fmla="*/ 578560 h 723900"/>
                              <a:gd name="connsiteX10" fmla="*/ 543605 w 543605"/>
                              <a:gd name="connsiteY10" fmla="*/ 657400 h 723900"/>
                              <a:gd name="connsiteX11" fmla="*/ 541454 w 543605"/>
                              <a:gd name="connsiteY11" fmla="*/ 668051 h 723900"/>
                              <a:gd name="connsiteX12" fmla="*/ 457198 w 543605"/>
                              <a:gd name="connsiteY12" fmla="*/ 723900 h 723900"/>
                              <a:gd name="connsiteX13" fmla="*/ 91442 w 543605"/>
                              <a:gd name="connsiteY13" fmla="*/ 723900 h 723900"/>
                              <a:gd name="connsiteX14" fmla="*/ 0 w 543605"/>
                              <a:gd name="connsiteY14" fmla="*/ 632458 h 723900"/>
                              <a:gd name="connsiteX15" fmla="*/ 0 w 543605"/>
                              <a:gd name="connsiteY15" fmla="*/ 91442 h 723900"/>
                              <a:gd name="connsiteX16" fmla="*/ 91442 w 543605"/>
                              <a:gd name="connsiteY16" fmla="*/ 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3605" h="723900">
                                <a:moveTo>
                                  <a:pt x="91442" y="0"/>
                                </a:moveTo>
                                <a:lnTo>
                                  <a:pt x="294237" y="0"/>
                                </a:lnTo>
                                <a:lnTo>
                                  <a:pt x="259248" y="99060"/>
                                </a:lnTo>
                                <a:lnTo>
                                  <a:pt x="147939" y="99060"/>
                                </a:lnTo>
                                <a:cubicBezTo>
                                  <a:pt x="113039" y="99060"/>
                                  <a:pt x="84747" y="127352"/>
                                  <a:pt x="84747" y="162252"/>
                                </a:cubicBezTo>
                                <a:lnTo>
                                  <a:pt x="84747" y="561648"/>
                                </a:lnTo>
                                <a:cubicBezTo>
                                  <a:pt x="84747" y="596548"/>
                                  <a:pt x="113039" y="624840"/>
                                  <a:pt x="147939" y="624840"/>
                                </a:cubicBezTo>
                                <a:lnTo>
                                  <a:pt x="400702" y="624840"/>
                                </a:lnTo>
                                <a:cubicBezTo>
                                  <a:pt x="426877" y="624840"/>
                                  <a:pt x="449335" y="608926"/>
                                  <a:pt x="458928" y="586245"/>
                                </a:cubicBezTo>
                                <a:lnTo>
                                  <a:pt x="460480" y="578560"/>
                                </a:lnTo>
                                <a:lnTo>
                                  <a:pt x="543605" y="657400"/>
                                </a:lnTo>
                                <a:lnTo>
                                  <a:pt x="541454" y="668051"/>
                                </a:lnTo>
                                <a:cubicBezTo>
                                  <a:pt x="527573" y="700871"/>
                                  <a:pt x="495075" y="723900"/>
                                  <a:pt x="457198" y="723900"/>
                                </a:cubicBezTo>
                                <a:lnTo>
                                  <a:pt x="91442" y="723900"/>
                                </a:lnTo>
                                <a:cubicBezTo>
                                  <a:pt x="40940" y="723900"/>
                                  <a:pt x="0" y="682960"/>
                                  <a:pt x="0" y="632458"/>
                                </a:cubicBezTo>
                                <a:lnTo>
                                  <a:pt x="0" y="91442"/>
                                </a:lnTo>
                                <a:cubicBezTo>
                                  <a:pt x="0" y="40940"/>
                                  <a:pt x="40940" y="0"/>
                                  <a:pt x="91442"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Montserrat" panose="00000500000000000000" pitchFamily="2" charset="0"/>
                            </a:endParaRPr>
                          </a:p>
                        </p:txBody>
                      </p:sp>
                      <p:sp>
                        <p:nvSpPr>
                          <p:cNvPr id="131" name="Rectangle 20"/>
                          <p:cNvSpPr/>
                          <p:nvPr/>
                        </p:nvSpPr>
                        <p:spPr>
                          <a:xfrm>
                            <a:off x="3267940" y="1957742"/>
                            <a:ext cx="878380" cy="946077"/>
                          </a:xfrm>
                          <a:custGeom>
                            <a:avLst/>
                            <a:gdLst>
                              <a:gd name="connsiteX0" fmla="*/ 0 w 910858"/>
                              <a:gd name="connsiteY0" fmla="*/ 0 h 1112520"/>
                              <a:gd name="connsiteX1" fmla="*/ 910858 w 910858"/>
                              <a:gd name="connsiteY1" fmla="*/ 0 h 1112520"/>
                              <a:gd name="connsiteX2" fmla="*/ 910858 w 910858"/>
                              <a:gd name="connsiteY2" fmla="*/ 1112520 h 1112520"/>
                              <a:gd name="connsiteX3" fmla="*/ 0 w 910858"/>
                              <a:gd name="connsiteY3" fmla="*/ 1112520 h 1112520"/>
                              <a:gd name="connsiteX4" fmla="*/ 0 w 910858"/>
                              <a:gd name="connsiteY4" fmla="*/ 0 h 1112520"/>
                              <a:gd name="connsiteX0" fmla="*/ 0 w 910858"/>
                              <a:gd name="connsiteY0" fmla="*/ 0 h 1112520"/>
                              <a:gd name="connsiteX1" fmla="*/ 872758 w 910858"/>
                              <a:gd name="connsiteY1" fmla="*/ 0 h 1112520"/>
                              <a:gd name="connsiteX2" fmla="*/ 910858 w 910858"/>
                              <a:gd name="connsiteY2" fmla="*/ 1112520 h 1112520"/>
                              <a:gd name="connsiteX3" fmla="*/ 0 w 910858"/>
                              <a:gd name="connsiteY3" fmla="*/ 1112520 h 1112520"/>
                              <a:gd name="connsiteX4" fmla="*/ 0 w 910858"/>
                              <a:gd name="connsiteY4" fmla="*/ 0 h 1112520"/>
                              <a:gd name="connsiteX0" fmla="*/ 0 w 994678"/>
                              <a:gd name="connsiteY0" fmla="*/ 0 h 1112520"/>
                              <a:gd name="connsiteX1" fmla="*/ 872758 w 994678"/>
                              <a:gd name="connsiteY1" fmla="*/ 0 h 1112520"/>
                              <a:gd name="connsiteX2" fmla="*/ 994678 w 994678"/>
                              <a:gd name="connsiteY2" fmla="*/ 68580 h 1112520"/>
                              <a:gd name="connsiteX3" fmla="*/ 0 w 994678"/>
                              <a:gd name="connsiteY3" fmla="*/ 1112520 h 1112520"/>
                              <a:gd name="connsiteX4" fmla="*/ 0 w 994678"/>
                              <a:gd name="connsiteY4" fmla="*/ 0 h 1112520"/>
                              <a:gd name="connsiteX0" fmla="*/ 0 w 994678"/>
                              <a:gd name="connsiteY0" fmla="*/ 0 h 883920"/>
                              <a:gd name="connsiteX1" fmla="*/ 872758 w 994678"/>
                              <a:gd name="connsiteY1" fmla="*/ 0 h 883920"/>
                              <a:gd name="connsiteX2" fmla="*/ 994678 w 994678"/>
                              <a:gd name="connsiteY2" fmla="*/ 68580 h 883920"/>
                              <a:gd name="connsiteX3" fmla="*/ 434340 w 994678"/>
                              <a:gd name="connsiteY3" fmla="*/ 883920 h 883920"/>
                              <a:gd name="connsiteX4" fmla="*/ 0 w 994678"/>
                              <a:gd name="connsiteY4" fmla="*/ 0 h 883920"/>
                              <a:gd name="connsiteX0" fmla="*/ 7620 w 560338"/>
                              <a:gd name="connsiteY0" fmla="*/ 548640 h 883920"/>
                              <a:gd name="connsiteX1" fmla="*/ 438418 w 560338"/>
                              <a:gd name="connsiteY1" fmla="*/ 0 h 883920"/>
                              <a:gd name="connsiteX2" fmla="*/ 560338 w 560338"/>
                              <a:gd name="connsiteY2" fmla="*/ 68580 h 883920"/>
                              <a:gd name="connsiteX3" fmla="*/ 0 w 560338"/>
                              <a:gd name="connsiteY3" fmla="*/ 883920 h 883920"/>
                              <a:gd name="connsiteX4" fmla="*/ 7620 w 560338"/>
                              <a:gd name="connsiteY4" fmla="*/ 548640 h 883920"/>
                              <a:gd name="connsiteX0" fmla="*/ 18782 w 571500"/>
                              <a:gd name="connsiteY0" fmla="*/ 548640 h 883920"/>
                              <a:gd name="connsiteX1" fmla="*/ 449580 w 571500"/>
                              <a:gd name="connsiteY1" fmla="*/ 0 h 883920"/>
                              <a:gd name="connsiteX2" fmla="*/ 571500 w 571500"/>
                              <a:gd name="connsiteY2" fmla="*/ 68580 h 883920"/>
                              <a:gd name="connsiteX3" fmla="*/ 11162 w 571500"/>
                              <a:gd name="connsiteY3" fmla="*/ 883920 h 883920"/>
                              <a:gd name="connsiteX4" fmla="*/ 0 w 571500"/>
                              <a:gd name="connsiteY4" fmla="*/ 739140 h 883920"/>
                              <a:gd name="connsiteX5" fmla="*/ 18782 w 571500"/>
                              <a:gd name="connsiteY5" fmla="*/ 548640 h 883920"/>
                              <a:gd name="connsiteX0" fmla="*/ 247382 w 800100"/>
                              <a:gd name="connsiteY0" fmla="*/ 548640 h 883920"/>
                              <a:gd name="connsiteX1" fmla="*/ 678180 w 800100"/>
                              <a:gd name="connsiteY1" fmla="*/ 0 h 883920"/>
                              <a:gd name="connsiteX2" fmla="*/ 800100 w 800100"/>
                              <a:gd name="connsiteY2" fmla="*/ 68580 h 883920"/>
                              <a:gd name="connsiteX3" fmla="*/ 239762 w 800100"/>
                              <a:gd name="connsiteY3" fmla="*/ 883920 h 883920"/>
                              <a:gd name="connsiteX4" fmla="*/ 0 w 800100"/>
                              <a:gd name="connsiteY4" fmla="*/ 472440 h 883920"/>
                              <a:gd name="connsiteX5" fmla="*/ 247382 w 800100"/>
                              <a:gd name="connsiteY5" fmla="*/ 548640 h 883920"/>
                              <a:gd name="connsiteX0" fmla="*/ 247382 w 800100"/>
                              <a:gd name="connsiteY0" fmla="*/ 548640 h 883920"/>
                              <a:gd name="connsiteX1" fmla="*/ 678180 w 800100"/>
                              <a:gd name="connsiteY1" fmla="*/ 0 h 883920"/>
                              <a:gd name="connsiteX2" fmla="*/ 800100 w 800100"/>
                              <a:gd name="connsiteY2" fmla="*/ 68580 h 883920"/>
                              <a:gd name="connsiteX3" fmla="*/ 239762 w 800100"/>
                              <a:gd name="connsiteY3" fmla="*/ 883920 h 883920"/>
                              <a:gd name="connsiteX4" fmla="*/ 129540 w 800100"/>
                              <a:gd name="connsiteY4" fmla="*/ 678180 h 883920"/>
                              <a:gd name="connsiteX5" fmla="*/ 0 w 800100"/>
                              <a:gd name="connsiteY5" fmla="*/ 472440 h 883920"/>
                              <a:gd name="connsiteX6" fmla="*/ 247382 w 800100"/>
                              <a:gd name="connsiteY6" fmla="*/ 548640 h 883920"/>
                              <a:gd name="connsiteX0" fmla="*/ 323582 w 876300"/>
                              <a:gd name="connsiteY0" fmla="*/ 548640 h 883920"/>
                              <a:gd name="connsiteX1" fmla="*/ 754380 w 876300"/>
                              <a:gd name="connsiteY1" fmla="*/ 0 h 883920"/>
                              <a:gd name="connsiteX2" fmla="*/ 876300 w 876300"/>
                              <a:gd name="connsiteY2" fmla="*/ 68580 h 883920"/>
                              <a:gd name="connsiteX3" fmla="*/ 315962 w 876300"/>
                              <a:gd name="connsiteY3" fmla="*/ 883920 h 883920"/>
                              <a:gd name="connsiteX4" fmla="*/ 0 w 876300"/>
                              <a:gd name="connsiteY4" fmla="*/ 609600 h 883920"/>
                              <a:gd name="connsiteX5" fmla="*/ 76200 w 876300"/>
                              <a:gd name="connsiteY5" fmla="*/ 472440 h 883920"/>
                              <a:gd name="connsiteX6" fmla="*/ 323582 w 876300"/>
                              <a:gd name="connsiteY6" fmla="*/ 548640 h 883920"/>
                              <a:gd name="connsiteX0" fmla="*/ 323582 w 876300"/>
                              <a:gd name="connsiteY0" fmla="*/ 548640 h 883920"/>
                              <a:gd name="connsiteX1" fmla="*/ 754380 w 876300"/>
                              <a:gd name="connsiteY1" fmla="*/ 0 h 883920"/>
                              <a:gd name="connsiteX2" fmla="*/ 876300 w 876300"/>
                              <a:gd name="connsiteY2" fmla="*/ 68580 h 883920"/>
                              <a:gd name="connsiteX3" fmla="*/ 270242 w 876300"/>
                              <a:gd name="connsiteY3" fmla="*/ 883920 h 883920"/>
                              <a:gd name="connsiteX4" fmla="*/ 0 w 876300"/>
                              <a:gd name="connsiteY4" fmla="*/ 609600 h 883920"/>
                              <a:gd name="connsiteX5" fmla="*/ 76200 w 876300"/>
                              <a:gd name="connsiteY5" fmla="*/ 472440 h 883920"/>
                              <a:gd name="connsiteX6" fmla="*/ 323582 w 876300"/>
                              <a:gd name="connsiteY6" fmla="*/ 548640 h 883920"/>
                              <a:gd name="connsiteX0" fmla="*/ 323582 w 876300"/>
                              <a:gd name="connsiteY0" fmla="*/ 548640 h 914400"/>
                              <a:gd name="connsiteX1" fmla="*/ 754380 w 876300"/>
                              <a:gd name="connsiteY1" fmla="*/ 0 h 914400"/>
                              <a:gd name="connsiteX2" fmla="*/ 876300 w 876300"/>
                              <a:gd name="connsiteY2" fmla="*/ 68580 h 914400"/>
                              <a:gd name="connsiteX3" fmla="*/ 270242 w 876300"/>
                              <a:gd name="connsiteY3" fmla="*/ 914400 h 914400"/>
                              <a:gd name="connsiteX4" fmla="*/ 0 w 876300"/>
                              <a:gd name="connsiteY4" fmla="*/ 609600 h 914400"/>
                              <a:gd name="connsiteX5" fmla="*/ 76200 w 876300"/>
                              <a:gd name="connsiteY5" fmla="*/ 472440 h 914400"/>
                              <a:gd name="connsiteX6" fmla="*/ 323582 w 876300"/>
                              <a:gd name="connsiteY6" fmla="*/ 548640 h 914400"/>
                              <a:gd name="connsiteX0" fmla="*/ 308342 w 876300"/>
                              <a:gd name="connsiteY0" fmla="*/ 601980 h 914400"/>
                              <a:gd name="connsiteX1" fmla="*/ 754380 w 876300"/>
                              <a:gd name="connsiteY1" fmla="*/ 0 h 914400"/>
                              <a:gd name="connsiteX2" fmla="*/ 876300 w 876300"/>
                              <a:gd name="connsiteY2" fmla="*/ 68580 h 914400"/>
                              <a:gd name="connsiteX3" fmla="*/ 270242 w 876300"/>
                              <a:gd name="connsiteY3" fmla="*/ 914400 h 914400"/>
                              <a:gd name="connsiteX4" fmla="*/ 0 w 876300"/>
                              <a:gd name="connsiteY4" fmla="*/ 609600 h 914400"/>
                              <a:gd name="connsiteX5" fmla="*/ 76200 w 876300"/>
                              <a:gd name="connsiteY5" fmla="*/ 472440 h 914400"/>
                              <a:gd name="connsiteX6" fmla="*/ 308342 w 876300"/>
                              <a:gd name="connsiteY6" fmla="*/ 601980 h 914400"/>
                              <a:gd name="connsiteX0" fmla="*/ 308342 w 876300"/>
                              <a:gd name="connsiteY0" fmla="*/ 601980 h 876300"/>
                              <a:gd name="connsiteX1" fmla="*/ 754380 w 876300"/>
                              <a:gd name="connsiteY1" fmla="*/ 0 h 876300"/>
                              <a:gd name="connsiteX2" fmla="*/ 876300 w 876300"/>
                              <a:gd name="connsiteY2" fmla="*/ 68580 h 876300"/>
                              <a:gd name="connsiteX3" fmla="*/ 285482 w 876300"/>
                              <a:gd name="connsiteY3" fmla="*/ 876300 h 876300"/>
                              <a:gd name="connsiteX4" fmla="*/ 0 w 876300"/>
                              <a:gd name="connsiteY4" fmla="*/ 609600 h 876300"/>
                              <a:gd name="connsiteX5" fmla="*/ 76200 w 876300"/>
                              <a:gd name="connsiteY5" fmla="*/ 472440 h 876300"/>
                              <a:gd name="connsiteX6" fmla="*/ 308342 w 876300"/>
                              <a:gd name="connsiteY6" fmla="*/ 601980 h 876300"/>
                              <a:gd name="connsiteX0" fmla="*/ 331202 w 899160"/>
                              <a:gd name="connsiteY0" fmla="*/ 601980 h 876300"/>
                              <a:gd name="connsiteX1" fmla="*/ 777240 w 899160"/>
                              <a:gd name="connsiteY1" fmla="*/ 0 h 876300"/>
                              <a:gd name="connsiteX2" fmla="*/ 899160 w 899160"/>
                              <a:gd name="connsiteY2" fmla="*/ 68580 h 876300"/>
                              <a:gd name="connsiteX3" fmla="*/ 308342 w 899160"/>
                              <a:gd name="connsiteY3" fmla="*/ 876300 h 876300"/>
                              <a:gd name="connsiteX4" fmla="*/ 0 w 899160"/>
                              <a:gd name="connsiteY4" fmla="*/ 632460 h 876300"/>
                              <a:gd name="connsiteX5" fmla="*/ 99060 w 899160"/>
                              <a:gd name="connsiteY5" fmla="*/ 472440 h 876300"/>
                              <a:gd name="connsiteX6" fmla="*/ 331202 w 899160"/>
                              <a:gd name="connsiteY6" fmla="*/ 601980 h 876300"/>
                              <a:gd name="connsiteX0" fmla="*/ 323582 w 899160"/>
                              <a:gd name="connsiteY0" fmla="*/ 655320 h 876300"/>
                              <a:gd name="connsiteX1" fmla="*/ 777240 w 899160"/>
                              <a:gd name="connsiteY1" fmla="*/ 0 h 876300"/>
                              <a:gd name="connsiteX2" fmla="*/ 899160 w 899160"/>
                              <a:gd name="connsiteY2" fmla="*/ 68580 h 876300"/>
                              <a:gd name="connsiteX3" fmla="*/ 308342 w 899160"/>
                              <a:gd name="connsiteY3" fmla="*/ 876300 h 876300"/>
                              <a:gd name="connsiteX4" fmla="*/ 0 w 899160"/>
                              <a:gd name="connsiteY4" fmla="*/ 632460 h 876300"/>
                              <a:gd name="connsiteX5" fmla="*/ 99060 w 899160"/>
                              <a:gd name="connsiteY5" fmla="*/ 472440 h 876300"/>
                              <a:gd name="connsiteX6" fmla="*/ 323582 w 899160"/>
                              <a:gd name="connsiteY6" fmla="*/ 655320 h 876300"/>
                              <a:gd name="connsiteX0" fmla="*/ 323582 w 899160"/>
                              <a:gd name="connsiteY0" fmla="*/ 670560 h 891540"/>
                              <a:gd name="connsiteX1" fmla="*/ 746760 w 899160"/>
                              <a:gd name="connsiteY1" fmla="*/ 0 h 891540"/>
                              <a:gd name="connsiteX2" fmla="*/ 899160 w 899160"/>
                              <a:gd name="connsiteY2" fmla="*/ 83820 h 891540"/>
                              <a:gd name="connsiteX3" fmla="*/ 308342 w 899160"/>
                              <a:gd name="connsiteY3" fmla="*/ 891540 h 891540"/>
                              <a:gd name="connsiteX4" fmla="*/ 0 w 899160"/>
                              <a:gd name="connsiteY4" fmla="*/ 647700 h 891540"/>
                              <a:gd name="connsiteX5" fmla="*/ 99060 w 899160"/>
                              <a:gd name="connsiteY5" fmla="*/ 487680 h 891540"/>
                              <a:gd name="connsiteX6" fmla="*/ 323582 w 899160"/>
                              <a:gd name="connsiteY6" fmla="*/ 670560 h 891540"/>
                              <a:gd name="connsiteX0" fmla="*/ 323582 w 899160"/>
                              <a:gd name="connsiteY0" fmla="*/ 640080 h 891540"/>
                              <a:gd name="connsiteX1" fmla="*/ 746760 w 899160"/>
                              <a:gd name="connsiteY1" fmla="*/ 0 h 891540"/>
                              <a:gd name="connsiteX2" fmla="*/ 899160 w 899160"/>
                              <a:gd name="connsiteY2" fmla="*/ 83820 h 891540"/>
                              <a:gd name="connsiteX3" fmla="*/ 308342 w 899160"/>
                              <a:gd name="connsiteY3" fmla="*/ 891540 h 891540"/>
                              <a:gd name="connsiteX4" fmla="*/ 0 w 899160"/>
                              <a:gd name="connsiteY4" fmla="*/ 647700 h 891540"/>
                              <a:gd name="connsiteX5" fmla="*/ 99060 w 899160"/>
                              <a:gd name="connsiteY5" fmla="*/ 487680 h 891540"/>
                              <a:gd name="connsiteX6" fmla="*/ 323582 w 899160"/>
                              <a:gd name="connsiteY6" fmla="*/ 640080 h 891540"/>
                              <a:gd name="connsiteX0" fmla="*/ 283538 w 899160"/>
                              <a:gd name="connsiteY0" fmla="*/ 700339 h 891540"/>
                              <a:gd name="connsiteX1" fmla="*/ 746760 w 899160"/>
                              <a:gd name="connsiteY1" fmla="*/ 0 h 891540"/>
                              <a:gd name="connsiteX2" fmla="*/ 899160 w 899160"/>
                              <a:gd name="connsiteY2" fmla="*/ 83820 h 891540"/>
                              <a:gd name="connsiteX3" fmla="*/ 308342 w 899160"/>
                              <a:gd name="connsiteY3" fmla="*/ 891540 h 891540"/>
                              <a:gd name="connsiteX4" fmla="*/ 0 w 899160"/>
                              <a:gd name="connsiteY4" fmla="*/ 647700 h 891540"/>
                              <a:gd name="connsiteX5" fmla="*/ 99060 w 899160"/>
                              <a:gd name="connsiteY5" fmla="*/ 487680 h 891540"/>
                              <a:gd name="connsiteX6" fmla="*/ 283538 w 899160"/>
                              <a:gd name="connsiteY6" fmla="*/ 700339 h 891540"/>
                              <a:gd name="connsiteX0" fmla="*/ 283538 w 899160"/>
                              <a:gd name="connsiteY0" fmla="*/ 700339 h 891540"/>
                              <a:gd name="connsiteX1" fmla="*/ 746760 w 899160"/>
                              <a:gd name="connsiteY1" fmla="*/ 0 h 891540"/>
                              <a:gd name="connsiteX2" fmla="*/ 899160 w 899160"/>
                              <a:gd name="connsiteY2" fmla="*/ 83820 h 891540"/>
                              <a:gd name="connsiteX3" fmla="*/ 308342 w 899160"/>
                              <a:gd name="connsiteY3" fmla="*/ 891540 h 891540"/>
                              <a:gd name="connsiteX4" fmla="*/ 0 w 899160"/>
                              <a:gd name="connsiteY4" fmla="*/ 647700 h 891540"/>
                              <a:gd name="connsiteX5" fmla="*/ 67025 w 899160"/>
                              <a:gd name="connsiteY5" fmla="*/ 514462 h 891540"/>
                              <a:gd name="connsiteX6" fmla="*/ 283538 w 899160"/>
                              <a:gd name="connsiteY6" fmla="*/ 700339 h 891540"/>
                              <a:gd name="connsiteX0" fmla="*/ 283538 w 891151"/>
                              <a:gd name="connsiteY0" fmla="*/ 700339 h 891540"/>
                              <a:gd name="connsiteX1" fmla="*/ 746760 w 891151"/>
                              <a:gd name="connsiteY1" fmla="*/ 0 h 891540"/>
                              <a:gd name="connsiteX2" fmla="*/ 891151 w 891151"/>
                              <a:gd name="connsiteY2" fmla="*/ 150774 h 891540"/>
                              <a:gd name="connsiteX3" fmla="*/ 308342 w 891151"/>
                              <a:gd name="connsiteY3" fmla="*/ 891540 h 891540"/>
                              <a:gd name="connsiteX4" fmla="*/ 0 w 891151"/>
                              <a:gd name="connsiteY4" fmla="*/ 647700 h 891540"/>
                              <a:gd name="connsiteX5" fmla="*/ 67025 w 891151"/>
                              <a:gd name="connsiteY5" fmla="*/ 514462 h 891540"/>
                              <a:gd name="connsiteX6" fmla="*/ 283538 w 891151"/>
                              <a:gd name="connsiteY6" fmla="*/ 700339 h 891540"/>
                              <a:gd name="connsiteX0" fmla="*/ 283538 w 891151"/>
                              <a:gd name="connsiteY0" fmla="*/ 640080 h 831281"/>
                              <a:gd name="connsiteX1" fmla="*/ 730743 w 891151"/>
                              <a:gd name="connsiteY1" fmla="*/ 0 h 831281"/>
                              <a:gd name="connsiteX2" fmla="*/ 891151 w 891151"/>
                              <a:gd name="connsiteY2" fmla="*/ 90515 h 831281"/>
                              <a:gd name="connsiteX3" fmla="*/ 308342 w 891151"/>
                              <a:gd name="connsiteY3" fmla="*/ 831281 h 831281"/>
                              <a:gd name="connsiteX4" fmla="*/ 0 w 891151"/>
                              <a:gd name="connsiteY4" fmla="*/ 587441 h 831281"/>
                              <a:gd name="connsiteX5" fmla="*/ 67025 w 891151"/>
                              <a:gd name="connsiteY5" fmla="*/ 454203 h 831281"/>
                              <a:gd name="connsiteX6" fmla="*/ 283538 w 891151"/>
                              <a:gd name="connsiteY6" fmla="*/ 640080 h 831281"/>
                              <a:gd name="connsiteX0" fmla="*/ 275530 w 891151"/>
                              <a:gd name="connsiteY0" fmla="*/ 599908 h 831281"/>
                              <a:gd name="connsiteX1" fmla="*/ 730743 w 891151"/>
                              <a:gd name="connsiteY1" fmla="*/ 0 h 831281"/>
                              <a:gd name="connsiteX2" fmla="*/ 891151 w 891151"/>
                              <a:gd name="connsiteY2" fmla="*/ 90515 h 831281"/>
                              <a:gd name="connsiteX3" fmla="*/ 308342 w 891151"/>
                              <a:gd name="connsiteY3" fmla="*/ 831281 h 831281"/>
                              <a:gd name="connsiteX4" fmla="*/ 0 w 891151"/>
                              <a:gd name="connsiteY4" fmla="*/ 587441 h 831281"/>
                              <a:gd name="connsiteX5" fmla="*/ 67025 w 891151"/>
                              <a:gd name="connsiteY5" fmla="*/ 454203 h 831281"/>
                              <a:gd name="connsiteX6" fmla="*/ 275530 w 891151"/>
                              <a:gd name="connsiteY6" fmla="*/ 599908 h 831281"/>
                              <a:gd name="connsiteX0" fmla="*/ 307565 w 923186"/>
                              <a:gd name="connsiteY0" fmla="*/ 599908 h 831281"/>
                              <a:gd name="connsiteX1" fmla="*/ 762778 w 923186"/>
                              <a:gd name="connsiteY1" fmla="*/ 0 h 831281"/>
                              <a:gd name="connsiteX2" fmla="*/ 923186 w 923186"/>
                              <a:gd name="connsiteY2" fmla="*/ 90515 h 831281"/>
                              <a:gd name="connsiteX3" fmla="*/ 340377 w 923186"/>
                              <a:gd name="connsiteY3" fmla="*/ 831281 h 831281"/>
                              <a:gd name="connsiteX4" fmla="*/ 0 w 923186"/>
                              <a:gd name="connsiteY4" fmla="*/ 620918 h 831281"/>
                              <a:gd name="connsiteX5" fmla="*/ 99060 w 923186"/>
                              <a:gd name="connsiteY5" fmla="*/ 454203 h 831281"/>
                              <a:gd name="connsiteX6" fmla="*/ 307565 w 923186"/>
                              <a:gd name="connsiteY6" fmla="*/ 599908 h 83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3186" h="831281">
                                <a:moveTo>
                                  <a:pt x="307565" y="599908"/>
                                </a:moveTo>
                                <a:lnTo>
                                  <a:pt x="762778" y="0"/>
                                </a:lnTo>
                                <a:lnTo>
                                  <a:pt x="923186" y="90515"/>
                                </a:lnTo>
                                <a:lnTo>
                                  <a:pt x="340377" y="831281"/>
                                </a:lnTo>
                                <a:lnTo>
                                  <a:pt x="0" y="620918"/>
                                </a:lnTo>
                                <a:lnTo>
                                  <a:pt x="99060" y="454203"/>
                                </a:lnTo>
                                <a:lnTo>
                                  <a:pt x="307565" y="59990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Montserrat" panose="00000500000000000000" pitchFamily="2" charset="0"/>
                            </a:endParaRPr>
                          </a:p>
                        </p:txBody>
                      </p:sp>
                    </p:grpSp>
                    <p:sp>
                      <p:nvSpPr>
                        <p:cNvPr id="129" name="Rectangle 128"/>
                        <p:cNvSpPr/>
                        <p:nvPr/>
                      </p:nvSpPr>
                      <p:spPr>
                        <a:xfrm>
                          <a:off x="4060887" y="2716547"/>
                          <a:ext cx="1403800" cy="144984"/>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Montserrat" panose="00000500000000000000" pitchFamily="2" charset="0"/>
                          </a:endParaRPr>
                        </a:p>
                      </p:txBody>
                    </p:sp>
                    <p:grpSp>
                      <p:nvGrpSpPr>
                        <p:cNvPr id="122" name="Group 121"/>
                        <p:cNvGrpSpPr/>
                        <p:nvPr/>
                      </p:nvGrpSpPr>
                      <p:grpSpPr>
                        <a:xfrm>
                          <a:off x="4060893" y="3771968"/>
                          <a:ext cx="1403798" cy="430745"/>
                          <a:chOff x="4043965" y="2430780"/>
                          <a:chExt cx="1403798" cy="430745"/>
                        </a:xfrm>
                        <a:grpFill/>
                      </p:grpSpPr>
                      <p:sp>
                        <p:nvSpPr>
                          <p:cNvPr id="126" name="Rectangle 125"/>
                          <p:cNvSpPr/>
                          <p:nvPr/>
                        </p:nvSpPr>
                        <p:spPr>
                          <a:xfrm>
                            <a:off x="4043966" y="2430780"/>
                            <a:ext cx="1403797" cy="14499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Montserrat" panose="00000500000000000000" pitchFamily="2" charset="0"/>
                            </a:endParaRPr>
                          </a:p>
                        </p:txBody>
                      </p:sp>
                      <p:sp>
                        <p:nvSpPr>
                          <p:cNvPr id="127" name="Rectangle 126"/>
                          <p:cNvSpPr/>
                          <p:nvPr/>
                        </p:nvSpPr>
                        <p:spPr>
                          <a:xfrm>
                            <a:off x="4043965" y="2716530"/>
                            <a:ext cx="1403797" cy="14499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Montserrat" panose="00000500000000000000" pitchFamily="2" charset="0"/>
                            </a:endParaRPr>
                          </a:p>
                        </p:txBody>
                      </p:sp>
                    </p:grpSp>
                    <p:grpSp>
                      <p:nvGrpSpPr>
                        <p:cNvPr id="123" name="Group 122"/>
                        <p:cNvGrpSpPr/>
                        <p:nvPr/>
                      </p:nvGrpSpPr>
                      <p:grpSpPr>
                        <a:xfrm>
                          <a:off x="4060893" y="5113157"/>
                          <a:ext cx="1403798" cy="430745"/>
                          <a:chOff x="4043965" y="2430780"/>
                          <a:chExt cx="1403798" cy="430745"/>
                        </a:xfrm>
                        <a:grpFill/>
                      </p:grpSpPr>
                      <p:sp>
                        <p:nvSpPr>
                          <p:cNvPr id="124" name="Rectangle 123"/>
                          <p:cNvSpPr/>
                          <p:nvPr/>
                        </p:nvSpPr>
                        <p:spPr>
                          <a:xfrm>
                            <a:off x="4043966" y="2430780"/>
                            <a:ext cx="1403797" cy="14499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Montserrat" panose="00000500000000000000" pitchFamily="2" charset="0"/>
                            </a:endParaRPr>
                          </a:p>
                        </p:txBody>
                      </p:sp>
                      <p:sp>
                        <p:nvSpPr>
                          <p:cNvPr id="125" name="Rectangle 124"/>
                          <p:cNvSpPr/>
                          <p:nvPr/>
                        </p:nvSpPr>
                        <p:spPr>
                          <a:xfrm>
                            <a:off x="4043965" y="2716530"/>
                            <a:ext cx="1403797" cy="14499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Montserrat" panose="00000500000000000000" pitchFamily="2" charset="0"/>
                            </a:endParaRPr>
                          </a:p>
                        </p:txBody>
                      </p:sp>
                    </p:grpSp>
                  </p:grpSp>
                  <p:grpSp>
                    <p:nvGrpSpPr>
                      <p:cNvPr id="109" name="Group 108"/>
                      <p:cNvGrpSpPr/>
                      <p:nvPr/>
                    </p:nvGrpSpPr>
                    <p:grpSpPr>
                      <a:xfrm rot="21219949">
                        <a:off x="4596429" y="4634545"/>
                        <a:ext cx="421721" cy="387807"/>
                        <a:chOff x="7862023" y="5744193"/>
                        <a:chExt cx="561310" cy="516172"/>
                      </a:xfrm>
                      <a:grpFill/>
                    </p:grpSpPr>
                    <p:sp>
                      <p:nvSpPr>
                        <p:cNvPr id="110" name="Round Same Side Corner Rectangle 109"/>
                        <p:cNvSpPr/>
                        <p:nvPr/>
                      </p:nvSpPr>
                      <p:spPr>
                        <a:xfrm rot="2819098">
                          <a:off x="8360133" y="5766821"/>
                          <a:ext cx="85827" cy="40572"/>
                        </a:xfrm>
                        <a:prstGeom prst="round2SameRect">
                          <a:avLst>
                            <a:gd name="adj1" fmla="val 50000"/>
                            <a:gd name="adj2" fmla="val 0"/>
                          </a:avLst>
                        </a:prstGeom>
                        <a:grp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Montserrat" panose="00000500000000000000" pitchFamily="2" charset="0"/>
                          </a:endParaRPr>
                        </a:p>
                      </p:txBody>
                    </p:sp>
                    <p:sp>
                      <p:nvSpPr>
                        <p:cNvPr id="111" name="Rectangle 87"/>
                        <p:cNvSpPr/>
                        <p:nvPr/>
                      </p:nvSpPr>
                      <p:spPr>
                        <a:xfrm rot="18993470">
                          <a:off x="8258931" y="5801083"/>
                          <a:ext cx="138649" cy="102307"/>
                        </a:xfrm>
                        <a:custGeom>
                          <a:avLst/>
                          <a:gdLst>
                            <a:gd name="connsiteX0" fmla="*/ 0 w 1067195"/>
                            <a:gd name="connsiteY0" fmla="*/ 0 h 767452"/>
                            <a:gd name="connsiteX1" fmla="*/ 1067195 w 1067195"/>
                            <a:gd name="connsiteY1" fmla="*/ 0 h 767452"/>
                            <a:gd name="connsiteX2" fmla="*/ 1067195 w 1067195"/>
                            <a:gd name="connsiteY2" fmla="*/ 767452 h 767452"/>
                            <a:gd name="connsiteX3" fmla="*/ 0 w 1067195"/>
                            <a:gd name="connsiteY3" fmla="*/ 767452 h 767452"/>
                            <a:gd name="connsiteX4" fmla="*/ 0 w 1067195"/>
                            <a:gd name="connsiteY4" fmla="*/ 0 h 767452"/>
                            <a:gd name="connsiteX0" fmla="*/ 0 w 1077007"/>
                            <a:gd name="connsiteY0" fmla="*/ 0 h 767452"/>
                            <a:gd name="connsiteX1" fmla="*/ 1077007 w 1077007"/>
                            <a:gd name="connsiteY1" fmla="*/ 4141 h 767452"/>
                            <a:gd name="connsiteX2" fmla="*/ 1067195 w 1077007"/>
                            <a:gd name="connsiteY2" fmla="*/ 767452 h 767452"/>
                            <a:gd name="connsiteX3" fmla="*/ 0 w 1077007"/>
                            <a:gd name="connsiteY3" fmla="*/ 767452 h 767452"/>
                            <a:gd name="connsiteX4" fmla="*/ 0 w 1077007"/>
                            <a:gd name="connsiteY4" fmla="*/ 0 h 76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007" h="767452">
                              <a:moveTo>
                                <a:pt x="0" y="0"/>
                              </a:moveTo>
                              <a:lnTo>
                                <a:pt x="1077007" y="4141"/>
                              </a:lnTo>
                              <a:lnTo>
                                <a:pt x="1067195" y="767452"/>
                              </a:lnTo>
                              <a:lnTo>
                                <a:pt x="0" y="767452"/>
                              </a:lnTo>
                              <a:lnTo>
                                <a:pt x="0" y="0"/>
                              </a:lnTo>
                              <a:close/>
                            </a:path>
                          </a:pathLst>
                        </a:custGeom>
                        <a:grp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Montserrat" panose="00000500000000000000" pitchFamily="2" charset="0"/>
                          </a:endParaRPr>
                        </a:p>
                      </p:txBody>
                    </p:sp>
                    <p:sp>
                      <p:nvSpPr>
                        <p:cNvPr id="112" name="Rectangle 88"/>
                        <p:cNvSpPr/>
                        <p:nvPr/>
                      </p:nvSpPr>
                      <p:spPr>
                        <a:xfrm rot="18964861">
                          <a:off x="8385144" y="5858800"/>
                          <a:ext cx="34828" cy="40222"/>
                        </a:xfrm>
                        <a:custGeom>
                          <a:avLst/>
                          <a:gdLst>
                            <a:gd name="connsiteX0" fmla="*/ 0 w 270532"/>
                            <a:gd name="connsiteY0" fmla="*/ 0 h 333375"/>
                            <a:gd name="connsiteX1" fmla="*/ 270532 w 270532"/>
                            <a:gd name="connsiteY1" fmla="*/ 0 h 333375"/>
                            <a:gd name="connsiteX2" fmla="*/ 270532 w 270532"/>
                            <a:gd name="connsiteY2" fmla="*/ 333375 h 333375"/>
                            <a:gd name="connsiteX3" fmla="*/ 0 w 270532"/>
                            <a:gd name="connsiteY3" fmla="*/ 333375 h 333375"/>
                            <a:gd name="connsiteX4" fmla="*/ 0 w 270532"/>
                            <a:gd name="connsiteY4" fmla="*/ 0 h 333375"/>
                            <a:gd name="connsiteX0" fmla="*/ 0 w 270532"/>
                            <a:gd name="connsiteY0" fmla="*/ 0 h 333375"/>
                            <a:gd name="connsiteX1" fmla="*/ 270532 w 270532"/>
                            <a:gd name="connsiteY1" fmla="*/ 0 h 333375"/>
                            <a:gd name="connsiteX2" fmla="*/ 256354 w 270532"/>
                            <a:gd name="connsiteY2" fmla="*/ 301734 h 333375"/>
                            <a:gd name="connsiteX3" fmla="*/ 0 w 270532"/>
                            <a:gd name="connsiteY3" fmla="*/ 333375 h 333375"/>
                            <a:gd name="connsiteX4" fmla="*/ 0 w 270532"/>
                            <a:gd name="connsiteY4" fmla="*/ 0 h 333375"/>
                            <a:gd name="connsiteX0" fmla="*/ 0 w 270532"/>
                            <a:gd name="connsiteY0" fmla="*/ 0 h 301734"/>
                            <a:gd name="connsiteX1" fmla="*/ 270532 w 270532"/>
                            <a:gd name="connsiteY1" fmla="*/ 0 h 301734"/>
                            <a:gd name="connsiteX2" fmla="*/ 256354 w 270532"/>
                            <a:gd name="connsiteY2" fmla="*/ 301734 h 301734"/>
                            <a:gd name="connsiteX3" fmla="*/ 21107 w 270532"/>
                            <a:gd name="connsiteY3" fmla="*/ 284491 h 301734"/>
                            <a:gd name="connsiteX4" fmla="*/ 0 w 270532"/>
                            <a:gd name="connsiteY4" fmla="*/ 0 h 301734"/>
                            <a:gd name="connsiteX0" fmla="*/ 0 w 270532"/>
                            <a:gd name="connsiteY0" fmla="*/ 0 h 301734"/>
                            <a:gd name="connsiteX1" fmla="*/ 270532 w 270532"/>
                            <a:gd name="connsiteY1" fmla="*/ 0 h 301734"/>
                            <a:gd name="connsiteX2" fmla="*/ 256354 w 270532"/>
                            <a:gd name="connsiteY2" fmla="*/ 301734 h 301734"/>
                            <a:gd name="connsiteX3" fmla="*/ 18040 w 270532"/>
                            <a:gd name="connsiteY3" fmla="*/ 280847 h 301734"/>
                            <a:gd name="connsiteX4" fmla="*/ 0 w 270532"/>
                            <a:gd name="connsiteY4" fmla="*/ 0 h 30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532" h="301734">
                              <a:moveTo>
                                <a:pt x="0" y="0"/>
                              </a:moveTo>
                              <a:lnTo>
                                <a:pt x="270532" y="0"/>
                              </a:lnTo>
                              <a:lnTo>
                                <a:pt x="256354" y="301734"/>
                              </a:lnTo>
                              <a:lnTo>
                                <a:pt x="18040" y="280847"/>
                              </a:lnTo>
                              <a:lnTo>
                                <a:pt x="0" y="0"/>
                              </a:lnTo>
                              <a:close/>
                            </a:path>
                          </a:pathLst>
                        </a:custGeom>
                        <a:grp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Montserrat" panose="00000500000000000000" pitchFamily="2" charset="0"/>
                          </a:endParaRPr>
                        </a:p>
                      </p:txBody>
                    </p:sp>
                    <p:sp>
                      <p:nvSpPr>
                        <p:cNvPr id="113" name="Rectangle 89"/>
                        <p:cNvSpPr/>
                        <p:nvPr/>
                      </p:nvSpPr>
                      <p:spPr>
                        <a:xfrm rot="3060000">
                          <a:off x="8298191" y="5848534"/>
                          <a:ext cx="23943" cy="220137"/>
                        </a:xfrm>
                        <a:custGeom>
                          <a:avLst/>
                          <a:gdLst>
                            <a:gd name="connsiteX0" fmla="*/ 0 w 111898"/>
                            <a:gd name="connsiteY0" fmla="*/ 0 h 1644627"/>
                            <a:gd name="connsiteX1" fmla="*/ 111898 w 111898"/>
                            <a:gd name="connsiteY1" fmla="*/ 0 h 1644627"/>
                            <a:gd name="connsiteX2" fmla="*/ 111898 w 111898"/>
                            <a:gd name="connsiteY2" fmla="*/ 1644627 h 1644627"/>
                            <a:gd name="connsiteX3" fmla="*/ 0 w 111898"/>
                            <a:gd name="connsiteY3" fmla="*/ 1644627 h 1644627"/>
                            <a:gd name="connsiteX4" fmla="*/ 0 w 111898"/>
                            <a:gd name="connsiteY4" fmla="*/ 0 h 1644627"/>
                            <a:gd name="connsiteX0" fmla="*/ 0 w 148942"/>
                            <a:gd name="connsiteY0" fmla="*/ 23574 h 1668201"/>
                            <a:gd name="connsiteX1" fmla="*/ 148942 w 148942"/>
                            <a:gd name="connsiteY1" fmla="*/ 0 h 1668201"/>
                            <a:gd name="connsiteX2" fmla="*/ 111898 w 148942"/>
                            <a:gd name="connsiteY2" fmla="*/ 1668201 h 1668201"/>
                            <a:gd name="connsiteX3" fmla="*/ 0 w 148942"/>
                            <a:gd name="connsiteY3" fmla="*/ 1668201 h 1668201"/>
                            <a:gd name="connsiteX4" fmla="*/ 0 w 148942"/>
                            <a:gd name="connsiteY4" fmla="*/ 23574 h 1668201"/>
                            <a:gd name="connsiteX0" fmla="*/ 0 w 185985"/>
                            <a:gd name="connsiteY0" fmla="*/ 26941 h 1668201"/>
                            <a:gd name="connsiteX1" fmla="*/ 185985 w 185985"/>
                            <a:gd name="connsiteY1" fmla="*/ 0 h 1668201"/>
                            <a:gd name="connsiteX2" fmla="*/ 148941 w 185985"/>
                            <a:gd name="connsiteY2" fmla="*/ 1668201 h 1668201"/>
                            <a:gd name="connsiteX3" fmla="*/ 37043 w 185985"/>
                            <a:gd name="connsiteY3" fmla="*/ 1668201 h 1668201"/>
                            <a:gd name="connsiteX4" fmla="*/ 0 w 185985"/>
                            <a:gd name="connsiteY4" fmla="*/ 26941 h 1668201"/>
                            <a:gd name="connsiteX0" fmla="*/ 0 w 185985"/>
                            <a:gd name="connsiteY0" fmla="*/ 26941 h 1668201"/>
                            <a:gd name="connsiteX1" fmla="*/ 185985 w 185985"/>
                            <a:gd name="connsiteY1" fmla="*/ 0 h 1668201"/>
                            <a:gd name="connsiteX2" fmla="*/ 145574 w 185985"/>
                            <a:gd name="connsiteY2" fmla="*/ 1631158 h 1668201"/>
                            <a:gd name="connsiteX3" fmla="*/ 37043 w 185985"/>
                            <a:gd name="connsiteY3" fmla="*/ 1668201 h 1668201"/>
                            <a:gd name="connsiteX4" fmla="*/ 0 w 185985"/>
                            <a:gd name="connsiteY4" fmla="*/ 26941 h 1668201"/>
                            <a:gd name="connsiteX0" fmla="*/ 0 w 185985"/>
                            <a:gd name="connsiteY0" fmla="*/ 26941 h 1651362"/>
                            <a:gd name="connsiteX1" fmla="*/ 185985 w 185985"/>
                            <a:gd name="connsiteY1" fmla="*/ 0 h 1651362"/>
                            <a:gd name="connsiteX2" fmla="*/ 145574 w 185985"/>
                            <a:gd name="connsiteY2" fmla="*/ 1631158 h 1651362"/>
                            <a:gd name="connsiteX3" fmla="*/ 67352 w 185985"/>
                            <a:gd name="connsiteY3" fmla="*/ 1651362 h 1651362"/>
                            <a:gd name="connsiteX4" fmla="*/ 0 w 185985"/>
                            <a:gd name="connsiteY4" fmla="*/ 26941 h 1651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985" h="1651362">
                              <a:moveTo>
                                <a:pt x="0" y="26941"/>
                              </a:moveTo>
                              <a:lnTo>
                                <a:pt x="185985" y="0"/>
                              </a:lnTo>
                              <a:lnTo>
                                <a:pt x="145574" y="1631158"/>
                              </a:lnTo>
                              <a:lnTo>
                                <a:pt x="67352" y="1651362"/>
                              </a:lnTo>
                              <a:lnTo>
                                <a:pt x="0" y="26941"/>
                              </a:lnTo>
                              <a:close/>
                            </a:path>
                          </a:pathLst>
                        </a:custGeom>
                        <a:grp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Montserrat" panose="00000500000000000000" pitchFamily="2" charset="0"/>
                          </a:endParaRPr>
                        </a:p>
                      </p:txBody>
                    </p:sp>
                    <p:sp>
                      <p:nvSpPr>
                        <p:cNvPr id="114" name="Rectangle 109"/>
                        <p:cNvSpPr/>
                        <p:nvPr/>
                      </p:nvSpPr>
                      <p:spPr>
                        <a:xfrm rot="19015320">
                          <a:off x="7883921" y="6003368"/>
                          <a:ext cx="441960" cy="100976"/>
                        </a:xfrm>
                        <a:custGeom>
                          <a:avLst/>
                          <a:gdLst>
                            <a:gd name="connsiteX0" fmla="*/ 0 w 3429000"/>
                            <a:gd name="connsiteY0" fmla="*/ 0 h 772673"/>
                            <a:gd name="connsiteX1" fmla="*/ 3429000 w 3429000"/>
                            <a:gd name="connsiteY1" fmla="*/ 0 h 772673"/>
                            <a:gd name="connsiteX2" fmla="*/ 3429000 w 3429000"/>
                            <a:gd name="connsiteY2" fmla="*/ 772673 h 772673"/>
                            <a:gd name="connsiteX3" fmla="*/ 0 w 3429000"/>
                            <a:gd name="connsiteY3" fmla="*/ 772673 h 772673"/>
                            <a:gd name="connsiteX4" fmla="*/ 0 w 3429000"/>
                            <a:gd name="connsiteY4" fmla="*/ 0 h 772673"/>
                            <a:gd name="connsiteX0" fmla="*/ 18453 w 3447453"/>
                            <a:gd name="connsiteY0" fmla="*/ 0 h 772673"/>
                            <a:gd name="connsiteX1" fmla="*/ 3447453 w 3447453"/>
                            <a:gd name="connsiteY1" fmla="*/ 0 h 772673"/>
                            <a:gd name="connsiteX2" fmla="*/ 3447453 w 3447453"/>
                            <a:gd name="connsiteY2" fmla="*/ 772673 h 772673"/>
                            <a:gd name="connsiteX3" fmla="*/ 0 w 3447453"/>
                            <a:gd name="connsiteY3" fmla="*/ 576890 h 772673"/>
                            <a:gd name="connsiteX4" fmla="*/ 18453 w 3447453"/>
                            <a:gd name="connsiteY4" fmla="*/ 0 h 772673"/>
                            <a:gd name="connsiteX0" fmla="*/ 28456 w 3447453"/>
                            <a:gd name="connsiteY0" fmla="*/ 162768 h 772673"/>
                            <a:gd name="connsiteX1" fmla="*/ 3447453 w 3447453"/>
                            <a:gd name="connsiteY1" fmla="*/ 0 h 772673"/>
                            <a:gd name="connsiteX2" fmla="*/ 3447453 w 3447453"/>
                            <a:gd name="connsiteY2" fmla="*/ 772673 h 772673"/>
                            <a:gd name="connsiteX3" fmla="*/ 0 w 3447453"/>
                            <a:gd name="connsiteY3" fmla="*/ 576890 h 772673"/>
                            <a:gd name="connsiteX4" fmla="*/ 28456 w 3447453"/>
                            <a:gd name="connsiteY4" fmla="*/ 162768 h 772673"/>
                            <a:gd name="connsiteX0" fmla="*/ 28456 w 3447453"/>
                            <a:gd name="connsiteY0" fmla="*/ 161327 h 771232"/>
                            <a:gd name="connsiteX1" fmla="*/ 3436096 w 3447453"/>
                            <a:gd name="connsiteY1" fmla="*/ 0 h 771232"/>
                            <a:gd name="connsiteX2" fmla="*/ 3447453 w 3447453"/>
                            <a:gd name="connsiteY2" fmla="*/ 771232 h 771232"/>
                            <a:gd name="connsiteX3" fmla="*/ 0 w 3447453"/>
                            <a:gd name="connsiteY3" fmla="*/ 575449 h 771232"/>
                            <a:gd name="connsiteX4" fmla="*/ 28456 w 3447453"/>
                            <a:gd name="connsiteY4" fmla="*/ 161327 h 771232"/>
                            <a:gd name="connsiteX0" fmla="*/ 28456 w 3443932"/>
                            <a:gd name="connsiteY0" fmla="*/ 161327 h 757477"/>
                            <a:gd name="connsiteX1" fmla="*/ 3436096 w 3443932"/>
                            <a:gd name="connsiteY1" fmla="*/ 0 h 757477"/>
                            <a:gd name="connsiteX2" fmla="*/ 3443932 w 3443932"/>
                            <a:gd name="connsiteY2" fmla="*/ 757477 h 757477"/>
                            <a:gd name="connsiteX3" fmla="*/ 0 w 3443932"/>
                            <a:gd name="connsiteY3" fmla="*/ 575449 h 757477"/>
                            <a:gd name="connsiteX4" fmla="*/ 28456 w 3443932"/>
                            <a:gd name="connsiteY4" fmla="*/ 161327 h 757477"/>
                            <a:gd name="connsiteX0" fmla="*/ 22217 w 3443932"/>
                            <a:gd name="connsiteY0" fmla="*/ 154130 h 757477"/>
                            <a:gd name="connsiteX1" fmla="*/ 3436096 w 3443932"/>
                            <a:gd name="connsiteY1" fmla="*/ 0 h 757477"/>
                            <a:gd name="connsiteX2" fmla="*/ 3443932 w 3443932"/>
                            <a:gd name="connsiteY2" fmla="*/ 757477 h 757477"/>
                            <a:gd name="connsiteX3" fmla="*/ 0 w 3443932"/>
                            <a:gd name="connsiteY3" fmla="*/ 575449 h 757477"/>
                            <a:gd name="connsiteX4" fmla="*/ 22217 w 3443932"/>
                            <a:gd name="connsiteY4" fmla="*/ 154130 h 757477"/>
                            <a:gd name="connsiteX0" fmla="*/ 10222 w 3431937"/>
                            <a:gd name="connsiteY0" fmla="*/ 154130 h 757477"/>
                            <a:gd name="connsiteX1" fmla="*/ 3424101 w 3431937"/>
                            <a:gd name="connsiteY1" fmla="*/ 0 h 757477"/>
                            <a:gd name="connsiteX2" fmla="*/ 3431937 w 3431937"/>
                            <a:gd name="connsiteY2" fmla="*/ 757477 h 757477"/>
                            <a:gd name="connsiteX3" fmla="*/ 0 w 3431937"/>
                            <a:gd name="connsiteY3" fmla="*/ 565050 h 757477"/>
                            <a:gd name="connsiteX4" fmla="*/ 10222 w 3431937"/>
                            <a:gd name="connsiteY4" fmla="*/ 154130 h 757477"/>
                            <a:gd name="connsiteX0" fmla="*/ 0 w 3433071"/>
                            <a:gd name="connsiteY0" fmla="*/ 155571 h 757477"/>
                            <a:gd name="connsiteX1" fmla="*/ 3425235 w 3433071"/>
                            <a:gd name="connsiteY1" fmla="*/ 0 h 757477"/>
                            <a:gd name="connsiteX2" fmla="*/ 3433071 w 3433071"/>
                            <a:gd name="connsiteY2" fmla="*/ 757477 h 757477"/>
                            <a:gd name="connsiteX3" fmla="*/ 1134 w 3433071"/>
                            <a:gd name="connsiteY3" fmla="*/ 565050 h 757477"/>
                            <a:gd name="connsiteX4" fmla="*/ 0 w 3433071"/>
                            <a:gd name="connsiteY4" fmla="*/ 155571 h 757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3071" h="757477">
                              <a:moveTo>
                                <a:pt x="0" y="155571"/>
                              </a:moveTo>
                              <a:lnTo>
                                <a:pt x="3425235" y="0"/>
                              </a:lnTo>
                              <a:lnTo>
                                <a:pt x="3433071" y="757477"/>
                              </a:lnTo>
                              <a:lnTo>
                                <a:pt x="1134" y="565050"/>
                              </a:lnTo>
                              <a:lnTo>
                                <a:pt x="0" y="155571"/>
                              </a:lnTo>
                              <a:close/>
                            </a:path>
                          </a:pathLst>
                        </a:custGeom>
                        <a:grp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Montserrat" panose="00000500000000000000" pitchFamily="2" charset="0"/>
                          </a:endParaRPr>
                        </a:p>
                      </p:txBody>
                    </p:sp>
                    <p:sp>
                      <p:nvSpPr>
                        <p:cNvPr id="115" name="Isosceles Triangle 110"/>
                        <p:cNvSpPr/>
                        <p:nvPr/>
                      </p:nvSpPr>
                      <p:spPr>
                        <a:xfrm rot="13692272">
                          <a:off x="7875737" y="6192469"/>
                          <a:ext cx="54182" cy="81609"/>
                        </a:xfrm>
                        <a:custGeom>
                          <a:avLst/>
                          <a:gdLst>
                            <a:gd name="connsiteX0" fmla="*/ 0 w 405957"/>
                            <a:gd name="connsiteY0" fmla="*/ 609600 h 609600"/>
                            <a:gd name="connsiteX1" fmla="*/ 202979 w 405957"/>
                            <a:gd name="connsiteY1" fmla="*/ 0 h 609600"/>
                            <a:gd name="connsiteX2" fmla="*/ 405957 w 405957"/>
                            <a:gd name="connsiteY2" fmla="*/ 609600 h 609600"/>
                            <a:gd name="connsiteX3" fmla="*/ 0 w 405957"/>
                            <a:gd name="connsiteY3" fmla="*/ 609600 h 609600"/>
                            <a:gd name="connsiteX0" fmla="*/ 0 w 389754"/>
                            <a:gd name="connsiteY0" fmla="*/ 609600 h 630725"/>
                            <a:gd name="connsiteX1" fmla="*/ 202979 w 389754"/>
                            <a:gd name="connsiteY1" fmla="*/ 0 h 630725"/>
                            <a:gd name="connsiteX2" fmla="*/ 389754 w 389754"/>
                            <a:gd name="connsiteY2" fmla="*/ 630725 h 630725"/>
                            <a:gd name="connsiteX3" fmla="*/ 0 w 389754"/>
                            <a:gd name="connsiteY3" fmla="*/ 609600 h 630725"/>
                            <a:gd name="connsiteX0" fmla="*/ 0 w 406450"/>
                            <a:gd name="connsiteY0" fmla="*/ 640815 h 640815"/>
                            <a:gd name="connsiteX1" fmla="*/ 219675 w 406450"/>
                            <a:gd name="connsiteY1" fmla="*/ 0 h 640815"/>
                            <a:gd name="connsiteX2" fmla="*/ 406450 w 406450"/>
                            <a:gd name="connsiteY2" fmla="*/ 630725 h 640815"/>
                            <a:gd name="connsiteX3" fmla="*/ 0 w 406450"/>
                            <a:gd name="connsiteY3" fmla="*/ 640815 h 640815"/>
                            <a:gd name="connsiteX0" fmla="*/ 0 w 406450"/>
                            <a:gd name="connsiteY0" fmla="*/ 633759 h 633759"/>
                            <a:gd name="connsiteX1" fmla="*/ 226073 w 406450"/>
                            <a:gd name="connsiteY1" fmla="*/ 0 h 633759"/>
                            <a:gd name="connsiteX2" fmla="*/ 406450 w 406450"/>
                            <a:gd name="connsiteY2" fmla="*/ 623669 h 633759"/>
                            <a:gd name="connsiteX3" fmla="*/ 0 w 406450"/>
                            <a:gd name="connsiteY3" fmla="*/ 633759 h 633759"/>
                            <a:gd name="connsiteX0" fmla="*/ 0 w 406450"/>
                            <a:gd name="connsiteY0" fmla="*/ 633923 h 633923"/>
                            <a:gd name="connsiteX1" fmla="*/ 222709 w 406450"/>
                            <a:gd name="connsiteY1" fmla="*/ 0 h 633923"/>
                            <a:gd name="connsiteX2" fmla="*/ 406450 w 406450"/>
                            <a:gd name="connsiteY2" fmla="*/ 623833 h 633923"/>
                            <a:gd name="connsiteX3" fmla="*/ 0 w 406450"/>
                            <a:gd name="connsiteY3" fmla="*/ 633923 h 633923"/>
                          </a:gdLst>
                          <a:ahLst/>
                          <a:cxnLst>
                            <a:cxn ang="0">
                              <a:pos x="connsiteX0" y="connsiteY0"/>
                            </a:cxn>
                            <a:cxn ang="0">
                              <a:pos x="connsiteX1" y="connsiteY1"/>
                            </a:cxn>
                            <a:cxn ang="0">
                              <a:pos x="connsiteX2" y="connsiteY2"/>
                            </a:cxn>
                            <a:cxn ang="0">
                              <a:pos x="connsiteX3" y="connsiteY3"/>
                            </a:cxn>
                          </a:cxnLst>
                          <a:rect l="l" t="t" r="r" b="b"/>
                          <a:pathLst>
                            <a:path w="406450" h="633923">
                              <a:moveTo>
                                <a:pt x="0" y="633923"/>
                              </a:moveTo>
                              <a:lnTo>
                                <a:pt x="222709" y="0"/>
                              </a:lnTo>
                              <a:lnTo>
                                <a:pt x="406450" y="623833"/>
                              </a:lnTo>
                              <a:lnTo>
                                <a:pt x="0" y="633923"/>
                              </a:lnTo>
                              <a:close/>
                            </a:path>
                          </a:pathLst>
                        </a:custGeom>
                        <a:grp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Montserrat" panose="00000500000000000000" pitchFamily="2" charset="0"/>
                          </a:endParaRPr>
                        </a:p>
                      </p:txBody>
                    </p:sp>
                  </p:grpSp>
                </p:grpSp>
              </p:grpSp>
            </p:grpSp>
          </p:grpSp>
          <p:grpSp>
            <p:nvGrpSpPr>
              <p:cNvPr id="50" name="Group 49"/>
              <p:cNvGrpSpPr/>
              <p:nvPr/>
            </p:nvGrpSpPr>
            <p:grpSpPr>
              <a:xfrm>
                <a:off x="-82264" y="3981745"/>
                <a:ext cx="2975888" cy="1204501"/>
                <a:chOff x="-82264" y="3981745"/>
                <a:chExt cx="2975888" cy="1204501"/>
              </a:xfrm>
            </p:grpSpPr>
            <p:sp>
              <p:nvSpPr>
                <p:cNvPr id="46" name="Rectangle 45"/>
                <p:cNvSpPr/>
                <p:nvPr/>
              </p:nvSpPr>
              <p:spPr>
                <a:xfrm>
                  <a:off x="1253105" y="4121127"/>
                  <a:ext cx="1640519" cy="775971"/>
                </a:xfrm>
                <a:prstGeom prst="rect">
                  <a:avLst/>
                </a:prstGeom>
                <a:solidFill>
                  <a:schemeClr val="bg1"/>
                </a:solidFill>
              </p:spPr>
              <p:txBody>
                <a:bodyPr wrap="square" anchor="ctr">
                  <a:spAutoFit/>
                </a:bodyPr>
                <a:lstStyle/>
                <a:p>
                  <a:pPr marL="128588" indent="-128588">
                    <a:buFont typeface="Arial" panose="020B0604020202020204" pitchFamily="34" charset="0"/>
                    <a:buChar char="›"/>
                  </a:pPr>
                  <a:r>
                    <a:rPr lang="en-US" sz="1100" b="1" dirty="0">
                      <a:solidFill>
                        <a:schemeClr val="tx2">
                          <a:lumMod val="75000"/>
                          <a:lumOff val="25000"/>
                        </a:schemeClr>
                      </a:solidFill>
                      <a:latin typeface="Montserrat" panose="00000500000000000000" pitchFamily="2" charset="0"/>
                      <a:cs typeface="Arial" panose="020B0604020202020204" pitchFamily="34" charset="0"/>
                    </a:rPr>
                    <a:t>Profesionalización docente con participación de 58/80 profesores diferentes cursos</a:t>
                  </a:r>
                  <a:r>
                    <a:rPr lang="en-US" sz="900" b="1" dirty="0">
                      <a:solidFill>
                        <a:schemeClr val="tx2">
                          <a:lumMod val="75000"/>
                          <a:lumOff val="25000"/>
                        </a:schemeClr>
                      </a:solidFill>
                      <a:latin typeface="Montserrat" panose="00000500000000000000" pitchFamily="2" charset="0"/>
                      <a:cs typeface="Arial" panose="020B0604020202020204" pitchFamily="34" charset="0"/>
                    </a:rPr>
                    <a:t>. </a:t>
                  </a:r>
                </a:p>
              </p:txBody>
            </p:sp>
            <p:grpSp>
              <p:nvGrpSpPr>
                <p:cNvPr id="29" name="Group 28"/>
                <p:cNvGrpSpPr/>
                <p:nvPr/>
              </p:nvGrpSpPr>
              <p:grpSpPr>
                <a:xfrm>
                  <a:off x="-82264" y="3981745"/>
                  <a:ext cx="1341740" cy="1204501"/>
                  <a:chOff x="320712" y="4022011"/>
                  <a:chExt cx="1495476" cy="1342512"/>
                </a:xfrm>
              </p:grpSpPr>
              <p:sp>
                <p:nvSpPr>
                  <p:cNvPr id="45" name="Rectangle 44"/>
                  <p:cNvSpPr/>
                  <p:nvPr/>
                </p:nvSpPr>
                <p:spPr>
                  <a:xfrm>
                    <a:off x="353169" y="4583365"/>
                    <a:ext cx="1391628" cy="368638"/>
                  </a:xfrm>
                  <a:prstGeom prst="rect">
                    <a:avLst/>
                  </a:prstGeom>
                </p:spPr>
                <p:txBody>
                  <a:bodyPr wrap="square" anchor="ctr">
                    <a:spAutoFit/>
                  </a:bodyPr>
                  <a:lstStyle/>
                  <a:p>
                    <a:pPr algn="ctr"/>
                    <a:r>
                      <a:rPr lang="es-MX" sz="1000" b="1" dirty="0">
                        <a:solidFill>
                          <a:schemeClr val="accent5"/>
                        </a:solidFill>
                        <a:latin typeface="Montserrat" panose="00000500000000000000" pitchFamily="2" charset="0"/>
                        <a:cs typeface="Arial" panose="020B0604020202020204" pitchFamily="34" charset="0"/>
                      </a:rPr>
                      <a:t>Profesionalización </a:t>
                    </a:r>
                  </a:p>
                  <a:p>
                    <a:pPr algn="ctr"/>
                    <a:r>
                      <a:rPr lang="es-MX" sz="1000" b="1" dirty="0">
                        <a:solidFill>
                          <a:schemeClr val="accent5"/>
                        </a:solidFill>
                        <a:latin typeface="Montserrat" panose="00000500000000000000" pitchFamily="2" charset="0"/>
                        <a:cs typeface="Arial" panose="020B0604020202020204" pitchFamily="34" charset="0"/>
                      </a:rPr>
                      <a:t>docente</a:t>
                    </a:r>
                  </a:p>
                </p:txBody>
              </p:sp>
              <p:grpSp>
                <p:nvGrpSpPr>
                  <p:cNvPr id="61" name="Group 60"/>
                  <p:cNvGrpSpPr/>
                  <p:nvPr/>
                </p:nvGrpSpPr>
                <p:grpSpPr>
                  <a:xfrm>
                    <a:off x="320712" y="4242994"/>
                    <a:ext cx="1495476" cy="1121529"/>
                    <a:chOff x="807144" y="1561334"/>
                    <a:chExt cx="1495476" cy="1121529"/>
                  </a:xfrm>
                </p:grpSpPr>
                <p:sp>
                  <p:nvSpPr>
                    <p:cNvPr id="62" name="Oval 61"/>
                    <p:cNvSpPr/>
                    <p:nvPr/>
                  </p:nvSpPr>
                  <p:spPr>
                    <a:xfrm>
                      <a:off x="868659" y="1561334"/>
                      <a:ext cx="1365371" cy="1028902"/>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ontserrat" panose="00000500000000000000" pitchFamily="2" charset="0"/>
                      </a:endParaRPr>
                    </a:p>
                  </p:txBody>
                </p:sp>
                <p:sp>
                  <p:nvSpPr>
                    <p:cNvPr id="63" name="Arc 62"/>
                    <p:cNvSpPr/>
                    <p:nvPr/>
                  </p:nvSpPr>
                  <p:spPr>
                    <a:xfrm>
                      <a:off x="807144" y="1703106"/>
                      <a:ext cx="1495476" cy="979757"/>
                    </a:xfrm>
                    <a:prstGeom prst="arc">
                      <a:avLst>
                        <a:gd name="adj1" fmla="val 21306452"/>
                        <a:gd name="adj2" fmla="val 10813135"/>
                      </a:avLst>
                    </a:prstGeom>
                    <a:noFill/>
                    <a:ln>
                      <a:solidFill>
                        <a:schemeClr val="accent5"/>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ontserrat" panose="00000500000000000000" pitchFamily="2" charset="0"/>
                      </a:endParaRPr>
                    </a:p>
                  </p:txBody>
                </p:sp>
              </p:grpSp>
              <p:grpSp>
                <p:nvGrpSpPr>
                  <p:cNvPr id="11" name="Group 10"/>
                  <p:cNvGrpSpPr/>
                  <p:nvPr/>
                </p:nvGrpSpPr>
                <p:grpSpPr>
                  <a:xfrm>
                    <a:off x="886721" y="4022011"/>
                    <a:ext cx="450273" cy="450273"/>
                    <a:chOff x="886721" y="4043440"/>
                    <a:chExt cx="450273" cy="450273"/>
                  </a:xfrm>
                </p:grpSpPr>
                <p:sp>
                  <p:nvSpPr>
                    <p:cNvPr id="70" name="Oval 69"/>
                    <p:cNvSpPr/>
                    <p:nvPr/>
                  </p:nvSpPr>
                  <p:spPr>
                    <a:xfrm>
                      <a:off x="886721" y="4043440"/>
                      <a:ext cx="450273" cy="450273"/>
                    </a:xfrm>
                    <a:prstGeom prst="ellipse">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ontserrat" panose="00000500000000000000" pitchFamily="2" charset="0"/>
                      </a:endParaRPr>
                    </a:p>
                  </p:txBody>
                </p:sp>
                <p:grpSp>
                  <p:nvGrpSpPr>
                    <p:cNvPr id="136" name="Group 135"/>
                    <p:cNvGrpSpPr/>
                    <p:nvPr/>
                  </p:nvGrpSpPr>
                  <p:grpSpPr bwMode="auto">
                    <a:xfrm>
                      <a:off x="973875" y="4129189"/>
                      <a:ext cx="275964" cy="278774"/>
                      <a:chOff x="-369887" y="6397749"/>
                      <a:chExt cx="1489324" cy="1654160"/>
                    </a:xfrm>
                    <a:solidFill>
                      <a:schemeClr val="bg1"/>
                    </a:solidFill>
                    <a:effectLst/>
                  </p:grpSpPr>
                  <p:sp>
                    <p:nvSpPr>
                      <p:cNvPr id="137" name="Freeform 178"/>
                      <p:cNvSpPr>
                        <a:spLocks/>
                      </p:cNvSpPr>
                      <p:nvPr/>
                    </p:nvSpPr>
                    <p:spPr bwMode="auto">
                      <a:xfrm>
                        <a:off x="-250493" y="6397749"/>
                        <a:ext cx="921752" cy="804876"/>
                      </a:xfrm>
                      <a:custGeom>
                        <a:avLst/>
                        <a:gdLst>
                          <a:gd name="T0" fmla="*/ 359 w 359"/>
                          <a:gd name="T1" fmla="*/ 0 h 310"/>
                          <a:gd name="T2" fmla="*/ 359 w 359"/>
                          <a:gd name="T3" fmla="*/ 4 h 310"/>
                          <a:gd name="T4" fmla="*/ 359 w 359"/>
                          <a:gd name="T5" fmla="*/ 30 h 310"/>
                          <a:gd name="T6" fmla="*/ 358 w 359"/>
                          <a:gd name="T7" fmla="*/ 68 h 310"/>
                          <a:gd name="T8" fmla="*/ 358 w 359"/>
                          <a:gd name="T9" fmla="*/ 108 h 310"/>
                          <a:gd name="T10" fmla="*/ 358 w 359"/>
                          <a:gd name="T11" fmla="*/ 125 h 310"/>
                          <a:gd name="T12" fmla="*/ 358 w 359"/>
                          <a:gd name="T13" fmla="*/ 132 h 310"/>
                          <a:gd name="T14" fmla="*/ 356 w 359"/>
                          <a:gd name="T15" fmla="*/ 133 h 310"/>
                          <a:gd name="T16" fmla="*/ 354 w 359"/>
                          <a:gd name="T17" fmla="*/ 133 h 310"/>
                          <a:gd name="T18" fmla="*/ 352 w 359"/>
                          <a:gd name="T19" fmla="*/ 133 h 310"/>
                          <a:gd name="T20" fmla="*/ 341 w 359"/>
                          <a:gd name="T21" fmla="*/ 123 h 310"/>
                          <a:gd name="T22" fmla="*/ 324 w 359"/>
                          <a:gd name="T23" fmla="*/ 110 h 310"/>
                          <a:gd name="T24" fmla="*/ 316 w 359"/>
                          <a:gd name="T25" fmla="*/ 103 h 310"/>
                          <a:gd name="T26" fmla="*/ 263 w 359"/>
                          <a:gd name="T27" fmla="*/ 174 h 310"/>
                          <a:gd name="T28" fmla="*/ 201 w 359"/>
                          <a:gd name="T29" fmla="*/ 226 h 310"/>
                          <a:gd name="T30" fmla="*/ 136 w 359"/>
                          <a:gd name="T31" fmla="*/ 264 h 310"/>
                          <a:gd name="T32" fmla="*/ 78 w 359"/>
                          <a:gd name="T33" fmla="*/ 289 h 310"/>
                          <a:gd name="T34" fmla="*/ 30 w 359"/>
                          <a:gd name="T35" fmla="*/ 303 h 310"/>
                          <a:gd name="T36" fmla="*/ 4 w 359"/>
                          <a:gd name="T37" fmla="*/ 310 h 310"/>
                          <a:gd name="T38" fmla="*/ 49 w 359"/>
                          <a:gd name="T39" fmla="*/ 290 h 310"/>
                          <a:gd name="T40" fmla="*/ 127 w 359"/>
                          <a:gd name="T41" fmla="*/ 243 h 310"/>
                          <a:gd name="T42" fmla="*/ 185 w 359"/>
                          <a:gd name="T43" fmla="*/ 192 h 310"/>
                          <a:gd name="T44" fmla="*/ 225 w 359"/>
                          <a:gd name="T45" fmla="*/ 144 h 310"/>
                          <a:gd name="T46" fmla="*/ 250 w 359"/>
                          <a:gd name="T47" fmla="*/ 103 h 310"/>
                          <a:gd name="T48" fmla="*/ 263 w 359"/>
                          <a:gd name="T49" fmla="*/ 74 h 310"/>
                          <a:gd name="T50" fmla="*/ 266 w 359"/>
                          <a:gd name="T51" fmla="*/ 64 h 310"/>
                          <a:gd name="T52" fmla="*/ 266 w 359"/>
                          <a:gd name="T53" fmla="*/ 64 h 310"/>
                          <a:gd name="T54" fmla="*/ 229 w 359"/>
                          <a:gd name="T55" fmla="*/ 34 h 310"/>
                          <a:gd name="T56" fmla="*/ 228 w 359"/>
                          <a:gd name="T57" fmla="*/ 31 h 310"/>
                          <a:gd name="T58" fmla="*/ 231 w 359"/>
                          <a:gd name="T59" fmla="*/ 30 h 310"/>
                          <a:gd name="T60" fmla="*/ 233 w 359"/>
                          <a:gd name="T61" fmla="*/ 28 h 310"/>
                          <a:gd name="T62" fmla="*/ 240 w 359"/>
                          <a:gd name="T63" fmla="*/ 27 h 310"/>
                          <a:gd name="T64" fmla="*/ 258 w 359"/>
                          <a:gd name="T65" fmla="*/ 23 h 310"/>
                          <a:gd name="T66" fmla="*/ 295 w 359"/>
                          <a:gd name="T67" fmla="*/ 14 h 310"/>
                          <a:gd name="T68" fmla="*/ 331 w 359"/>
                          <a:gd name="T69" fmla="*/ 6 h 310"/>
                          <a:gd name="T70" fmla="*/ 355 w 359"/>
                          <a:gd name="T71" fmla="*/ 0 h 310"/>
                          <a:gd name="connsiteX0" fmla="*/ 9861 w 9889"/>
                          <a:gd name="connsiteY0" fmla="*/ 0 h 10000"/>
                          <a:gd name="connsiteX1" fmla="*/ 9889 w 9889"/>
                          <a:gd name="connsiteY1" fmla="*/ 0 h 10000"/>
                          <a:gd name="connsiteX2" fmla="*/ 9889 w 9889"/>
                          <a:gd name="connsiteY2" fmla="*/ 32 h 10000"/>
                          <a:gd name="connsiteX3" fmla="*/ 9889 w 9889"/>
                          <a:gd name="connsiteY3" fmla="*/ 129 h 10000"/>
                          <a:gd name="connsiteX4" fmla="*/ 9889 w 9889"/>
                          <a:gd name="connsiteY4" fmla="*/ 452 h 10000"/>
                          <a:gd name="connsiteX5" fmla="*/ 9889 w 9889"/>
                          <a:gd name="connsiteY5" fmla="*/ 968 h 10000"/>
                          <a:gd name="connsiteX6" fmla="*/ 9889 w 9889"/>
                          <a:gd name="connsiteY6" fmla="*/ 1548 h 10000"/>
                          <a:gd name="connsiteX7" fmla="*/ 9861 w 9889"/>
                          <a:gd name="connsiteY7" fmla="*/ 2194 h 10000"/>
                          <a:gd name="connsiteX8" fmla="*/ 9861 w 9889"/>
                          <a:gd name="connsiteY8" fmla="*/ 2871 h 10000"/>
                          <a:gd name="connsiteX9" fmla="*/ 9861 w 9889"/>
                          <a:gd name="connsiteY9" fmla="*/ 3484 h 10000"/>
                          <a:gd name="connsiteX10" fmla="*/ 9861 w 9889"/>
                          <a:gd name="connsiteY10" fmla="*/ 4000 h 10000"/>
                          <a:gd name="connsiteX11" fmla="*/ 9861 w 9889"/>
                          <a:gd name="connsiteY11" fmla="*/ 4032 h 10000"/>
                          <a:gd name="connsiteX12" fmla="*/ 9861 w 9889"/>
                          <a:gd name="connsiteY12" fmla="*/ 4161 h 10000"/>
                          <a:gd name="connsiteX13" fmla="*/ 9861 w 9889"/>
                          <a:gd name="connsiteY13" fmla="*/ 4258 h 10000"/>
                          <a:gd name="connsiteX14" fmla="*/ 9805 w 9889"/>
                          <a:gd name="connsiteY14" fmla="*/ 4290 h 10000"/>
                          <a:gd name="connsiteX15" fmla="*/ 9805 w 9889"/>
                          <a:gd name="connsiteY15" fmla="*/ 4290 h 10000"/>
                          <a:gd name="connsiteX16" fmla="*/ 9778 w 9889"/>
                          <a:gd name="connsiteY16" fmla="*/ 4290 h 10000"/>
                          <a:gd name="connsiteX17" fmla="*/ 9750 w 9889"/>
                          <a:gd name="connsiteY17" fmla="*/ 4290 h 10000"/>
                          <a:gd name="connsiteX18" fmla="*/ 9750 w 9889"/>
                          <a:gd name="connsiteY18" fmla="*/ 4290 h 10000"/>
                          <a:gd name="connsiteX19" fmla="*/ 9694 w 9889"/>
                          <a:gd name="connsiteY19" fmla="*/ 4290 h 10000"/>
                          <a:gd name="connsiteX20" fmla="*/ 9610 w 9889"/>
                          <a:gd name="connsiteY20" fmla="*/ 4161 h 10000"/>
                          <a:gd name="connsiteX21" fmla="*/ 9388 w 9889"/>
                          <a:gd name="connsiteY21" fmla="*/ 3968 h 10000"/>
                          <a:gd name="connsiteX22" fmla="*/ 9109 w 9889"/>
                          <a:gd name="connsiteY22" fmla="*/ 3742 h 10000"/>
                          <a:gd name="connsiteX23" fmla="*/ 8914 w 9889"/>
                          <a:gd name="connsiteY23" fmla="*/ 3548 h 10000"/>
                          <a:gd name="connsiteX24" fmla="*/ 8747 w 9889"/>
                          <a:gd name="connsiteY24" fmla="*/ 3355 h 10000"/>
                          <a:gd name="connsiteX25" fmla="*/ 8691 w 9889"/>
                          <a:gd name="connsiteY25" fmla="*/ 3323 h 10000"/>
                          <a:gd name="connsiteX26" fmla="*/ 7995 w 9889"/>
                          <a:gd name="connsiteY26" fmla="*/ 4548 h 10000"/>
                          <a:gd name="connsiteX27" fmla="*/ 7215 w 9889"/>
                          <a:gd name="connsiteY27" fmla="*/ 5613 h 10000"/>
                          <a:gd name="connsiteX28" fmla="*/ 6379 w 9889"/>
                          <a:gd name="connsiteY28" fmla="*/ 6484 h 10000"/>
                          <a:gd name="connsiteX29" fmla="*/ 5488 w 9889"/>
                          <a:gd name="connsiteY29" fmla="*/ 7290 h 10000"/>
                          <a:gd name="connsiteX30" fmla="*/ 4597 w 9889"/>
                          <a:gd name="connsiteY30" fmla="*/ 7968 h 10000"/>
                          <a:gd name="connsiteX31" fmla="*/ 3677 w 9889"/>
                          <a:gd name="connsiteY31" fmla="*/ 8516 h 10000"/>
                          <a:gd name="connsiteX32" fmla="*/ 2842 w 9889"/>
                          <a:gd name="connsiteY32" fmla="*/ 8968 h 10000"/>
                          <a:gd name="connsiteX33" fmla="*/ 2062 w 9889"/>
                          <a:gd name="connsiteY33" fmla="*/ 9323 h 10000"/>
                          <a:gd name="connsiteX34" fmla="*/ 1365 w 9889"/>
                          <a:gd name="connsiteY34" fmla="*/ 9613 h 10000"/>
                          <a:gd name="connsiteX35" fmla="*/ 725 w 9889"/>
                          <a:gd name="connsiteY35" fmla="*/ 9774 h 10000"/>
                          <a:gd name="connsiteX36" fmla="*/ 307 w 9889"/>
                          <a:gd name="connsiteY36" fmla="*/ 9903 h 10000"/>
                          <a:gd name="connsiteX37" fmla="*/ 0 w 9889"/>
                          <a:gd name="connsiteY37" fmla="*/ 10000 h 10000"/>
                          <a:gd name="connsiteX38" fmla="*/ 1254 w 9889"/>
                          <a:gd name="connsiteY38" fmla="*/ 9355 h 10000"/>
                          <a:gd name="connsiteX39" fmla="*/ 2424 w 9889"/>
                          <a:gd name="connsiteY39" fmla="*/ 8613 h 10000"/>
                          <a:gd name="connsiteX40" fmla="*/ 3427 w 9889"/>
                          <a:gd name="connsiteY40" fmla="*/ 7839 h 10000"/>
                          <a:gd name="connsiteX41" fmla="*/ 4318 w 9889"/>
                          <a:gd name="connsiteY41" fmla="*/ 7000 h 10000"/>
                          <a:gd name="connsiteX42" fmla="*/ 5042 w 9889"/>
                          <a:gd name="connsiteY42" fmla="*/ 6194 h 10000"/>
                          <a:gd name="connsiteX43" fmla="*/ 5655 w 9889"/>
                          <a:gd name="connsiteY43" fmla="*/ 5387 h 10000"/>
                          <a:gd name="connsiteX44" fmla="*/ 6156 w 9889"/>
                          <a:gd name="connsiteY44" fmla="*/ 4645 h 10000"/>
                          <a:gd name="connsiteX45" fmla="*/ 6574 w 9889"/>
                          <a:gd name="connsiteY45" fmla="*/ 3968 h 10000"/>
                          <a:gd name="connsiteX46" fmla="*/ 6853 w 9889"/>
                          <a:gd name="connsiteY46" fmla="*/ 3323 h 10000"/>
                          <a:gd name="connsiteX47" fmla="*/ 7076 w 9889"/>
                          <a:gd name="connsiteY47" fmla="*/ 2806 h 10000"/>
                          <a:gd name="connsiteX48" fmla="*/ 7215 w 9889"/>
                          <a:gd name="connsiteY48" fmla="*/ 2387 h 10000"/>
                          <a:gd name="connsiteX49" fmla="*/ 7298 w 9889"/>
                          <a:gd name="connsiteY49" fmla="*/ 2129 h 10000"/>
                          <a:gd name="connsiteX50" fmla="*/ 7298 w 9889"/>
                          <a:gd name="connsiteY50" fmla="*/ 2065 h 10000"/>
                          <a:gd name="connsiteX51" fmla="*/ 7298 w 9889"/>
                          <a:gd name="connsiteY51" fmla="*/ 2065 h 10000"/>
                          <a:gd name="connsiteX52" fmla="*/ 7298 w 9889"/>
                          <a:gd name="connsiteY52" fmla="*/ 2065 h 10000"/>
                          <a:gd name="connsiteX53" fmla="*/ 6351 w 9889"/>
                          <a:gd name="connsiteY53" fmla="*/ 1161 h 10000"/>
                          <a:gd name="connsiteX54" fmla="*/ 6268 w 9889"/>
                          <a:gd name="connsiteY54" fmla="*/ 1097 h 10000"/>
                          <a:gd name="connsiteX55" fmla="*/ 6240 w 9889"/>
                          <a:gd name="connsiteY55" fmla="*/ 1032 h 10000"/>
                          <a:gd name="connsiteX56" fmla="*/ 6240 w 9889"/>
                          <a:gd name="connsiteY56" fmla="*/ 1000 h 10000"/>
                          <a:gd name="connsiteX57" fmla="*/ 6268 w 9889"/>
                          <a:gd name="connsiteY57" fmla="*/ 968 h 10000"/>
                          <a:gd name="connsiteX58" fmla="*/ 6324 w 9889"/>
                          <a:gd name="connsiteY58" fmla="*/ 968 h 10000"/>
                          <a:gd name="connsiteX59" fmla="*/ 6351 w 9889"/>
                          <a:gd name="connsiteY59" fmla="*/ 903 h 10000"/>
                          <a:gd name="connsiteX60" fmla="*/ 6379 w 9889"/>
                          <a:gd name="connsiteY60" fmla="*/ 903 h 10000"/>
                          <a:gd name="connsiteX61" fmla="*/ 6463 w 9889"/>
                          <a:gd name="connsiteY61" fmla="*/ 903 h 10000"/>
                          <a:gd name="connsiteX62" fmla="*/ 6574 w 9889"/>
                          <a:gd name="connsiteY62" fmla="*/ 871 h 10000"/>
                          <a:gd name="connsiteX63" fmla="*/ 6630 w 9889"/>
                          <a:gd name="connsiteY63" fmla="*/ 871 h 10000"/>
                          <a:gd name="connsiteX64" fmla="*/ 7076 w 9889"/>
                          <a:gd name="connsiteY64" fmla="*/ 742 h 10000"/>
                          <a:gd name="connsiteX65" fmla="*/ 7549 w 9889"/>
                          <a:gd name="connsiteY65" fmla="*/ 613 h 10000"/>
                          <a:gd name="connsiteX66" fmla="*/ 8106 w 9889"/>
                          <a:gd name="connsiteY66" fmla="*/ 452 h 10000"/>
                          <a:gd name="connsiteX67" fmla="*/ 8636 w 9889"/>
                          <a:gd name="connsiteY67" fmla="*/ 323 h 10000"/>
                          <a:gd name="connsiteX68" fmla="*/ 9109 w 9889"/>
                          <a:gd name="connsiteY68" fmla="*/ 194 h 10000"/>
                          <a:gd name="connsiteX69" fmla="*/ 9499 w 9889"/>
                          <a:gd name="connsiteY69" fmla="*/ 65 h 10000"/>
                          <a:gd name="connsiteX70" fmla="*/ 9778 w 9889"/>
                          <a:gd name="connsiteY70" fmla="*/ 0 h 10000"/>
                          <a:gd name="connsiteX71" fmla="*/ 9861 w 9889"/>
                          <a:gd name="connsiteY71"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2451 w 10000"/>
                          <a:gd name="connsiteY38" fmla="*/ 8613 h 10000"/>
                          <a:gd name="connsiteX39" fmla="*/ 3465 w 10000"/>
                          <a:gd name="connsiteY39" fmla="*/ 7839 h 10000"/>
                          <a:gd name="connsiteX40" fmla="*/ 4366 w 10000"/>
                          <a:gd name="connsiteY40" fmla="*/ 7000 h 10000"/>
                          <a:gd name="connsiteX41" fmla="*/ 5099 w 10000"/>
                          <a:gd name="connsiteY41" fmla="*/ 6194 h 10000"/>
                          <a:gd name="connsiteX42" fmla="*/ 5718 w 10000"/>
                          <a:gd name="connsiteY42" fmla="*/ 5387 h 10000"/>
                          <a:gd name="connsiteX43" fmla="*/ 6225 w 10000"/>
                          <a:gd name="connsiteY43" fmla="*/ 4645 h 10000"/>
                          <a:gd name="connsiteX44" fmla="*/ 6648 w 10000"/>
                          <a:gd name="connsiteY44" fmla="*/ 3968 h 10000"/>
                          <a:gd name="connsiteX45" fmla="*/ 6930 w 10000"/>
                          <a:gd name="connsiteY45" fmla="*/ 3323 h 10000"/>
                          <a:gd name="connsiteX46" fmla="*/ 7155 w 10000"/>
                          <a:gd name="connsiteY46" fmla="*/ 2806 h 10000"/>
                          <a:gd name="connsiteX47" fmla="*/ 7296 w 10000"/>
                          <a:gd name="connsiteY47" fmla="*/ 2387 h 10000"/>
                          <a:gd name="connsiteX48" fmla="*/ 7380 w 10000"/>
                          <a:gd name="connsiteY48" fmla="*/ 2129 h 10000"/>
                          <a:gd name="connsiteX49" fmla="*/ 7380 w 10000"/>
                          <a:gd name="connsiteY49" fmla="*/ 2065 h 10000"/>
                          <a:gd name="connsiteX50" fmla="*/ 7380 w 10000"/>
                          <a:gd name="connsiteY50" fmla="*/ 2065 h 10000"/>
                          <a:gd name="connsiteX51" fmla="*/ 7380 w 10000"/>
                          <a:gd name="connsiteY51" fmla="*/ 2065 h 10000"/>
                          <a:gd name="connsiteX52" fmla="*/ 6422 w 10000"/>
                          <a:gd name="connsiteY52" fmla="*/ 1161 h 10000"/>
                          <a:gd name="connsiteX53" fmla="*/ 6338 w 10000"/>
                          <a:gd name="connsiteY53" fmla="*/ 1097 h 10000"/>
                          <a:gd name="connsiteX54" fmla="*/ 6310 w 10000"/>
                          <a:gd name="connsiteY54" fmla="*/ 1032 h 10000"/>
                          <a:gd name="connsiteX55" fmla="*/ 6310 w 10000"/>
                          <a:gd name="connsiteY55" fmla="*/ 1000 h 10000"/>
                          <a:gd name="connsiteX56" fmla="*/ 6338 w 10000"/>
                          <a:gd name="connsiteY56" fmla="*/ 968 h 10000"/>
                          <a:gd name="connsiteX57" fmla="*/ 6395 w 10000"/>
                          <a:gd name="connsiteY57" fmla="*/ 968 h 10000"/>
                          <a:gd name="connsiteX58" fmla="*/ 6422 w 10000"/>
                          <a:gd name="connsiteY58" fmla="*/ 903 h 10000"/>
                          <a:gd name="connsiteX59" fmla="*/ 6451 w 10000"/>
                          <a:gd name="connsiteY59" fmla="*/ 903 h 10000"/>
                          <a:gd name="connsiteX60" fmla="*/ 6536 w 10000"/>
                          <a:gd name="connsiteY60" fmla="*/ 903 h 10000"/>
                          <a:gd name="connsiteX61" fmla="*/ 6648 w 10000"/>
                          <a:gd name="connsiteY61" fmla="*/ 871 h 10000"/>
                          <a:gd name="connsiteX62" fmla="*/ 6704 w 10000"/>
                          <a:gd name="connsiteY62" fmla="*/ 871 h 10000"/>
                          <a:gd name="connsiteX63" fmla="*/ 7155 w 10000"/>
                          <a:gd name="connsiteY63" fmla="*/ 742 h 10000"/>
                          <a:gd name="connsiteX64" fmla="*/ 7634 w 10000"/>
                          <a:gd name="connsiteY64" fmla="*/ 613 h 10000"/>
                          <a:gd name="connsiteX65" fmla="*/ 8197 w 10000"/>
                          <a:gd name="connsiteY65" fmla="*/ 452 h 10000"/>
                          <a:gd name="connsiteX66" fmla="*/ 8733 w 10000"/>
                          <a:gd name="connsiteY66" fmla="*/ 323 h 10000"/>
                          <a:gd name="connsiteX67" fmla="*/ 9211 w 10000"/>
                          <a:gd name="connsiteY67" fmla="*/ 194 h 10000"/>
                          <a:gd name="connsiteX68" fmla="*/ 9606 w 10000"/>
                          <a:gd name="connsiteY68" fmla="*/ 65 h 10000"/>
                          <a:gd name="connsiteX69" fmla="*/ 9888 w 10000"/>
                          <a:gd name="connsiteY69" fmla="*/ 0 h 10000"/>
                          <a:gd name="connsiteX70" fmla="*/ 9972 w 10000"/>
                          <a:gd name="connsiteY70"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3465 w 10000"/>
                          <a:gd name="connsiteY38" fmla="*/ 7839 h 10000"/>
                          <a:gd name="connsiteX39" fmla="*/ 4366 w 10000"/>
                          <a:gd name="connsiteY39" fmla="*/ 7000 h 10000"/>
                          <a:gd name="connsiteX40" fmla="*/ 5099 w 10000"/>
                          <a:gd name="connsiteY40" fmla="*/ 6194 h 10000"/>
                          <a:gd name="connsiteX41" fmla="*/ 5718 w 10000"/>
                          <a:gd name="connsiteY41" fmla="*/ 5387 h 10000"/>
                          <a:gd name="connsiteX42" fmla="*/ 6225 w 10000"/>
                          <a:gd name="connsiteY42" fmla="*/ 4645 h 10000"/>
                          <a:gd name="connsiteX43" fmla="*/ 6648 w 10000"/>
                          <a:gd name="connsiteY43" fmla="*/ 3968 h 10000"/>
                          <a:gd name="connsiteX44" fmla="*/ 6930 w 10000"/>
                          <a:gd name="connsiteY44" fmla="*/ 3323 h 10000"/>
                          <a:gd name="connsiteX45" fmla="*/ 7155 w 10000"/>
                          <a:gd name="connsiteY45" fmla="*/ 2806 h 10000"/>
                          <a:gd name="connsiteX46" fmla="*/ 7296 w 10000"/>
                          <a:gd name="connsiteY46" fmla="*/ 2387 h 10000"/>
                          <a:gd name="connsiteX47" fmla="*/ 7380 w 10000"/>
                          <a:gd name="connsiteY47" fmla="*/ 2129 h 10000"/>
                          <a:gd name="connsiteX48" fmla="*/ 7380 w 10000"/>
                          <a:gd name="connsiteY48" fmla="*/ 2065 h 10000"/>
                          <a:gd name="connsiteX49" fmla="*/ 7380 w 10000"/>
                          <a:gd name="connsiteY49" fmla="*/ 2065 h 10000"/>
                          <a:gd name="connsiteX50" fmla="*/ 7380 w 10000"/>
                          <a:gd name="connsiteY50" fmla="*/ 2065 h 10000"/>
                          <a:gd name="connsiteX51" fmla="*/ 6422 w 10000"/>
                          <a:gd name="connsiteY51" fmla="*/ 1161 h 10000"/>
                          <a:gd name="connsiteX52" fmla="*/ 6338 w 10000"/>
                          <a:gd name="connsiteY52" fmla="*/ 1097 h 10000"/>
                          <a:gd name="connsiteX53" fmla="*/ 6310 w 10000"/>
                          <a:gd name="connsiteY53" fmla="*/ 1032 h 10000"/>
                          <a:gd name="connsiteX54" fmla="*/ 6310 w 10000"/>
                          <a:gd name="connsiteY54" fmla="*/ 1000 h 10000"/>
                          <a:gd name="connsiteX55" fmla="*/ 6338 w 10000"/>
                          <a:gd name="connsiteY55" fmla="*/ 968 h 10000"/>
                          <a:gd name="connsiteX56" fmla="*/ 6395 w 10000"/>
                          <a:gd name="connsiteY56" fmla="*/ 968 h 10000"/>
                          <a:gd name="connsiteX57" fmla="*/ 6422 w 10000"/>
                          <a:gd name="connsiteY57" fmla="*/ 903 h 10000"/>
                          <a:gd name="connsiteX58" fmla="*/ 6451 w 10000"/>
                          <a:gd name="connsiteY58" fmla="*/ 903 h 10000"/>
                          <a:gd name="connsiteX59" fmla="*/ 6536 w 10000"/>
                          <a:gd name="connsiteY59" fmla="*/ 903 h 10000"/>
                          <a:gd name="connsiteX60" fmla="*/ 6648 w 10000"/>
                          <a:gd name="connsiteY60" fmla="*/ 871 h 10000"/>
                          <a:gd name="connsiteX61" fmla="*/ 6704 w 10000"/>
                          <a:gd name="connsiteY61" fmla="*/ 871 h 10000"/>
                          <a:gd name="connsiteX62" fmla="*/ 7155 w 10000"/>
                          <a:gd name="connsiteY62" fmla="*/ 742 h 10000"/>
                          <a:gd name="connsiteX63" fmla="*/ 7634 w 10000"/>
                          <a:gd name="connsiteY63" fmla="*/ 613 h 10000"/>
                          <a:gd name="connsiteX64" fmla="*/ 8197 w 10000"/>
                          <a:gd name="connsiteY64" fmla="*/ 452 h 10000"/>
                          <a:gd name="connsiteX65" fmla="*/ 8733 w 10000"/>
                          <a:gd name="connsiteY65" fmla="*/ 323 h 10000"/>
                          <a:gd name="connsiteX66" fmla="*/ 9211 w 10000"/>
                          <a:gd name="connsiteY66" fmla="*/ 194 h 10000"/>
                          <a:gd name="connsiteX67" fmla="*/ 9606 w 10000"/>
                          <a:gd name="connsiteY67" fmla="*/ 65 h 10000"/>
                          <a:gd name="connsiteX68" fmla="*/ 9888 w 10000"/>
                          <a:gd name="connsiteY68" fmla="*/ 0 h 10000"/>
                          <a:gd name="connsiteX69" fmla="*/ 9972 w 10000"/>
                          <a:gd name="connsiteY69"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4366 w 10000"/>
                          <a:gd name="connsiteY38" fmla="*/ 7000 h 10000"/>
                          <a:gd name="connsiteX39" fmla="*/ 5099 w 10000"/>
                          <a:gd name="connsiteY39" fmla="*/ 6194 h 10000"/>
                          <a:gd name="connsiteX40" fmla="*/ 5718 w 10000"/>
                          <a:gd name="connsiteY40" fmla="*/ 5387 h 10000"/>
                          <a:gd name="connsiteX41" fmla="*/ 6225 w 10000"/>
                          <a:gd name="connsiteY41" fmla="*/ 4645 h 10000"/>
                          <a:gd name="connsiteX42" fmla="*/ 6648 w 10000"/>
                          <a:gd name="connsiteY42" fmla="*/ 3968 h 10000"/>
                          <a:gd name="connsiteX43" fmla="*/ 6930 w 10000"/>
                          <a:gd name="connsiteY43" fmla="*/ 3323 h 10000"/>
                          <a:gd name="connsiteX44" fmla="*/ 7155 w 10000"/>
                          <a:gd name="connsiteY44" fmla="*/ 2806 h 10000"/>
                          <a:gd name="connsiteX45" fmla="*/ 7296 w 10000"/>
                          <a:gd name="connsiteY45" fmla="*/ 2387 h 10000"/>
                          <a:gd name="connsiteX46" fmla="*/ 7380 w 10000"/>
                          <a:gd name="connsiteY46" fmla="*/ 2129 h 10000"/>
                          <a:gd name="connsiteX47" fmla="*/ 7380 w 10000"/>
                          <a:gd name="connsiteY47" fmla="*/ 2065 h 10000"/>
                          <a:gd name="connsiteX48" fmla="*/ 7380 w 10000"/>
                          <a:gd name="connsiteY48" fmla="*/ 2065 h 10000"/>
                          <a:gd name="connsiteX49" fmla="*/ 7380 w 10000"/>
                          <a:gd name="connsiteY49" fmla="*/ 2065 h 10000"/>
                          <a:gd name="connsiteX50" fmla="*/ 6422 w 10000"/>
                          <a:gd name="connsiteY50" fmla="*/ 1161 h 10000"/>
                          <a:gd name="connsiteX51" fmla="*/ 6338 w 10000"/>
                          <a:gd name="connsiteY51" fmla="*/ 1097 h 10000"/>
                          <a:gd name="connsiteX52" fmla="*/ 6310 w 10000"/>
                          <a:gd name="connsiteY52" fmla="*/ 1032 h 10000"/>
                          <a:gd name="connsiteX53" fmla="*/ 6310 w 10000"/>
                          <a:gd name="connsiteY53" fmla="*/ 1000 h 10000"/>
                          <a:gd name="connsiteX54" fmla="*/ 6338 w 10000"/>
                          <a:gd name="connsiteY54" fmla="*/ 968 h 10000"/>
                          <a:gd name="connsiteX55" fmla="*/ 6395 w 10000"/>
                          <a:gd name="connsiteY55" fmla="*/ 968 h 10000"/>
                          <a:gd name="connsiteX56" fmla="*/ 6422 w 10000"/>
                          <a:gd name="connsiteY56" fmla="*/ 903 h 10000"/>
                          <a:gd name="connsiteX57" fmla="*/ 6451 w 10000"/>
                          <a:gd name="connsiteY57" fmla="*/ 903 h 10000"/>
                          <a:gd name="connsiteX58" fmla="*/ 6536 w 10000"/>
                          <a:gd name="connsiteY58" fmla="*/ 903 h 10000"/>
                          <a:gd name="connsiteX59" fmla="*/ 6648 w 10000"/>
                          <a:gd name="connsiteY59" fmla="*/ 871 h 10000"/>
                          <a:gd name="connsiteX60" fmla="*/ 6704 w 10000"/>
                          <a:gd name="connsiteY60" fmla="*/ 871 h 10000"/>
                          <a:gd name="connsiteX61" fmla="*/ 7155 w 10000"/>
                          <a:gd name="connsiteY61" fmla="*/ 742 h 10000"/>
                          <a:gd name="connsiteX62" fmla="*/ 7634 w 10000"/>
                          <a:gd name="connsiteY62" fmla="*/ 613 h 10000"/>
                          <a:gd name="connsiteX63" fmla="*/ 8197 w 10000"/>
                          <a:gd name="connsiteY63" fmla="*/ 452 h 10000"/>
                          <a:gd name="connsiteX64" fmla="*/ 8733 w 10000"/>
                          <a:gd name="connsiteY64" fmla="*/ 323 h 10000"/>
                          <a:gd name="connsiteX65" fmla="*/ 9211 w 10000"/>
                          <a:gd name="connsiteY65" fmla="*/ 194 h 10000"/>
                          <a:gd name="connsiteX66" fmla="*/ 9606 w 10000"/>
                          <a:gd name="connsiteY66" fmla="*/ 65 h 10000"/>
                          <a:gd name="connsiteX67" fmla="*/ 9888 w 10000"/>
                          <a:gd name="connsiteY67" fmla="*/ 0 h 10000"/>
                          <a:gd name="connsiteX68" fmla="*/ 9972 w 10000"/>
                          <a:gd name="connsiteY68"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5099 w 10000"/>
                          <a:gd name="connsiteY38" fmla="*/ 6194 h 10000"/>
                          <a:gd name="connsiteX39" fmla="*/ 5718 w 10000"/>
                          <a:gd name="connsiteY39" fmla="*/ 5387 h 10000"/>
                          <a:gd name="connsiteX40" fmla="*/ 6225 w 10000"/>
                          <a:gd name="connsiteY40" fmla="*/ 4645 h 10000"/>
                          <a:gd name="connsiteX41" fmla="*/ 6648 w 10000"/>
                          <a:gd name="connsiteY41" fmla="*/ 3968 h 10000"/>
                          <a:gd name="connsiteX42" fmla="*/ 6930 w 10000"/>
                          <a:gd name="connsiteY42" fmla="*/ 3323 h 10000"/>
                          <a:gd name="connsiteX43" fmla="*/ 7155 w 10000"/>
                          <a:gd name="connsiteY43" fmla="*/ 2806 h 10000"/>
                          <a:gd name="connsiteX44" fmla="*/ 7296 w 10000"/>
                          <a:gd name="connsiteY44" fmla="*/ 2387 h 10000"/>
                          <a:gd name="connsiteX45" fmla="*/ 7380 w 10000"/>
                          <a:gd name="connsiteY45" fmla="*/ 2129 h 10000"/>
                          <a:gd name="connsiteX46" fmla="*/ 7380 w 10000"/>
                          <a:gd name="connsiteY46" fmla="*/ 2065 h 10000"/>
                          <a:gd name="connsiteX47" fmla="*/ 7380 w 10000"/>
                          <a:gd name="connsiteY47" fmla="*/ 2065 h 10000"/>
                          <a:gd name="connsiteX48" fmla="*/ 7380 w 10000"/>
                          <a:gd name="connsiteY48" fmla="*/ 2065 h 10000"/>
                          <a:gd name="connsiteX49" fmla="*/ 6422 w 10000"/>
                          <a:gd name="connsiteY49" fmla="*/ 1161 h 10000"/>
                          <a:gd name="connsiteX50" fmla="*/ 6338 w 10000"/>
                          <a:gd name="connsiteY50" fmla="*/ 1097 h 10000"/>
                          <a:gd name="connsiteX51" fmla="*/ 6310 w 10000"/>
                          <a:gd name="connsiteY51" fmla="*/ 1032 h 10000"/>
                          <a:gd name="connsiteX52" fmla="*/ 6310 w 10000"/>
                          <a:gd name="connsiteY52" fmla="*/ 1000 h 10000"/>
                          <a:gd name="connsiteX53" fmla="*/ 6338 w 10000"/>
                          <a:gd name="connsiteY53" fmla="*/ 968 h 10000"/>
                          <a:gd name="connsiteX54" fmla="*/ 6395 w 10000"/>
                          <a:gd name="connsiteY54" fmla="*/ 968 h 10000"/>
                          <a:gd name="connsiteX55" fmla="*/ 6422 w 10000"/>
                          <a:gd name="connsiteY55" fmla="*/ 903 h 10000"/>
                          <a:gd name="connsiteX56" fmla="*/ 6451 w 10000"/>
                          <a:gd name="connsiteY56" fmla="*/ 903 h 10000"/>
                          <a:gd name="connsiteX57" fmla="*/ 6536 w 10000"/>
                          <a:gd name="connsiteY57" fmla="*/ 903 h 10000"/>
                          <a:gd name="connsiteX58" fmla="*/ 6648 w 10000"/>
                          <a:gd name="connsiteY58" fmla="*/ 871 h 10000"/>
                          <a:gd name="connsiteX59" fmla="*/ 6704 w 10000"/>
                          <a:gd name="connsiteY59" fmla="*/ 871 h 10000"/>
                          <a:gd name="connsiteX60" fmla="*/ 7155 w 10000"/>
                          <a:gd name="connsiteY60" fmla="*/ 742 h 10000"/>
                          <a:gd name="connsiteX61" fmla="*/ 7634 w 10000"/>
                          <a:gd name="connsiteY61" fmla="*/ 613 h 10000"/>
                          <a:gd name="connsiteX62" fmla="*/ 8197 w 10000"/>
                          <a:gd name="connsiteY62" fmla="*/ 452 h 10000"/>
                          <a:gd name="connsiteX63" fmla="*/ 8733 w 10000"/>
                          <a:gd name="connsiteY63" fmla="*/ 323 h 10000"/>
                          <a:gd name="connsiteX64" fmla="*/ 9211 w 10000"/>
                          <a:gd name="connsiteY64" fmla="*/ 194 h 10000"/>
                          <a:gd name="connsiteX65" fmla="*/ 9606 w 10000"/>
                          <a:gd name="connsiteY65" fmla="*/ 65 h 10000"/>
                          <a:gd name="connsiteX66" fmla="*/ 9888 w 10000"/>
                          <a:gd name="connsiteY66" fmla="*/ 0 h 10000"/>
                          <a:gd name="connsiteX67" fmla="*/ 9972 w 10000"/>
                          <a:gd name="connsiteY67"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5718 w 10000"/>
                          <a:gd name="connsiteY38" fmla="*/ 5387 h 10000"/>
                          <a:gd name="connsiteX39" fmla="*/ 6225 w 10000"/>
                          <a:gd name="connsiteY39" fmla="*/ 4645 h 10000"/>
                          <a:gd name="connsiteX40" fmla="*/ 6648 w 10000"/>
                          <a:gd name="connsiteY40" fmla="*/ 3968 h 10000"/>
                          <a:gd name="connsiteX41" fmla="*/ 6930 w 10000"/>
                          <a:gd name="connsiteY41" fmla="*/ 3323 h 10000"/>
                          <a:gd name="connsiteX42" fmla="*/ 7155 w 10000"/>
                          <a:gd name="connsiteY42" fmla="*/ 2806 h 10000"/>
                          <a:gd name="connsiteX43" fmla="*/ 7296 w 10000"/>
                          <a:gd name="connsiteY43" fmla="*/ 2387 h 10000"/>
                          <a:gd name="connsiteX44" fmla="*/ 7380 w 10000"/>
                          <a:gd name="connsiteY44" fmla="*/ 2129 h 10000"/>
                          <a:gd name="connsiteX45" fmla="*/ 7380 w 10000"/>
                          <a:gd name="connsiteY45" fmla="*/ 2065 h 10000"/>
                          <a:gd name="connsiteX46" fmla="*/ 7380 w 10000"/>
                          <a:gd name="connsiteY46" fmla="*/ 2065 h 10000"/>
                          <a:gd name="connsiteX47" fmla="*/ 7380 w 10000"/>
                          <a:gd name="connsiteY47" fmla="*/ 2065 h 10000"/>
                          <a:gd name="connsiteX48" fmla="*/ 6422 w 10000"/>
                          <a:gd name="connsiteY48" fmla="*/ 1161 h 10000"/>
                          <a:gd name="connsiteX49" fmla="*/ 6338 w 10000"/>
                          <a:gd name="connsiteY49" fmla="*/ 1097 h 10000"/>
                          <a:gd name="connsiteX50" fmla="*/ 6310 w 10000"/>
                          <a:gd name="connsiteY50" fmla="*/ 1032 h 10000"/>
                          <a:gd name="connsiteX51" fmla="*/ 6310 w 10000"/>
                          <a:gd name="connsiteY51" fmla="*/ 1000 h 10000"/>
                          <a:gd name="connsiteX52" fmla="*/ 6338 w 10000"/>
                          <a:gd name="connsiteY52" fmla="*/ 968 h 10000"/>
                          <a:gd name="connsiteX53" fmla="*/ 6395 w 10000"/>
                          <a:gd name="connsiteY53" fmla="*/ 968 h 10000"/>
                          <a:gd name="connsiteX54" fmla="*/ 6422 w 10000"/>
                          <a:gd name="connsiteY54" fmla="*/ 903 h 10000"/>
                          <a:gd name="connsiteX55" fmla="*/ 6451 w 10000"/>
                          <a:gd name="connsiteY55" fmla="*/ 903 h 10000"/>
                          <a:gd name="connsiteX56" fmla="*/ 6536 w 10000"/>
                          <a:gd name="connsiteY56" fmla="*/ 903 h 10000"/>
                          <a:gd name="connsiteX57" fmla="*/ 6648 w 10000"/>
                          <a:gd name="connsiteY57" fmla="*/ 871 h 10000"/>
                          <a:gd name="connsiteX58" fmla="*/ 6704 w 10000"/>
                          <a:gd name="connsiteY58" fmla="*/ 871 h 10000"/>
                          <a:gd name="connsiteX59" fmla="*/ 7155 w 10000"/>
                          <a:gd name="connsiteY59" fmla="*/ 742 h 10000"/>
                          <a:gd name="connsiteX60" fmla="*/ 7634 w 10000"/>
                          <a:gd name="connsiteY60" fmla="*/ 613 h 10000"/>
                          <a:gd name="connsiteX61" fmla="*/ 8197 w 10000"/>
                          <a:gd name="connsiteY61" fmla="*/ 452 h 10000"/>
                          <a:gd name="connsiteX62" fmla="*/ 8733 w 10000"/>
                          <a:gd name="connsiteY62" fmla="*/ 323 h 10000"/>
                          <a:gd name="connsiteX63" fmla="*/ 9211 w 10000"/>
                          <a:gd name="connsiteY63" fmla="*/ 194 h 10000"/>
                          <a:gd name="connsiteX64" fmla="*/ 9606 w 10000"/>
                          <a:gd name="connsiteY64" fmla="*/ 65 h 10000"/>
                          <a:gd name="connsiteX65" fmla="*/ 9888 w 10000"/>
                          <a:gd name="connsiteY65" fmla="*/ 0 h 10000"/>
                          <a:gd name="connsiteX66" fmla="*/ 9972 w 10000"/>
                          <a:gd name="connsiteY66"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5718 w 10000"/>
                          <a:gd name="connsiteY38" fmla="*/ 5387 h 10000"/>
                          <a:gd name="connsiteX39" fmla="*/ 6225 w 10000"/>
                          <a:gd name="connsiteY39" fmla="*/ 4645 h 10000"/>
                          <a:gd name="connsiteX40" fmla="*/ 6648 w 10000"/>
                          <a:gd name="connsiteY40" fmla="*/ 3968 h 10000"/>
                          <a:gd name="connsiteX41" fmla="*/ 6930 w 10000"/>
                          <a:gd name="connsiteY41" fmla="*/ 3323 h 10000"/>
                          <a:gd name="connsiteX42" fmla="*/ 7155 w 10000"/>
                          <a:gd name="connsiteY42" fmla="*/ 2806 h 10000"/>
                          <a:gd name="connsiteX43" fmla="*/ 7296 w 10000"/>
                          <a:gd name="connsiteY43" fmla="*/ 2387 h 10000"/>
                          <a:gd name="connsiteX44" fmla="*/ 7380 w 10000"/>
                          <a:gd name="connsiteY44" fmla="*/ 2129 h 10000"/>
                          <a:gd name="connsiteX45" fmla="*/ 7380 w 10000"/>
                          <a:gd name="connsiteY45" fmla="*/ 2065 h 10000"/>
                          <a:gd name="connsiteX46" fmla="*/ 7380 w 10000"/>
                          <a:gd name="connsiteY46" fmla="*/ 2065 h 10000"/>
                          <a:gd name="connsiteX47" fmla="*/ 7380 w 10000"/>
                          <a:gd name="connsiteY47" fmla="*/ 2065 h 10000"/>
                          <a:gd name="connsiteX48" fmla="*/ 6422 w 10000"/>
                          <a:gd name="connsiteY48" fmla="*/ 1161 h 10000"/>
                          <a:gd name="connsiteX49" fmla="*/ 6338 w 10000"/>
                          <a:gd name="connsiteY49" fmla="*/ 1097 h 10000"/>
                          <a:gd name="connsiteX50" fmla="*/ 6310 w 10000"/>
                          <a:gd name="connsiteY50" fmla="*/ 1032 h 10000"/>
                          <a:gd name="connsiteX51" fmla="*/ 6310 w 10000"/>
                          <a:gd name="connsiteY51" fmla="*/ 1000 h 10000"/>
                          <a:gd name="connsiteX52" fmla="*/ 6338 w 10000"/>
                          <a:gd name="connsiteY52" fmla="*/ 968 h 10000"/>
                          <a:gd name="connsiteX53" fmla="*/ 6395 w 10000"/>
                          <a:gd name="connsiteY53" fmla="*/ 968 h 10000"/>
                          <a:gd name="connsiteX54" fmla="*/ 6422 w 10000"/>
                          <a:gd name="connsiteY54" fmla="*/ 903 h 10000"/>
                          <a:gd name="connsiteX55" fmla="*/ 6451 w 10000"/>
                          <a:gd name="connsiteY55" fmla="*/ 903 h 10000"/>
                          <a:gd name="connsiteX56" fmla="*/ 6536 w 10000"/>
                          <a:gd name="connsiteY56" fmla="*/ 903 h 10000"/>
                          <a:gd name="connsiteX57" fmla="*/ 6648 w 10000"/>
                          <a:gd name="connsiteY57" fmla="*/ 871 h 10000"/>
                          <a:gd name="connsiteX58" fmla="*/ 6704 w 10000"/>
                          <a:gd name="connsiteY58" fmla="*/ 871 h 10000"/>
                          <a:gd name="connsiteX59" fmla="*/ 7155 w 10000"/>
                          <a:gd name="connsiteY59" fmla="*/ 742 h 10000"/>
                          <a:gd name="connsiteX60" fmla="*/ 7634 w 10000"/>
                          <a:gd name="connsiteY60" fmla="*/ 613 h 10000"/>
                          <a:gd name="connsiteX61" fmla="*/ 8197 w 10000"/>
                          <a:gd name="connsiteY61" fmla="*/ 452 h 10000"/>
                          <a:gd name="connsiteX62" fmla="*/ 8733 w 10000"/>
                          <a:gd name="connsiteY62" fmla="*/ 323 h 10000"/>
                          <a:gd name="connsiteX63" fmla="*/ 9211 w 10000"/>
                          <a:gd name="connsiteY63" fmla="*/ 194 h 10000"/>
                          <a:gd name="connsiteX64" fmla="*/ 9606 w 10000"/>
                          <a:gd name="connsiteY64" fmla="*/ 65 h 10000"/>
                          <a:gd name="connsiteX65" fmla="*/ 9888 w 10000"/>
                          <a:gd name="connsiteY65" fmla="*/ 0 h 10000"/>
                          <a:gd name="connsiteX66" fmla="*/ 9972 w 10000"/>
                          <a:gd name="connsiteY66"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5718 w 10000"/>
                          <a:gd name="connsiteY38" fmla="*/ 5387 h 10000"/>
                          <a:gd name="connsiteX39" fmla="*/ 6225 w 10000"/>
                          <a:gd name="connsiteY39" fmla="*/ 4645 h 10000"/>
                          <a:gd name="connsiteX40" fmla="*/ 6648 w 10000"/>
                          <a:gd name="connsiteY40" fmla="*/ 3968 h 10000"/>
                          <a:gd name="connsiteX41" fmla="*/ 6930 w 10000"/>
                          <a:gd name="connsiteY41" fmla="*/ 3323 h 10000"/>
                          <a:gd name="connsiteX42" fmla="*/ 7155 w 10000"/>
                          <a:gd name="connsiteY42" fmla="*/ 2806 h 10000"/>
                          <a:gd name="connsiteX43" fmla="*/ 7296 w 10000"/>
                          <a:gd name="connsiteY43" fmla="*/ 2387 h 10000"/>
                          <a:gd name="connsiteX44" fmla="*/ 7380 w 10000"/>
                          <a:gd name="connsiteY44" fmla="*/ 2129 h 10000"/>
                          <a:gd name="connsiteX45" fmla="*/ 7380 w 10000"/>
                          <a:gd name="connsiteY45" fmla="*/ 2065 h 10000"/>
                          <a:gd name="connsiteX46" fmla="*/ 7380 w 10000"/>
                          <a:gd name="connsiteY46" fmla="*/ 2065 h 10000"/>
                          <a:gd name="connsiteX47" fmla="*/ 7380 w 10000"/>
                          <a:gd name="connsiteY47" fmla="*/ 2065 h 10000"/>
                          <a:gd name="connsiteX48" fmla="*/ 6422 w 10000"/>
                          <a:gd name="connsiteY48" fmla="*/ 1161 h 10000"/>
                          <a:gd name="connsiteX49" fmla="*/ 6338 w 10000"/>
                          <a:gd name="connsiteY49" fmla="*/ 1097 h 10000"/>
                          <a:gd name="connsiteX50" fmla="*/ 6310 w 10000"/>
                          <a:gd name="connsiteY50" fmla="*/ 1032 h 10000"/>
                          <a:gd name="connsiteX51" fmla="*/ 6310 w 10000"/>
                          <a:gd name="connsiteY51" fmla="*/ 1000 h 10000"/>
                          <a:gd name="connsiteX52" fmla="*/ 6338 w 10000"/>
                          <a:gd name="connsiteY52" fmla="*/ 968 h 10000"/>
                          <a:gd name="connsiteX53" fmla="*/ 6395 w 10000"/>
                          <a:gd name="connsiteY53" fmla="*/ 968 h 10000"/>
                          <a:gd name="connsiteX54" fmla="*/ 6422 w 10000"/>
                          <a:gd name="connsiteY54" fmla="*/ 903 h 10000"/>
                          <a:gd name="connsiteX55" fmla="*/ 6451 w 10000"/>
                          <a:gd name="connsiteY55" fmla="*/ 903 h 10000"/>
                          <a:gd name="connsiteX56" fmla="*/ 6536 w 10000"/>
                          <a:gd name="connsiteY56" fmla="*/ 903 h 10000"/>
                          <a:gd name="connsiteX57" fmla="*/ 6648 w 10000"/>
                          <a:gd name="connsiteY57" fmla="*/ 871 h 10000"/>
                          <a:gd name="connsiteX58" fmla="*/ 6704 w 10000"/>
                          <a:gd name="connsiteY58" fmla="*/ 871 h 10000"/>
                          <a:gd name="connsiteX59" fmla="*/ 7155 w 10000"/>
                          <a:gd name="connsiteY59" fmla="*/ 742 h 10000"/>
                          <a:gd name="connsiteX60" fmla="*/ 7634 w 10000"/>
                          <a:gd name="connsiteY60" fmla="*/ 613 h 10000"/>
                          <a:gd name="connsiteX61" fmla="*/ 8197 w 10000"/>
                          <a:gd name="connsiteY61" fmla="*/ 452 h 10000"/>
                          <a:gd name="connsiteX62" fmla="*/ 8733 w 10000"/>
                          <a:gd name="connsiteY62" fmla="*/ 323 h 10000"/>
                          <a:gd name="connsiteX63" fmla="*/ 9211 w 10000"/>
                          <a:gd name="connsiteY63" fmla="*/ 194 h 10000"/>
                          <a:gd name="connsiteX64" fmla="*/ 9606 w 10000"/>
                          <a:gd name="connsiteY64" fmla="*/ 65 h 10000"/>
                          <a:gd name="connsiteX65" fmla="*/ 9888 w 10000"/>
                          <a:gd name="connsiteY65" fmla="*/ 0 h 10000"/>
                          <a:gd name="connsiteX66" fmla="*/ 9972 w 10000"/>
                          <a:gd name="connsiteY66"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5718 w 10000"/>
                          <a:gd name="connsiteY38" fmla="*/ 5387 h 10000"/>
                          <a:gd name="connsiteX39" fmla="*/ 6648 w 10000"/>
                          <a:gd name="connsiteY39" fmla="*/ 3968 h 10000"/>
                          <a:gd name="connsiteX40" fmla="*/ 6930 w 10000"/>
                          <a:gd name="connsiteY40" fmla="*/ 3323 h 10000"/>
                          <a:gd name="connsiteX41" fmla="*/ 7155 w 10000"/>
                          <a:gd name="connsiteY41" fmla="*/ 2806 h 10000"/>
                          <a:gd name="connsiteX42" fmla="*/ 7296 w 10000"/>
                          <a:gd name="connsiteY42" fmla="*/ 2387 h 10000"/>
                          <a:gd name="connsiteX43" fmla="*/ 7380 w 10000"/>
                          <a:gd name="connsiteY43" fmla="*/ 2129 h 10000"/>
                          <a:gd name="connsiteX44" fmla="*/ 7380 w 10000"/>
                          <a:gd name="connsiteY44" fmla="*/ 2065 h 10000"/>
                          <a:gd name="connsiteX45" fmla="*/ 7380 w 10000"/>
                          <a:gd name="connsiteY45" fmla="*/ 2065 h 10000"/>
                          <a:gd name="connsiteX46" fmla="*/ 7380 w 10000"/>
                          <a:gd name="connsiteY46" fmla="*/ 2065 h 10000"/>
                          <a:gd name="connsiteX47" fmla="*/ 6422 w 10000"/>
                          <a:gd name="connsiteY47" fmla="*/ 1161 h 10000"/>
                          <a:gd name="connsiteX48" fmla="*/ 6338 w 10000"/>
                          <a:gd name="connsiteY48" fmla="*/ 1097 h 10000"/>
                          <a:gd name="connsiteX49" fmla="*/ 6310 w 10000"/>
                          <a:gd name="connsiteY49" fmla="*/ 1032 h 10000"/>
                          <a:gd name="connsiteX50" fmla="*/ 6310 w 10000"/>
                          <a:gd name="connsiteY50" fmla="*/ 1000 h 10000"/>
                          <a:gd name="connsiteX51" fmla="*/ 6338 w 10000"/>
                          <a:gd name="connsiteY51" fmla="*/ 968 h 10000"/>
                          <a:gd name="connsiteX52" fmla="*/ 6395 w 10000"/>
                          <a:gd name="connsiteY52" fmla="*/ 968 h 10000"/>
                          <a:gd name="connsiteX53" fmla="*/ 6422 w 10000"/>
                          <a:gd name="connsiteY53" fmla="*/ 903 h 10000"/>
                          <a:gd name="connsiteX54" fmla="*/ 6451 w 10000"/>
                          <a:gd name="connsiteY54" fmla="*/ 903 h 10000"/>
                          <a:gd name="connsiteX55" fmla="*/ 6536 w 10000"/>
                          <a:gd name="connsiteY55" fmla="*/ 903 h 10000"/>
                          <a:gd name="connsiteX56" fmla="*/ 6648 w 10000"/>
                          <a:gd name="connsiteY56" fmla="*/ 871 h 10000"/>
                          <a:gd name="connsiteX57" fmla="*/ 6704 w 10000"/>
                          <a:gd name="connsiteY57" fmla="*/ 871 h 10000"/>
                          <a:gd name="connsiteX58" fmla="*/ 7155 w 10000"/>
                          <a:gd name="connsiteY58" fmla="*/ 742 h 10000"/>
                          <a:gd name="connsiteX59" fmla="*/ 7634 w 10000"/>
                          <a:gd name="connsiteY59" fmla="*/ 613 h 10000"/>
                          <a:gd name="connsiteX60" fmla="*/ 8197 w 10000"/>
                          <a:gd name="connsiteY60" fmla="*/ 452 h 10000"/>
                          <a:gd name="connsiteX61" fmla="*/ 8733 w 10000"/>
                          <a:gd name="connsiteY61" fmla="*/ 323 h 10000"/>
                          <a:gd name="connsiteX62" fmla="*/ 9211 w 10000"/>
                          <a:gd name="connsiteY62" fmla="*/ 194 h 10000"/>
                          <a:gd name="connsiteX63" fmla="*/ 9606 w 10000"/>
                          <a:gd name="connsiteY63" fmla="*/ 65 h 10000"/>
                          <a:gd name="connsiteX64" fmla="*/ 9888 w 10000"/>
                          <a:gd name="connsiteY64" fmla="*/ 0 h 10000"/>
                          <a:gd name="connsiteX65" fmla="*/ 9972 w 10000"/>
                          <a:gd name="connsiteY65"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5718 w 10000"/>
                          <a:gd name="connsiteY38" fmla="*/ 5387 h 10000"/>
                          <a:gd name="connsiteX39" fmla="*/ 6930 w 10000"/>
                          <a:gd name="connsiteY39" fmla="*/ 3323 h 10000"/>
                          <a:gd name="connsiteX40" fmla="*/ 7155 w 10000"/>
                          <a:gd name="connsiteY40" fmla="*/ 2806 h 10000"/>
                          <a:gd name="connsiteX41" fmla="*/ 7296 w 10000"/>
                          <a:gd name="connsiteY41" fmla="*/ 2387 h 10000"/>
                          <a:gd name="connsiteX42" fmla="*/ 7380 w 10000"/>
                          <a:gd name="connsiteY42" fmla="*/ 2129 h 10000"/>
                          <a:gd name="connsiteX43" fmla="*/ 7380 w 10000"/>
                          <a:gd name="connsiteY43" fmla="*/ 2065 h 10000"/>
                          <a:gd name="connsiteX44" fmla="*/ 7380 w 10000"/>
                          <a:gd name="connsiteY44" fmla="*/ 2065 h 10000"/>
                          <a:gd name="connsiteX45" fmla="*/ 7380 w 10000"/>
                          <a:gd name="connsiteY45" fmla="*/ 2065 h 10000"/>
                          <a:gd name="connsiteX46" fmla="*/ 6422 w 10000"/>
                          <a:gd name="connsiteY46" fmla="*/ 1161 h 10000"/>
                          <a:gd name="connsiteX47" fmla="*/ 6338 w 10000"/>
                          <a:gd name="connsiteY47" fmla="*/ 1097 h 10000"/>
                          <a:gd name="connsiteX48" fmla="*/ 6310 w 10000"/>
                          <a:gd name="connsiteY48" fmla="*/ 1032 h 10000"/>
                          <a:gd name="connsiteX49" fmla="*/ 6310 w 10000"/>
                          <a:gd name="connsiteY49" fmla="*/ 1000 h 10000"/>
                          <a:gd name="connsiteX50" fmla="*/ 6338 w 10000"/>
                          <a:gd name="connsiteY50" fmla="*/ 968 h 10000"/>
                          <a:gd name="connsiteX51" fmla="*/ 6395 w 10000"/>
                          <a:gd name="connsiteY51" fmla="*/ 968 h 10000"/>
                          <a:gd name="connsiteX52" fmla="*/ 6422 w 10000"/>
                          <a:gd name="connsiteY52" fmla="*/ 903 h 10000"/>
                          <a:gd name="connsiteX53" fmla="*/ 6451 w 10000"/>
                          <a:gd name="connsiteY53" fmla="*/ 903 h 10000"/>
                          <a:gd name="connsiteX54" fmla="*/ 6536 w 10000"/>
                          <a:gd name="connsiteY54" fmla="*/ 903 h 10000"/>
                          <a:gd name="connsiteX55" fmla="*/ 6648 w 10000"/>
                          <a:gd name="connsiteY55" fmla="*/ 871 h 10000"/>
                          <a:gd name="connsiteX56" fmla="*/ 6704 w 10000"/>
                          <a:gd name="connsiteY56" fmla="*/ 871 h 10000"/>
                          <a:gd name="connsiteX57" fmla="*/ 7155 w 10000"/>
                          <a:gd name="connsiteY57" fmla="*/ 742 h 10000"/>
                          <a:gd name="connsiteX58" fmla="*/ 7634 w 10000"/>
                          <a:gd name="connsiteY58" fmla="*/ 613 h 10000"/>
                          <a:gd name="connsiteX59" fmla="*/ 8197 w 10000"/>
                          <a:gd name="connsiteY59" fmla="*/ 452 h 10000"/>
                          <a:gd name="connsiteX60" fmla="*/ 8733 w 10000"/>
                          <a:gd name="connsiteY60" fmla="*/ 323 h 10000"/>
                          <a:gd name="connsiteX61" fmla="*/ 9211 w 10000"/>
                          <a:gd name="connsiteY61" fmla="*/ 194 h 10000"/>
                          <a:gd name="connsiteX62" fmla="*/ 9606 w 10000"/>
                          <a:gd name="connsiteY62" fmla="*/ 65 h 10000"/>
                          <a:gd name="connsiteX63" fmla="*/ 9888 w 10000"/>
                          <a:gd name="connsiteY63" fmla="*/ 0 h 10000"/>
                          <a:gd name="connsiteX64" fmla="*/ 9972 w 10000"/>
                          <a:gd name="connsiteY64"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5718 w 10000"/>
                          <a:gd name="connsiteY38" fmla="*/ 5387 h 10000"/>
                          <a:gd name="connsiteX39" fmla="*/ 7155 w 10000"/>
                          <a:gd name="connsiteY39" fmla="*/ 2806 h 10000"/>
                          <a:gd name="connsiteX40" fmla="*/ 7296 w 10000"/>
                          <a:gd name="connsiteY40" fmla="*/ 2387 h 10000"/>
                          <a:gd name="connsiteX41" fmla="*/ 7380 w 10000"/>
                          <a:gd name="connsiteY41" fmla="*/ 2129 h 10000"/>
                          <a:gd name="connsiteX42" fmla="*/ 7380 w 10000"/>
                          <a:gd name="connsiteY42" fmla="*/ 2065 h 10000"/>
                          <a:gd name="connsiteX43" fmla="*/ 7380 w 10000"/>
                          <a:gd name="connsiteY43" fmla="*/ 2065 h 10000"/>
                          <a:gd name="connsiteX44" fmla="*/ 7380 w 10000"/>
                          <a:gd name="connsiteY44" fmla="*/ 2065 h 10000"/>
                          <a:gd name="connsiteX45" fmla="*/ 6422 w 10000"/>
                          <a:gd name="connsiteY45" fmla="*/ 1161 h 10000"/>
                          <a:gd name="connsiteX46" fmla="*/ 6338 w 10000"/>
                          <a:gd name="connsiteY46" fmla="*/ 1097 h 10000"/>
                          <a:gd name="connsiteX47" fmla="*/ 6310 w 10000"/>
                          <a:gd name="connsiteY47" fmla="*/ 1032 h 10000"/>
                          <a:gd name="connsiteX48" fmla="*/ 6310 w 10000"/>
                          <a:gd name="connsiteY48" fmla="*/ 1000 h 10000"/>
                          <a:gd name="connsiteX49" fmla="*/ 6338 w 10000"/>
                          <a:gd name="connsiteY49" fmla="*/ 968 h 10000"/>
                          <a:gd name="connsiteX50" fmla="*/ 6395 w 10000"/>
                          <a:gd name="connsiteY50" fmla="*/ 968 h 10000"/>
                          <a:gd name="connsiteX51" fmla="*/ 6422 w 10000"/>
                          <a:gd name="connsiteY51" fmla="*/ 903 h 10000"/>
                          <a:gd name="connsiteX52" fmla="*/ 6451 w 10000"/>
                          <a:gd name="connsiteY52" fmla="*/ 903 h 10000"/>
                          <a:gd name="connsiteX53" fmla="*/ 6536 w 10000"/>
                          <a:gd name="connsiteY53" fmla="*/ 903 h 10000"/>
                          <a:gd name="connsiteX54" fmla="*/ 6648 w 10000"/>
                          <a:gd name="connsiteY54" fmla="*/ 871 h 10000"/>
                          <a:gd name="connsiteX55" fmla="*/ 6704 w 10000"/>
                          <a:gd name="connsiteY55" fmla="*/ 871 h 10000"/>
                          <a:gd name="connsiteX56" fmla="*/ 7155 w 10000"/>
                          <a:gd name="connsiteY56" fmla="*/ 742 h 10000"/>
                          <a:gd name="connsiteX57" fmla="*/ 7634 w 10000"/>
                          <a:gd name="connsiteY57" fmla="*/ 613 h 10000"/>
                          <a:gd name="connsiteX58" fmla="*/ 8197 w 10000"/>
                          <a:gd name="connsiteY58" fmla="*/ 452 h 10000"/>
                          <a:gd name="connsiteX59" fmla="*/ 8733 w 10000"/>
                          <a:gd name="connsiteY59" fmla="*/ 323 h 10000"/>
                          <a:gd name="connsiteX60" fmla="*/ 9211 w 10000"/>
                          <a:gd name="connsiteY60" fmla="*/ 194 h 10000"/>
                          <a:gd name="connsiteX61" fmla="*/ 9606 w 10000"/>
                          <a:gd name="connsiteY61" fmla="*/ 65 h 10000"/>
                          <a:gd name="connsiteX62" fmla="*/ 9888 w 10000"/>
                          <a:gd name="connsiteY62" fmla="*/ 0 h 10000"/>
                          <a:gd name="connsiteX63" fmla="*/ 9972 w 10000"/>
                          <a:gd name="connsiteY63"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5718 w 10000"/>
                          <a:gd name="connsiteY38" fmla="*/ 5387 h 10000"/>
                          <a:gd name="connsiteX39" fmla="*/ 7296 w 10000"/>
                          <a:gd name="connsiteY39" fmla="*/ 2387 h 10000"/>
                          <a:gd name="connsiteX40" fmla="*/ 7380 w 10000"/>
                          <a:gd name="connsiteY40" fmla="*/ 2129 h 10000"/>
                          <a:gd name="connsiteX41" fmla="*/ 7380 w 10000"/>
                          <a:gd name="connsiteY41" fmla="*/ 2065 h 10000"/>
                          <a:gd name="connsiteX42" fmla="*/ 7380 w 10000"/>
                          <a:gd name="connsiteY42" fmla="*/ 2065 h 10000"/>
                          <a:gd name="connsiteX43" fmla="*/ 7380 w 10000"/>
                          <a:gd name="connsiteY43" fmla="*/ 2065 h 10000"/>
                          <a:gd name="connsiteX44" fmla="*/ 6422 w 10000"/>
                          <a:gd name="connsiteY44" fmla="*/ 1161 h 10000"/>
                          <a:gd name="connsiteX45" fmla="*/ 6338 w 10000"/>
                          <a:gd name="connsiteY45" fmla="*/ 1097 h 10000"/>
                          <a:gd name="connsiteX46" fmla="*/ 6310 w 10000"/>
                          <a:gd name="connsiteY46" fmla="*/ 1032 h 10000"/>
                          <a:gd name="connsiteX47" fmla="*/ 6310 w 10000"/>
                          <a:gd name="connsiteY47" fmla="*/ 1000 h 10000"/>
                          <a:gd name="connsiteX48" fmla="*/ 6338 w 10000"/>
                          <a:gd name="connsiteY48" fmla="*/ 968 h 10000"/>
                          <a:gd name="connsiteX49" fmla="*/ 6395 w 10000"/>
                          <a:gd name="connsiteY49" fmla="*/ 968 h 10000"/>
                          <a:gd name="connsiteX50" fmla="*/ 6422 w 10000"/>
                          <a:gd name="connsiteY50" fmla="*/ 903 h 10000"/>
                          <a:gd name="connsiteX51" fmla="*/ 6451 w 10000"/>
                          <a:gd name="connsiteY51" fmla="*/ 903 h 10000"/>
                          <a:gd name="connsiteX52" fmla="*/ 6536 w 10000"/>
                          <a:gd name="connsiteY52" fmla="*/ 903 h 10000"/>
                          <a:gd name="connsiteX53" fmla="*/ 6648 w 10000"/>
                          <a:gd name="connsiteY53" fmla="*/ 871 h 10000"/>
                          <a:gd name="connsiteX54" fmla="*/ 6704 w 10000"/>
                          <a:gd name="connsiteY54" fmla="*/ 871 h 10000"/>
                          <a:gd name="connsiteX55" fmla="*/ 7155 w 10000"/>
                          <a:gd name="connsiteY55" fmla="*/ 742 h 10000"/>
                          <a:gd name="connsiteX56" fmla="*/ 7634 w 10000"/>
                          <a:gd name="connsiteY56" fmla="*/ 613 h 10000"/>
                          <a:gd name="connsiteX57" fmla="*/ 8197 w 10000"/>
                          <a:gd name="connsiteY57" fmla="*/ 452 h 10000"/>
                          <a:gd name="connsiteX58" fmla="*/ 8733 w 10000"/>
                          <a:gd name="connsiteY58" fmla="*/ 323 h 10000"/>
                          <a:gd name="connsiteX59" fmla="*/ 9211 w 10000"/>
                          <a:gd name="connsiteY59" fmla="*/ 194 h 10000"/>
                          <a:gd name="connsiteX60" fmla="*/ 9606 w 10000"/>
                          <a:gd name="connsiteY60" fmla="*/ 65 h 10000"/>
                          <a:gd name="connsiteX61" fmla="*/ 9888 w 10000"/>
                          <a:gd name="connsiteY61" fmla="*/ 0 h 10000"/>
                          <a:gd name="connsiteX62" fmla="*/ 9972 w 10000"/>
                          <a:gd name="connsiteY62"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5718 w 10000"/>
                          <a:gd name="connsiteY38" fmla="*/ 5387 h 10000"/>
                          <a:gd name="connsiteX39" fmla="*/ 7380 w 10000"/>
                          <a:gd name="connsiteY39" fmla="*/ 2129 h 10000"/>
                          <a:gd name="connsiteX40" fmla="*/ 7380 w 10000"/>
                          <a:gd name="connsiteY40" fmla="*/ 2065 h 10000"/>
                          <a:gd name="connsiteX41" fmla="*/ 7380 w 10000"/>
                          <a:gd name="connsiteY41" fmla="*/ 2065 h 10000"/>
                          <a:gd name="connsiteX42" fmla="*/ 7380 w 10000"/>
                          <a:gd name="connsiteY42" fmla="*/ 2065 h 10000"/>
                          <a:gd name="connsiteX43" fmla="*/ 6422 w 10000"/>
                          <a:gd name="connsiteY43" fmla="*/ 1161 h 10000"/>
                          <a:gd name="connsiteX44" fmla="*/ 6338 w 10000"/>
                          <a:gd name="connsiteY44" fmla="*/ 1097 h 10000"/>
                          <a:gd name="connsiteX45" fmla="*/ 6310 w 10000"/>
                          <a:gd name="connsiteY45" fmla="*/ 1032 h 10000"/>
                          <a:gd name="connsiteX46" fmla="*/ 6310 w 10000"/>
                          <a:gd name="connsiteY46" fmla="*/ 1000 h 10000"/>
                          <a:gd name="connsiteX47" fmla="*/ 6338 w 10000"/>
                          <a:gd name="connsiteY47" fmla="*/ 968 h 10000"/>
                          <a:gd name="connsiteX48" fmla="*/ 6395 w 10000"/>
                          <a:gd name="connsiteY48" fmla="*/ 968 h 10000"/>
                          <a:gd name="connsiteX49" fmla="*/ 6422 w 10000"/>
                          <a:gd name="connsiteY49" fmla="*/ 903 h 10000"/>
                          <a:gd name="connsiteX50" fmla="*/ 6451 w 10000"/>
                          <a:gd name="connsiteY50" fmla="*/ 903 h 10000"/>
                          <a:gd name="connsiteX51" fmla="*/ 6536 w 10000"/>
                          <a:gd name="connsiteY51" fmla="*/ 903 h 10000"/>
                          <a:gd name="connsiteX52" fmla="*/ 6648 w 10000"/>
                          <a:gd name="connsiteY52" fmla="*/ 871 h 10000"/>
                          <a:gd name="connsiteX53" fmla="*/ 6704 w 10000"/>
                          <a:gd name="connsiteY53" fmla="*/ 871 h 10000"/>
                          <a:gd name="connsiteX54" fmla="*/ 7155 w 10000"/>
                          <a:gd name="connsiteY54" fmla="*/ 742 h 10000"/>
                          <a:gd name="connsiteX55" fmla="*/ 7634 w 10000"/>
                          <a:gd name="connsiteY55" fmla="*/ 613 h 10000"/>
                          <a:gd name="connsiteX56" fmla="*/ 8197 w 10000"/>
                          <a:gd name="connsiteY56" fmla="*/ 452 h 10000"/>
                          <a:gd name="connsiteX57" fmla="*/ 8733 w 10000"/>
                          <a:gd name="connsiteY57" fmla="*/ 323 h 10000"/>
                          <a:gd name="connsiteX58" fmla="*/ 9211 w 10000"/>
                          <a:gd name="connsiteY58" fmla="*/ 194 h 10000"/>
                          <a:gd name="connsiteX59" fmla="*/ 9606 w 10000"/>
                          <a:gd name="connsiteY59" fmla="*/ 65 h 10000"/>
                          <a:gd name="connsiteX60" fmla="*/ 9888 w 10000"/>
                          <a:gd name="connsiteY60" fmla="*/ 0 h 10000"/>
                          <a:gd name="connsiteX61" fmla="*/ 9972 w 10000"/>
                          <a:gd name="connsiteY61"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5718 w 10000"/>
                          <a:gd name="connsiteY38" fmla="*/ 5387 h 10000"/>
                          <a:gd name="connsiteX39" fmla="*/ 7380 w 10000"/>
                          <a:gd name="connsiteY39" fmla="*/ 2065 h 10000"/>
                          <a:gd name="connsiteX40" fmla="*/ 7380 w 10000"/>
                          <a:gd name="connsiteY40" fmla="*/ 2065 h 10000"/>
                          <a:gd name="connsiteX41" fmla="*/ 7380 w 10000"/>
                          <a:gd name="connsiteY41" fmla="*/ 2065 h 10000"/>
                          <a:gd name="connsiteX42" fmla="*/ 6422 w 10000"/>
                          <a:gd name="connsiteY42" fmla="*/ 1161 h 10000"/>
                          <a:gd name="connsiteX43" fmla="*/ 6338 w 10000"/>
                          <a:gd name="connsiteY43" fmla="*/ 1097 h 10000"/>
                          <a:gd name="connsiteX44" fmla="*/ 6310 w 10000"/>
                          <a:gd name="connsiteY44" fmla="*/ 1032 h 10000"/>
                          <a:gd name="connsiteX45" fmla="*/ 6310 w 10000"/>
                          <a:gd name="connsiteY45" fmla="*/ 1000 h 10000"/>
                          <a:gd name="connsiteX46" fmla="*/ 6338 w 10000"/>
                          <a:gd name="connsiteY46" fmla="*/ 968 h 10000"/>
                          <a:gd name="connsiteX47" fmla="*/ 6395 w 10000"/>
                          <a:gd name="connsiteY47" fmla="*/ 968 h 10000"/>
                          <a:gd name="connsiteX48" fmla="*/ 6422 w 10000"/>
                          <a:gd name="connsiteY48" fmla="*/ 903 h 10000"/>
                          <a:gd name="connsiteX49" fmla="*/ 6451 w 10000"/>
                          <a:gd name="connsiteY49" fmla="*/ 903 h 10000"/>
                          <a:gd name="connsiteX50" fmla="*/ 6536 w 10000"/>
                          <a:gd name="connsiteY50" fmla="*/ 903 h 10000"/>
                          <a:gd name="connsiteX51" fmla="*/ 6648 w 10000"/>
                          <a:gd name="connsiteY51" fmla="*/ 871 h 10000"/>
                          <a:gd name="connsiteX52" fmla="*/ 6704 w 10000"/>
                          <a:gd name="connsiteY52" fmla="*/ 871 h 10000"/>
                          <a:gd name="connsiteX53" fmla="*/ 7155 w 10000"/>
                          <a:gd name="connsiteY53" fmla="*/ 742 h 10000"/>
                          <a:gd name="connsiteX54" fmla="*/ 7634 w 10000"/>
                          <a:gd name="connsiteY54" fmla="*/ 613 h 10000"/>
                          <a:gd name="connsiteX55" fmla="*/ 8197 w 10000"/>
                          <a:gd name="connsiteY55" fmla="*/ 452 h 10000"/>
                          <a:gd name="connsiteX56" fmla="*/ 8733 w 10000"/>
                          <a:gd name="connsiteY56" fmla="*/ 323 h 10000"/>
                          <a:gd name="connsiteX57" fmla="*/ 9211 w 10000"/>
                          <a:gd name="connsiteY57" fmla="*/ 194 h 10000"/>
                          <a:gd name="connsiteX58" fmla="*/ 9606 w 10000"/>
                          <a:gd name="connsiteY58" fmla="*/ 65 h 10000"/>
                          <a:gd name="connsiteX59" fmla="*/ 9888 w 10000"/>
                          <a:gd name="connsiteY59" fmla="*/ 0 h 10000"/>
                          <a:gd name="connsiteX60" fmla="*/ 9972 w 10000"/>
                          <a:gd name="connsiteY60"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5718 w 10000"/>
                          <a:gd name="connsiteY38" fmla="*/ 5387 h 10000"/>
                          <a:gd name="connsiteX39" fmla="*/ 7380 w 10000"/>
                          <a:gd name="connsiteY39" fmla="*/ 2065 h 10000"/>
                          <a:gd name="connsiteX40" fmla="*/ 7380 w 10000"/>
                          <a:gd name="connsiteY40" fmla="*/ 2065 h 10000"/>
                          <a:gd name="connsiteX41" fmla="*/ 7380 w 10000"/>
                          <a:gd name="connsiteY41" fmla="*/ 2065 h 10000"/>
                          <a:gd name="connsiteX42" fmla="*/ 6422 w 10000"/>
                          <a:gd name="connsiteY42" fmla="*/ 1161 h 10000"/>
                          <a:gd name="connsiteX43" fmla="*/ 6338 w 10000"/>
                          <a:gd name="connsiteY43" fmla="*/ 1097 h 10000"/>
                          <a:gd name="connsiteX44" fmla="*/ 6310 w 10000"/>
                          <a:gd name="connsiteY44" fmla="*/ 1032 h 10000"/>
                          <a:gd name="connsiteX45" fmla="*/ 6310 w 10000"/>
                          <a:gd name="connsiteY45" fmla="*/ 1000 h 10000"/>
                          <a:gd name="connsiteX46" fmla="*/ 6338 w 10000"/>
                          <a:gd name="connsiteY46" fmla="*/ 968 h 10000"/>
                          <a:gd name="connsiteX47" fmla="*/ 6395 w 10000"/>
                          <a:gd name="connsiteY47" fmla="*/ 968 h 10000"/>
                          <a:gd name="connsiteX48" fmla="*/ 6422 w 10000"/>
                          <a:gd name="connsiteY48" fmla="*/ 903 h 10000"/>
                          <a:gd name="connsiteX49" fmla="*/ 6451 w 10000"/>
                          <a:gd name="connsiteY49" fmla="*/ 903 h 10000"/>
                          <a:gd name="connsiteX50" fmla="*/ 6536 w 10000"/>
                          <a:gd name="connsiteY50" fmla="*/ 903 h 10000"/>
                          <a:gd name="connsiteX51" fmla="*/ 6648 w 10000"/>
                          <a:gd name="connsiteY51" fmla="*/ 871 h 10000"/>
                          <a:gd name="connsiteX52" fmla="*/ 6704 w 10000"/>
                          <a:gd name="connsiteY52" fmla="*/ 871 h 10000"/>
                          <a:gd name="connsiteX53" fmla="*/ 7155 w 10000"/>
                          <a:gd name="connsiteY53" fmla="*/ 742 h 10000"/>
                          <a:gd name="connsiteX54" fmla="*/ 7634 w 10000"/>
                          <a:gd name="connsiteY54" fmla="*/ 613 h 10000"/>
                          <a:gd name="connsiteX55" fmla="*/ 8197 w 10000"/>
                          <a:gd name="connsiteY55" fmla="*/ 452 h 10000"/>
                          <a:gd name="connsiteX56" fmla="*/ 8733 w 10000"/>
                          <a:gd name="connsiteY56" fmla="*/ 323 h 10000"/>
                          <a:gd name="connsiteX57" fmla="*/ 9211 w 10000"/>
                          <a:gd name="connsiteY57" fmla="*/ 194 h 10000"/>
                          <a:gd name="connsiteX58" fmla="*/ 9606 w 10000"/>
                          <a:gd name="connsiteY58" fmla="*/ 65 h 10000"/>
                          <a:gd name="connsiteX59" fmla="*/ 9888 w 10000"/>
                          <a:gd name="connsiteY59" fmla="*/ 0 h 10000"/>
                          <a:gd name="connsiteX60" fmla="*/ 9972 w 10000"/>
                          <a:gd name="connsiteY60"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5718 w 10000"/>
                          <a:gd name="connsiteY38" fmla="*/ 5387 h 10000"/>
                          <a:gd name="connsiteX39" fmla="*/ 7380 w 10000"/>
                          <a:gd name="connsiteY39" fmla="*/ 2065 h 10000"/>
                          <a:gd name="connsiteX40" fmla="*/ 7380 w 10000"/>
                          <a:gd name="connsiteY40" fmla="*/ 2065 h 10000"/>
                          <a:gd name="connsiteX41" fmla="*/ 7380 w 10000"/>
                          <a:gd name="connsiteY41" fmla="*/ 2065 h 10000"/>
                          <a:gd name="connsiteX42" fmla="*/ 6422 w 10000"/>
                          <a:gd name="connsiteY42" fmla="*/ 1161 h 10000"/>
                          <a:gd name="connsiteX43" fmla="*/ 6338 w 10000"/>
                          <a:gd name="connsiteY43" fmla="*/ 1097 h 10000"/>
                          <a:gd name="connsiteX44" fmla="*/ 6310 w 10000"/>
                          <a:gd name="connsiteY44" fmla="*/ 1032 h 10000"/>
                          <a:gd name="connsiteX45" fmla="*/ 6310 w 10000"/>
                          <a:gd name="connsiteY45" fmla="*/ 1000 h 10000"/>
                          <a:gd name="connsiteX46" fmla="*/ 6338 w 10000"/>
                          <a:gd name="connsiteY46" fmla="*/ 968 h 10000"/>
                          <a:gd name="connsiteX47" fmla="*/ 6395 w 10000"/>
                          <a:gd name="connsiteY47" fmla="*/ 968 h 10000"/>
                          <a:gd name="connsiteX48" fmla="*/ 6422 w 10000"/>
                          <a:gd name="connsiteY48" fmla="*/ 903 h 10000"/>
                          <a:gd name="connsiteX49" fmla="*/ 6451 w 10000"/>
                          <a:gd name="connsiteY49" fmla="*/ 903 h 10000"/>
                          <a:gd name="connsiteX50" fmla="*/ 6536 w 10000"/>
                          <a:gd name="connsiteY50" fmla="*/ 903 h 10000"/>
                          <a:gd name="connsiteX51" fmla="*/ 6648 w 10000"/>
                          <a:gd name="connsiteY51" fmla="*/ 871 h 10000"/>
                          <a:gd name="connsiteX52" fmla="*/ 6704 w 10000"/>
                          <a:gd name="connsiteY52" fmla="*/ 871 h 10000"/>
                          <a:gd name="connsiteX53" fmla="*/ 7155 w 10000"/>
                          <a:gd name="connsiteY53" fmla="*/ 742 h 10000"/>
                          <a:gd name="connsiteX54" fmla="*/ 7634 w 10000"/>
                          <a:gd name="connsiteY54" fmla="*/ 613 h 10000"/>
                          <a:gd name="connsiteX55" fmla="*/ 8197 w 10000"/>
                          <a:gd name="connsiteY55" fmla="*/ 452 h 10000"/>
                          <a:gd name="connsiteX56" fmla="*/ 8733 w 10000"/>
                          <a:gd name="connsiteY56" fmla="*/ 323 h 10000"/>
                          <a:gd name="connsiteX57" fmla="*/ 9211 w 10000"/>
                          <a:gd name="connsiteY57" fmla="*/ 194 h 10000"/>
                          <a:gd name="connsiteX58" fmla="*/ 9606 w 10000"/>
                          <a:gd name="connsiteY58" fmla="*/ 65 h 10000"/>
                          <a:gd name="connsiteX59" fmla="*/ 9888 w 10000"/>
                          <a:gd name="connsiteY59" fmla="*/ 0 h 10000"/>
                          <a:gd name="connsiteX60" fmla="*/ 9972 w 10000"/>
                          <a:gd name="connsiteY60"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5718 w 10000"/>
                          <a:gd name="connsiteY38" fmla="*/ 5387 h 10000"/>
                          <a:gd name="connsiteX39" fmla="*/ 7380 w 10000"/>
                          <a:gd name="connsiteY39" fmla="*/ 2065 h 10000"/>
                          <a:gd name="connsiteX40" fmla="*/ 7380 w 10000"/>
                          <a:gd name="connsiteY40" fmla="*/ 2065 h 10000"/>
                          <a:gd name="connsiteX41" fmla="*/ 7380 w 10000"/>
                          <a:gd name="connsiteY41" fmla="*/ 2065 h 10000"/>
                          <a:gd name="connsiteX42" fmla="*/ 6422 w 10000"/>
                          <a:gd name="connsiteY42" fmla="*/ 1161 h 10000"/>
                          <a:gd name="connsiteX43" fmla="*/ 6338 w 10000"/>
                          <a:gd name="connsiteY43" fmla="*/ 1097 h 10000"/>
                          <a:gd name="connsiteX44" fmla="*/ 6310 w 10000"/>
                          <a:gd name="connsiteY44" fmla="*/ 1032 h 10000"/>
                          <a:gd name="connsiteX45" fmla="*/ 6310 w 10000"/>
                          <a:gd name="connsiteY45" fmla="*/ 1000 h 10000"/>
                          <a:gd name="connsiteX46" fmla="*/ 6338 w 10000"/>
                          <a:gd name="connsiteY46" fmla="*/ 968 h 10000"/>
                          <a:gd name="connsiteX47" fmla="*/ 6395 w 10000"/>
                          <a:gd name="connsiteY47" fmla="*/ 968 h 10000"/>
                          <a:gd name="connsiteX48" fmla="*/ 6422 w 10000"/>
                          <a:gd name="connsiteY48" fmla="*/ 903 h 10000"/>
                          <a:gd name="connsiteX49" fmla="*/ 6451 w 10000"/>
                          <a:gd name="connsiteY49" fmla="*/ 903 h 10000"/>
                          <a:gd name="connsiteX50" fmla="*/ 6536 w 10000"/>
                          <a:gd name="connsiteY50" fmla="*/ 903 h 10000"/>
                          <a:gd name="connsiteX51" fmla="*/ 6648 w 10000"/>
                          <a:gd name="connsiteY51" fmla="*/ 871 h 10000"/>
                          <a:gd name="connsiteX52" fmla="*/ 6704 w 10000"/>
                          <a:gd name="connsiteY52" fmla="*/ 871 h 10000"/>
                          <a:gd name="connsiteX53" fmla="*/ 7155 w 10000"/>
                          <a:gd name="connsiteY53" fmla="*/ 742 h 10000"/>
                          <a:gd name="connsiteX54" fmla="*/ 7634 w 10000"/>
                          <a:gd name="connsiteY54" fmla="*/ 613 h 10000"/>
                          <a:gd name="connsiteX55" fmla="*/ 8197 w 10000"/>
                          <a:gd name="connsiteY55" fmla="*/ 452 h 10000"/>
                          <a:gd name="connsiteX56" fmla="*/ 8733 w 10000"/>
                          <a:gd name="connsiteY56" fmla="*/ 323 h 10000"/>
                          <a:gd name="connsiteX57" fmla="*/ 9211 w 10000"/>
                          <a:gd name="connsiteY57" fmla="*/ 194 h 10000"/>
                          <a:gd name="connsiteX58" fmla="*/ 9606 w 10000"/>
                          <a:gd name="connsiteY58" fmla="*/ 65 h 10000"/>
                          <a:gd name="connsiteX59" fmla="*/ 9888 w 10000"/>
                          <a:gd name="connsiteY59" fmla="*/ 0 h 10000"/>
                          <a:gd name="connsiteX60" fmla="*/ 9972 w 10000"/>
                          <a:gd name="connsiteY60"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0 w 10000"/>
                          <a:gd name="connsiteY36" fmla="*/ 10000 h 10000"/>
                          <a:gd name="connsiteX37" fmla="*/ 5718 w 10000"/>
                          <a:gd name="connsiteY37" fmla="*/ 5387 h 10000"/>
                          <a:gd name="connsiteX38" fmla="*/ 7380 w 10000"/>
                          <a:gd name="connsiteY38" fmla="*/ 2065 h 10000"/>
                          <a:gd name="connsiteX39" fmla="*/ 7380 w 10000"/>
                          <a:gd name="connsiteY39" fmla="*/ 2065 h 10000"/>
                          <a:gd name="connsiteX40" fmla="*/ 7380 w 10000"/>
                          <a:gd name="connsiteY40" fmla="*/ 2065 h 10000"/>
                          <a:gd name="connsiteX41" fmla="*/ 6422 w 10000"/>
                          <a:gd name="connsiteY41" fmla="*/ 1161 h 10000"/>
                          <a:gd name="connsiteX42" fmla="*/ 6338 w 10000"/>
                          <a:gd name="connsiteY42" fmla="*/ 1097 h 10000"/>
                          <a:gd name="connsiteX43" fmla="*/ 6310 w 10000"/>
                          <a:gd name="connsiteY43" fmla="*/ 1032 h 10000"/>
                          <a:gd name="connsiteX44" fmla="*/ 6310 w 10000"/>
                          <a:gd name="connsiteY44" fmla="*/ 1000 h 10000"/>
                          <a:gd name="connsiteX45" fmla="*/ 6338 w 10000"/>
                          <a:gd name="connsiteY45" fmla="*/ 968 h 10000"/>
                          <a:gd name="connsiteX46" fmla="*/ 6395 w 10000"/>
                          <a:gd name="connsiteY46" fmla="*/ 968 h 10000"/>
                          <a:gd name="connsiteX47" fmla="*/ 6422 w 10000"/>
                          <a:gd name="connsiteY47" fmla="*/ 903 h 10000"/>
                          <a:gd name="connsiteX48" fmla="*/ 6451 w 10000"/>
                          <a:gd name="connsiteY48" fmla="*/ 903 h 10000"/>
                          <a:gd name="connsiteX49" fmla="*/ 6536 w 10000"/>
                          <a:gd name="connsiteY49" fmla="*/ 903 h 10000"/>
                          <a:gd name="connsiteX50" fmla="*/ 6648 w 10000"/>
                          <a:gd name="connsiteY50" fmla="*/ 871 h 10000"/>
                          <a:gd name="connsiteX51" fmla="*/ 6704 w 10000"/>
                          <a:gd name="connsiteY51" fmla="*/ 871 h 10000"/>
                          <a:gd name="connsiteX52" fmla="*/ 7155 w 10000"/>
                          <a:gd name="connsiteY52" fmla="*/ 742 h 10000"/>
                          <a:gd name="connsiteX53" fmla="*/ 7634 w 10000"/>
                          <a:gd name="connsiteY53" fmla="*/ 613 h 10000"/>
                          <a:gd name="connsiteX54" fmla="*/ 8197 w 10000"/>
                          <a:gd name="connsiteY54" fmla="*/ 452 h 10000"/>
                          <a:gd name="connsiteX55" fmla="*/ 8733 w 10000"/>
                          <a:gd name="connsiteY55" fmla="*/ 323 h 10000"/>
                          <a:gd name="connsiteX56" fmla="*/ 9211 w 10000"/>
                          <a:gd name="connsiteY56" fmla="*/ 194 h 10000"/>
                          <a:gd name="connsiteX57" fmla="*/ 9606 w 10000"/>
                          <a:gd name="connsiteY57" fmla="*/ 65 h 10000"/>
                          <a:gd name="connsiteX58" fmla="*/ 9888 w 10000"/>
                          <a:gd name="connsiteY58" fmla="*/ 0 h 10000"/>
                          <a:gd name="connsiteX59" fmla="*/ 9972 w 10000"/>
                          <a:gd name="connsiteY59"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0 w 10000"/>
                          <a:gd name="connsiteY35" fmla="*/ 10000 h 10000"/>
                          <a:gd name="connsiteX36" fmla="*/ 5718 w 10000"/>
                          <a:gd name="connsiteY36" fmla="*/ 5387 h 10000"/>
                          <a:gd name="connsiteX37" fmla="*/ 7380 w 10000"/>
                          <a:gd name="connsiteY37" fmla="*/ 2065 h 10000"/>
                          <a:gd name="connsiteX38" fmla="*/ 7380 w 10000"/>
                          <a:gd name="connsiteY38" fmla="*/ 2065 h 10000"/>
                          <a:gd name="connsiteX39" fmla="*/ 7380 w 10000"/>
                          <a:gd name="connsiteY39" fmla="*/ 2065 h 10000"/>
                          <a:gd name="connsiteX40" fmla="*/ 6422 w 10000"/>
                          <a:gd name="connsiteY40" fmla="*/ 1161 h 10000"/>
                          <a:gd name="connsiteX41" fmla="*/ 6338 w 10000"/>
                          <a:gd name="connsiteY41" fmla="*/ 1097 h 10000"/>
                          <a:gd name="connsiteX42" fmla="*/ 6310 w 10000"/>
                          <a:gd name="connsiteY42" fmla="*/ 1032 h 10000"/>
                          <a:gd name="connsiteX43" fmla="*/ 6310 w 10000"/>
                          <a:gd name="connsiteY43" fmla="*/ 1000 h 10000"/>
                          <a:gd name="connsiteX44" fmla="*/ 6338 w 10000"/>
                          <a:gd name="connsiteY44" fmla="*/ 968 h 10000"/>
                          <a:gd name="connsiteX45" fmla="*/ 6395 w 10000"/>
                          <a:gd name="connsiteY45" fmla="*/ 968 h 10000"/>
                          <a:gd name="connsiteX46" fmla="*/ 6422 w 10000"/>
                          <a:gd name="connsiteY46" fmla="*/ 903 h 10000"/>
                          <a:gd name="connsiteX47" fmla="*/ 6451 w 10000"/>
                          <a:gd name="connsiteY47" fmla="*/ 903 h 10000"/>
                          <a:gd name="connsiteX48" fmla="*/ 6536 w 10000"/>
                          <a:gd name="connsiteY48" fmla="*/ 903 h 10000"/>
                          <a:gd name="connsiteX49" fmla="*/ 6648 w 10000"/>
                          <a:gd name="connsiteY49" fmla="*/ 871 h 10000"/>
                          <a:gd name="connsiteX50" fmla="*/ 6704 w 10000"/>
                          <a:gd name="connsiteY50" fmla="*/ 871 h 10000"/>
                          <a:gd name="connsiteX51" fmla="*/ 7155 w 10000"/>
                          <a:gd name="connsiteY51" fmla="*/ 742 h 10000"/>
                          <a:gd name="connsiteX52" fmla="*/ 7634 w 10000"/>
                          <a:gd name="connsiteY52" fmla="*/ 613 h 10000"/>
                          <a:gd name="connsiteX53" fmla="*/ 8197 w 10000"/>
                          <a:gd name="connsiteY53" fmla="*/ 452 h 10000"/>
                          <a:gd name="connsiteX54" fmla="*/ 8733 w 10000"/>
                          <a:gd name="connsiteY54" fmla="*/ 323 h 10000"/>
                          <a:gd name="connsiteX55" fmla="*/ 9211 w 10000"/>
                          <a:gd name="connsiteY55" fmla="*/ 194 h 10000"/>
                          <a:gd name="connsiteX56" fmla="*/ 9606 w 10000"/>
                          <a:gd name="connsiteY56" fmla="*/ 65 h 10000"/>
                          <a:gd name="connsiteX57" fmla="*/ 9888 w 10000"/>
                          <a:gd name="connsiteY57" fmla="*/ 0 h 10000"/>
                          <a:gd name="connsiteX58" fmla="*/ 9972 w 10000"/>
                          <a:gd name="connsiteY58"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0 w 10000"/>
                          <a:gd name="connsiteY34" fmla="*/ 10000 h 10000"/>
                          <a:gd name="connsiteX35" fmla="*/ 5718 w 10000"/>
                          <a:gd name="connsiteY35" fmla="*/ 5387 h 10000"/>
                          <a:gd name="connsiteX36" fmla="*/ 7380 w 10000"/>
                          <a:gd name="connsiteY36" fmla="*/ 2065 h 10000"/>
                          <a:gd name="connsiteX37" fmla="*/ 7380 w 10000"/>
                          <a:gd name="connsiteY37" fmla="*/ 2065 h 10000"/>
                          <a:gd name="connsiteX38" fmla="*/ 7380 w 10000"/>
                          <a:gd name="connsiteY38" fmla="*/ 2065 h 10000"/>
                          <a:gd name="connsiteX39" fmla="*/ 6422 w 10000"/>
                          <a:gd name="connsiteY39" fmla="*/ 1161 h 10000"/>
                          <a:gd name="connsiteX40" fmla="*/ 6338 w 10000"/>
                          <a:gd name="connsiteY40" fmla="*/ 1097 h 10000"/>
                          <a:gd name="connsiteX41" fmla="*/ 6310 w 10000"/>
                          <a:gd name="connsiteY41" fmla="*/ 1032 h 10000"/>
                          <a:gd name="connsiteX42" fmla="*/ 6310 w 10000"/>
                          <a:gd name="connsiteY42" fmla="*/ 1000 h 10000"/>
                          <a:gd name="connsiteX43" fmla="*/ 6338 w 10000"/>
                          <a:gd name="connsiteY43" fmla="*/ 968 h 10000"/>
                          <a:gd name="connsiteX44" fmla="*/ 6395 w 10000"/>
                          <a:gd name="connsiteY44" fmla="*/ 968 h 10000"/>
                          <a:gd name="connsiteX45" fmla="*/ 6422 w 10000"/>
                          <a:gd name="connsiteY45" fmla="*/ 903 h 10000"/>
                          <a:gd name="connsiteX46" fmla="*/ 6451 w 10000"/>
                          <a:gd name="connsiteY46" fmla="*/ 903 h 10000"/>
                          <a:gd name="connsiteX47" fmla="*/ 6536 w 10000"/>
                          <a:gd name="connsiteY47" fmla="*/ 903 h 10000"/>
                          <a:gd name="connsiteX48" fmla="*/ 6648 w 10000"/>
                          <a:gd name="connsiteY48" fmla="*/ 871 h 10000"/>
                          <a:gd name="connsiteX49" fmla="*/ 6704 w 10000"/>
                          <a:gd name="connsiteY49" fmla="*/ 871 h 10000"/>
                          <a:gd name="connsiteX50" fmla="*/ 7155 w 10000"/>
                          <a:gd name="connsiteY50" fmla="*/ 742 h 10000"/>
                          <a:gd name="connsiteX51" fmla="*/ 7634 w 10000"/>
                          <a:gd name="connsiteY51" fmla="*/ 613 h 10000"/>
                          <a:gd name="connsiteX52" fmla="*/ 8197 w 10000"/>
                          <a:gd name="connsiteY52" fmla="*/ 452 h 10000"/>
                          <a:gd name="connsiteX53" fmla="*/ 8733 w 10000"/>
                          <a:gd name="connsiteY53" fmla="*/ 323 h 10000"/>
                          <a:gd name="connsiteX54" fmla="*/ 9211 w 10000"/>
                          <a:gd name="connsiteY54" fmla="*/ 194 h 10000"/>
                          <a:gd name="connsiteX55" fmla="*/ 9606 w 10000"/>
                          <a:gd name="connsiteY55" fmla="*/ 65 h 10000"/>
                          <a:gd name="connsiteX56" fmla="*/ 9888 w 10000"/>
                          <a:gd name="connsiteY56" fmla="*/ 0 h 10000"/>
                          <a:gd name="connsiteX57" fmla="*/ 9972 w 10000"/>
                          <a:gd name="connsiteY57"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0 w 10000"/>
                          <a:gd name="connsiteY33" fmla="*/ 10000 h 10000"/>
                          <a:gd name="connsiteX34" fmla="*/ 5718 w 10000"/>
                          <a:gd name="connsiteY34" fmla="*/ 5387 h 10000"/>
                          <a:gd name="connsiteX35" fmla="*/ 7380 w 10000"/>
                          <a:gd name="connsiteY35" fmla="*/ 2065 h 10000"/>
                          <a:gd name="connsiteX36" fmla="*/ 7380 w 10000"/>
                          <a:gd name="connsiteY36" fmla="*/ 2065 h 10000"/>
                          <a:gd name="connsiteX37" fmla="*/ 7380 w 10000"/>
                          <a:gd name="connsiteY37" fmla="*/ 2065 h 10000"/>
                          <a:gd name="connsiteX38" fmla="*/ 6422 w 10000"/>
                          <a:gd name="connsiteY38" fmla="*/ 1161 h 10000"/>
                          <a:gd name="connsiteX39" fmla="*/ 6338 w 10000"/>
                          <a:gd name="connsiteY39" fmla="*/ 1097 h 10000"/>
                          <a:gd name="connsiteX40" fmla="*/ 6310 w 10000"/>
                          <a:gd name="connsiteY40" fmla="*/ 1032 h 10000"/>
                          <a:gd name="connsiteX41" fmla="*/ 6310 w 10000"/>
                          <a:gd name="connsiteY41" fmla="*/ 1000 h 10000"/>
                          <a:gd name="connsiteX42" fmla="*/ 6338 w 10000"/>
                          <a:gd name="connsiteY42" fmla="*/ 968 h 10000"/>
                          <a:gd name="connsiteX43" fmla="*/ 6395 w 10000"/>
                          <a:gd name="connsiteY43" fmla="*/ 968 h 10000"/>
                          <a:gd name="connsiteX44" fmla="*/ 6422 w 10000"/>
                          <a:gd name="connsiteY44" fmla="*/ 903 h 10000"/>
                          <a:gd name="connsiteX45" fmla="*/ 6451 w 10000"/>
                          <a:gd name="connsiteY45" fmla="*/ 903 h 10000"/>
                          <a:gd name="connsiteX46" fmla="*/ 6536 w 10000"/>
                          <a:gd name="connsiteY46" fmla="*/ 903 h 10000"/>
                          <a:gd name="connsiteX47" fmla="*/ 6648 w 10000"/>
                          <a:gd name="connsiteY47" fmla="*/ 871 h 10000"/>
                          <a:gd name="connsiteX48" fmla="*/ 6704 w 10000"/>
                          <a:gd name="connsiteY48" fmla="*/ 871 h 10000"/>
                          <a:gd name="connsiteX49" fmla="*/ 7155 w 10000"/>
                          <a:gd name="connsiteY49" fmla="*/ 742 h 10000"/>
                          <a:gd name="connsiteX50" fmla="*/ 7634 w 10000"/>
                          <a:gd name="connsiteY50" fmla="*/ 613 h 10000"/>
                          <a:gd name="connsiteX51" fmla="*/ 8197 w 10000"/>
                          <a:gd name="connsiteY51" fmla="*/ 452 h 10000"/>
                          <a:gd name="connsiteX52" fmla="*/ 8733 w 10000"/>
                          <a:gd name="connsiteY52" fmla="*/ 323 h 10000"/>
                          <a:gd name="connsiteX53" fmla="*/ 9211 w 10000"/>
                          <a:gd name="connsiteY53" fmla="*/ 194 h 10000"/>
                          <a:gd name="connsiteX54" fmla="*/ 9606 w 10000"/>
                          <a:gd name="connsiteY54" fmla="*/ 65 h 10000"/>
                          <a:gd name="connsiteX55" fmla="*/ 9888 w 10000"/>
                          <a:gd name="connsiteY55" fmla="*/ 0 h 10000"/>
                          <a:gd name="connsiteX56" fmla="*/ 9972 w 10000"/>
                          <a:gd name="connsiteY56"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0 w 10000"/>
                          <a:gd name="connsiteY32" fmla="*/ 10000 h 10000"/>
                          <a:gd name="connsiteX33" fmla="*/ 5718 w 10000"/>
                          <a:gd name="connsiteY33" fmla="*/ 5387 h 10000"/>
                          <a:gd name="connsiteX34" fmla="*/ 7380 w 10000"/>
                          <a:gd name="connsiteY34" fmla="*/ 2065 h 10000"/>
                          <a:gd name="connsiteX35" fmla="*/ 7380 w 10000"/>
                          <a:gd name="connsiteY35" fmla="*/ 2065 h 10000"/>
                          <a:gd name="connsiteX36" fmla="*/ 7380 w 10000"/>
                          <a:gd name="connsiteY36" fmla="*/ 2065 h 10000"/>
                          <a:gd name="connsiteX37" fmla="*/ 6422 w 10000"/>
                          <a:gd name="connsiteY37" fmla="*/ 1161 h 10000"/>
                          <a:gd name="connsiteX38" fmla="*/ 6338 w 10000"/>
                          <a:gd name="connsiteY38" fmla="*/ 1097 h 10000"/>
                          <a:gd name="connsiteX39" fmla="*/ 6310 w 10000"/>
                          <a:gd name="connsiteY39" fmla="*/ 1032 h 10000"/>
                          <a:gd name="connsiteX40" fmla="*/ 6310 w 10000"/>
                          <a:gd name="connsiteY40" fmla="*/ 1000 h 10000"/>
                          <a:gd name="connsiteX41" fmla="*/ 6338 w 10000"/>
                          <a:gd name="connsiteY41" fmla="*/ 968 h 10000"/>
                          <a:gd name="connsiteX42" fmla="*/ 6395 w 10000"/>
                          <a:gd name="connsiteY42" fmla="*/ 968 h 10000"/>
                          <a:gd name="connsiteX43" fmla="*/ 6422 w 10000"/>
                          <a:gd name="connsiteY43" fmla="*/ 903 h 10000"/>
                          <a:gd name="connsiteX44" fmla="*/ 6451 w 10000"/>
                          <a:gd name="connsiteY44" fmla="*/ 903 h 10000"/>
                          <a:gd name="connsiteX45" fmla="*/ 6536 w 10000"/>
                          <a:gd name="connsiteY45" fmla="*/ 903 h 10000"/>
                          <a:gd name="connsiteX46" fmla="*/ 6648 w 10000"/>
                          <a:gd name="connsiteY46" fmla="*/ 871 h 10000"/>
                          <a:gd name="connsiteX47" fmla="*/ 6704 w 10000"/>
                          <a:gd name="connsiteY47" fmla="*/ 871 h 10000"/>
                          <a:gd name="connsiteX48" fmla="*/ 7155 w 10000"/>
                          <a:gd name="connsiteY48" fmla="*/ 742 h 10000"/>
                          <a:gd name="connsiteX49" fmla="*/ 7634 w 10000"/>
                          <a:gd name="connsiteY49" fmla="*/ 613 h 10000"/>
                          <a:gd name="connsiteX50" fmla="*/ 8197 w 10000"/>
                          <a:gd name="connsiteY50" fmla="*/ 452 h 10000"/>
                          <a:gd name="connsiteX51" fmla="*/ 8733 w 10000"/>
                          <a:gd name="connsiteY51" fmla="*/ 323 h 10000"/>
                          <a:gd name="connsiteX52" fmla="*/ 9211 w 10000"/>
                          <a:gd name="connsiteY52" fmla="*/ 194 h 10000"/>
                          <a:gd name="connsiteX53" fmla="*/ 9606 w 10000"/>
                          <a:gd name="connsiteY53" fmla="*/ 65 h 10000"/>
                          <a:gd name="connsiteX54" fmla="*/ 9888 w 10000"/>
                          <a:gd name="connsiteY54" fmla="*/ 0 h 10000"/>
                          <a:gd name="connsiteX55" fmla="*/ 9972 w 10000"/>
                          <a:gd name="connsiteY55"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0 w 10000"/>
                          <a:gd name="connsiteY31" fmla="*/ 10000 h 10000"/>
                          <a:gd name="connsiteX32" fmla="*/ 5718 w 10000"/>
                          <a:gd name="connsiteY32" fmla="*/ 5387 h 10000"/>
                          <a:gd name="connsiteX33" fmla="*/ 7380 w 10000"/>
                          <a:gd name="connsiteY33" fmla="*/ 2065 h 10000"/>
                          <a:gd name="connsiteX34" fmla="*/ 7380 w 10000"/>
                          <a:gd name="connsiteY34" fmla="*/ 2065 h 10000"/>
                          <a:gd name="connsiteX35" fmla="*/ 7380 w 10000"/>
                          <a:gd name="connsiteY35" fmla="*/ 2065 h 10000"/>
                          <a:gd name="connsiteX36" fmla="*/ 6422 w 10000"/>
                          <a:gd name="connsiteY36" fmla="*/ 1161 h 10000"/>
                          <a:gd name="connsiteX37" fmla="*/ 6338 w 10000"/>
                          <a:gd name="connsiteY37" fmla="*/ 1097 h 10000"/>
                          <a:gd name="connsiteX38" fmla="*/ 6310 w 10000"/>
                          <a:gd name="connsiteY38" fmla="*/ 1032 h 10000"/>
                          <a:gd name="connsiteX39" fmla="*/ 6310 w 10000"/>
                          <a:gd name="connsiteY39" fmla="*/ 1000 h 10000"/>
                          <a:gd name="connsiteX40" fmla="*/ 6338 w 10000"/>
                          <a:gd name="connsiteY40" fmla="*/ 968 h 10000"/>
                          <a:gd name="connsiteX41" fmla="*/ 6395 w 10000"/>
                          <a:gd name="connsiteY41" fmla="*/ 968 h 10000"/>
                          <a:gd name="connsiteX42" fmla="*/ 6422 w 10000"/>
                          <a:gd name="connsiteY42" fmla="*/ 903 h 10000"/>
                          <a:gd name="connsiteX43" fmla="*/ 6451 w 10000"/>
                          <a:gd name="connsiteY43" fmla="*/ 903 h 10000"/>
                          <a:gd name="connsiteX44" fmla="*/ 6536 w 10000"/>
                          <a:gd name="connsiteY44" fmla="*/ 903 h 10000"/>
                          <a:gd name="connsiteX45" fmla="*/ 6648 w 10000"/>
                          <a:gd name="connsiteY45" fmla="*/ 871 h 10000"/>
                          <a:gd name="connsiteX46" fmla="*/ 6704 w 10000"/>
                          <a:gd name="connsiteY46" fmla="*/ 871 h 10000"/>
                          <a:gd name="connsiteX47" fmla="*/ 7155 w 10000"/>
                          <a:gd name="connsiteY47" fmla="*/ 742 h 10000"/>
                          <a:gd name="connsiteX48" fmla="*/ 7634 w 10000"/>
                          <a:gd name="connsiteY48" fmla="*/ 613 h 10000"/>
                          <a:gd name="connsiteX49" fmla="*/ 8197 w 10000"/>
                          <a:gd name="connsiteY49" fmla="*/ 452 h 10000"/>
                          <a:gd name="connsiteX50" fmla="*/ 8733 w 10000"/>
                          <a:gd name="connsiteY50" fmla="*/ 323 h 10000"/>
                          <a:gd name="connsiteX51" fmla="*/ 9211 w 10000"/>
                          <a:gd name="connsiteY51" fmla="*/ 194 h 10000"/>
                          <a:gd name="connsiteX52" fmla="*/ 9606 w 10000"/>
                          <a:gd name="connsiteY52" fmla="*/ 65 h 10000"/>
                          <a:gd name="connsiteX53" fmla="*/ 9888 w 10000"/>
                          <a:gd name="connsiteY53" fmla="*/ 0 h 10000"/>
                          <a:gd name="connsiteX54" fmla="*/ 9972 w 10000"/>
                          <a:gd name="connsiteY54"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0 w 10000"/>
                          <a:gd name="connsiteY30" fmla="*/ 10000 h 10000"/>
                          <a:gd name="connsiteX31" fmla="*/ 5718 w 10000"/>
                          <a:gd name="connsiteY31" fmla="*/ 5387 h 10000"/>
                          <a:gd name="connsiteX32" fmla="*/ 7380 w 10000"/>
                          <a:gd name="connsiteY32" fmla="*/ 2065 h 10000"/>
                          <a:gd name="connsiteX33" fmla="*/ 7380 w 10000"/>
                          <a:gd name="connsiteY33" fmla="*/ 2065 h 10000"/>
                          <a:gd name="connsiteX34" fmla="*/ 7380 w 10000"/>
                          <a:gd name="connsiteY34" fmla="*/ 2065 h 10000"/>
                          <a:gd name="connsiteX35" fmla="*/ 6422 w 10000"/>
                          <a:gd name="connsiteY35" fmla="*/ 1161 h 10000"/>
                          <a:gd name="connsiteX36" fmla="*/ 6338 w 10000"/>
                          <a:gd name="connsiteY36" fmla="*/ 1097 h 10000"/>
                          <a:gd name="connsiteX37" fmla="*/ 6310 w 10000"/>
                          <a:gd name="connsiteY37" fmla="*/ 1032 h 10000"/>
                          <a:gd name="connsiteX38" fmla="*/ 6310 w 10000"/>
                          <a:gd name="connsiteY38" fmla="*/ 1000 h 10000"/>
                          <a:gd name="connsiteX39" fmla="*/ 6338 w 10000"/>
                          <a:gd name="connsiteY39" fmla="*/ 968 h 10000"/>
                          <a:gd name="connsiteX40" fmla="*/ 6395 w 10000"/>
                          <a:gd name="connsiteY40" fmla="*/ 968 h 10000"/>
                          <a:gd name="connsiteX41" fmla="*/ 6422 w 10000"/>
                          <a:gd name="connsiteY41" fmla="*/ 903 h 10000"/>
                          <a:gd name="connsiteX42" fmla="*/ 6451 w 10000"/>
                          <a:gd name="connsiteY42" fmla="*/ 903 h 10000"/>
                          <a:gd name="connsiteX43" fmla="*/ 6536 w 10000"/>
                          <a:gd name="connsiteY43" fmla="*/ 903 h 10000"/>
                          <a:gd name="connsiteX44" fmla="*/ 6648 w 10000"/>
                          <a:gd name="connsiteY44" fmla="*/ 871 h 10000"/>
                          <a:gd name="connsiteX45" fmla="*/ 6704 w 10000"/>
                          <a:gd name="connsiteY45" fmla="*/ 871 h 10000"/>
                          <a:gd name="connsiteX46" fmla="*/ 7155 w 10000"/>
                          <a:gd name="connsiteY46" fmla="*/ 742 h 10000"/>
                          <a:gd name="connsiteX47" fmla="*/ 7634 w 10000"/>
                          <a:gd name="connsiteY47" fmla="*/ 613 h 10000"/>
                          <a:gd name="connsiteX48" fmla="*/ 8197 w 10000"/>
                          <a:gd name="connsiteY48" fmla="*/ 452 h 10000"/>
                          <a:gd name="connsiteX49" fmla="*/ 8733 w 10000"/>
                          <a:gd name="connsiteY49" fmla="*/ 323 h 10000"/>
                          <a:gd name="connsiteX50" fmla="*/ 9211 w 10000"/>
                          <a:gd name="connsiteY50" fmla="*/ 194 h 10000"/>
                          <a:gd name="connsiteX51" fmla="*/ 9606 w 10000"/>
                          <a:gd name="connsiteY51" fmla="*/ 65 h 10000"/>
                          <a:gd name="connsiteX52" fmla="*/ 9888 w 10000"/>
                          <a:gd name="connsiteY52" fmla="*/ 0 h 10000"/>
                          <a:gd name="connsiteX53" fmla="*/ 9972 w 10000"/>
                          <a:gd name="connsiteY53"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0 w 10000"/>
                          <a:gd name="connsiteY29" fmla="*/ 10000 h 10000"/>
                          <a:gd name="connsiteX30" fmla="*/ 5718 w 10000"/>
                          <a:gd name="connsiteY30" fmla="*/ 5387 h 10000"/>
                          <a:gd name="connsiteX31" fmla="*/ 7380 w 10000"/>
                          <a:gd name="connsiteY31" fmla="*/ 2065 h 10000"/>
                          <a:gd name="connsiteX32" fmla="*/ 7380 w 10000"/>
                          <a:gd name="connsiteY32" fmla="*/ 2065 h 10000"/>
                          <a:gd name="connsiteX33" fmla="*/ 7380 w 10000"/>
                          <a:gd name="connsiteY33" fmla="*/ 2065 h 10000"/>
                          <a:gd name="connsiteX34" fmla="*/ 6422 w 10000"/>
                          <a:gd name="connsiteY34" fmla="*/ 1161 h 10000"/>
                          <a:gd name="connsiteX35" fmla="*/ 6338 w 10000"/>
                          <a:gd name="connsiteY35" fmla="*/ 1097 h 10000"/>
                          <a:gd name="connsiteX36" fmla="*/ 6310 w 10000"/>
                          <a:gd name="connsiteY36" fmla="*/ 1032 h 10000"/>
                          <a:gd name="connsiteX37" fmla="*/ 6310 w 10000"/>
                          <a:gd name="connsiteY37" fmla="*/ 1000 h 10000"/>
                          <a:gd name="connsiteX38" fmla="*/ 6338 w 10000"/>
                          <a:gd name="connsiteY38" fmla="*/ 968 h 10000"/>
                          <a:gd name="connsiteX39" fmla="*/ 6395 w 10000"/>
                          <a:gd name="connsiteY39" fmla="*/ 968 h 10000"/>
                          <a:gd name="connsiteX40" fmla="*/ 6422 w 10000"/>
                          <a:gd name="connsiteY40" fmla="*/ 903 h 10000"/>
                          <a:gd name="connsiteX41" fmla="*/ 6451 w 10000"/>
                          <a:gd name="connsiteY41" fmla="*/ 903 h 10000"/>
                          <a:gd name="connsiteX42" fmla="*/ 6536 w 10000"/>
                          <a:gd name="connsiteY42" fmla="*/ 903 h 10000"/>
                          <a:gd name="connsiteX43" fmla="*/ 6648 w 10000"/>
                          <a:gd name="connsiteY43" fmla="*/ 871 h 10000"/>
                          <a:gd name="connsiteX44" fmla="*/ 6704 w 10000"/>
                          <a:gd name="connsiteY44" fmla="*/ 871 h 10000"/>
                          <a:gd name="connsiteX45" fmla="*/ 7155 w 10000"/>
                          <a:gd name="connsiteY45" fmla="*/ 742 h 10000"/>
                          <a:gd name="connsiteX46" fmla="*/ 7634 w 10000"/>
                          <a:gd name="connsiteY46" fmla="*/ 613 h 10000"/>
                          <a:gd name="connsiteX47" fmla="*/ 8197 w 10000"/>
                          <a:gd name="connsiteY47" fmla="*/ 452 h 10000"/>
                          <a:gd name="connsiteX48" fmla="*/ 8733 w 10000"/>
                          <a:gd name="connsiteY48" fmla="*/ 323 h 10000"/>
                          <a:gd name="connsiteX49" fmla="*/ 9211 w 10000"/>
                          <a:gd name="connsiteY49" fmla="*/ 194 h 10000"/>
                          <a:gd name="connsiteX50" fmla="*/ 9606 w 10000"/>
                          <a:gd name="connsiteY50" fmla="*/ 65 h 10000"/>
                          <a:gd name="connsiteX51" fmla="*/ 9888 w 10000"/>
                          <a:gd name="connsiteY51" fmla="*/ 0 h 10000"/>
                          <a:gd name="connsiteX52" fmla="*/ 9972 w 10000"/>
                          <a:gd name="connsiteY52"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0 w 10000"/>
                          <a:gd name="connsiteY29" fmla="*/ 10000 h 10000"/>
                          <a:gd name="connsiteX30" fmla="*/ 5718 w 10000"/>
                          <a:gd name="connsiteY30" fmla="*/ 5387 h 10000"/>
                          <a:gd name="connsiteX31" fmla="*/ 7380 w 10000"/>
                          <a:gd name="connsiteY31" fmla="*/ 2065 h 10000"/>
                          <a:gd name="connsiteX32" fmla="*/ 7380 w 10000"/>
                          <a:gd name="connsiteY32" fmla="*/ 2065 h 10000"/>
                          <a:gd name="connsiteX33" fmla="*/ 7380 w 10000"/>
                          <a:gd name="connsiteY33" fmla="*/ 2065 h 10000"/>
                          <a:gd name="connsiteX34" fmla="*/ 6422 w 10000"/>
                          <a:gd name="connsiteY34" fmla="*/ 1161 h 10000"/>
                          <a:gd name="connsiteX35" fmla="*/ 6338 w 10000"/>
                          <a:gd name="connsiteY35" fmla="*/ 1097 h 10000"/>
                          <a:gd name="connsiteX36" fmla="*/ 6310 w 10000"/>
                          <a:gd name="connsiteY36" fmla="*/ 1032 h 10000"/>
                          <a:gd name="connsiteX37" fmla="*/ 6310 w 10000"/>
                          <a:gd name="connsiteY37" fmla="*/ 1000 h 10000"/>
                          <a:gd name="connsiteX38" fmla="*/ 6338 w 10000"/>
                          <a:gd name="connsiteY38" fmla="*/ 968 h 10000"/>
                          <a:gd name="connsiteX39" fmla="*/ 6395 w 10000"/>
                          <a:gd name="connsiteY39" fmla="*/ 968 h 10000"/>
                          <a:gd name="connsiteX40" fmla="*/ 6422 w 10000"/>
                          <a:gd name="connsiteY40" fmla="*/ 903 h 10000"/>
                          <a:gd name="connsiteX41" fmla="*/ 6451 w 10000"/>
                          <a:gd name="connsiteY41" fmla="*/ 903 h 10000"/>
                          <a:gd name="connsiteX42" fmla="*/ 6536 w 10000"/>
                          <a:gd name="connsiteY42" fmla="*/ 903 h 10000"/>
                          <a:gd name="connsiteX43" fmla="*/ 6648 w 10000"/>
                          <a:gd name="connsiteY43" fmla="*/ 871 h 10000"/>
                          <a:gd name="connsiteX44" fmla="*/ 6704 w 10000"/>
                          <a:gd name="connsiteY44" fmla="*/ 871 h 10000"/>
                          <a:gd name="connsiteX45" fmla="*/ 7155 w 10000"/>
                          <a:gd name="connsiteY45" fmla="*/ 742 h 10000"/>
                          <a:gd name="connsiteX46" fmla="*/ 7634 w 10000"/>
                          <a:gd name="connsiteY46" fmla="*/ 613 h 10000"/>
                          <a:gd name="connsiteX47" fmla="*/ 8197 w 10000"/>
                          <a:gd name="connsiteY47" fmla="*/ 452 h 10000"/>
                          <a:gd name="connsiteX48" fmla="*/ 8733 w 10000"/>
                          <a:gd name="connsiteY48" fmla="*/ 323 h 10000"/>
                          <a:gd name="connsiteX49" fmla="*/ 9211 w 10000"/>
                          <a:gd name="connsiteY49" fmla="*/ 194 h 10000"/>
                          <a:gd name="connsiteX50" fmla="*/ 9606 w 10000"/>
                          <a:gd name="connsiteY50" fmla="*/ 65 h 10000"/>
                          <a:gd name="connsiteX51" fmla="*/ 9888 w 10000"/>
                          <a:gd name="connsiteY51" fmla="*/ 0 h 10000"/>
                          <a:gd name="connsiteX52" fmla="*/ 9972 w 10000"/>
                          <a:gd name="connsiteY52"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0 w 10000"/>
                          <a:gd name="connsiteY29" fmla="*/ 10000 h 10000"/>
                          <a:gd name="connsiteX30" fmla="*/ 5718 w 10000"/>
                          <a:gd name="connsiteY30" fmla="*/ 5387 h 10000"/>
                          <a:gd name="connsiteX31" fmla="*/ 7380 w 10000"/>
                          <a:gd name="connsiteY31" fmla="*/ 2065 h 10000"/>
                          <a:gd name="connsiteX32" fmla="*/ 7380 w 10000"/>
                          <a:gd name="connsiteY32" fmla="*/ 2065 h 10000"/>
                          <a:gd name="connsiteX33" fmla="*/ 7380 w 10000"/>
                          <a:gd name="connsiteY33" fmla="*/ 2065 h 10000"/>
                          <a:gd name="connsiteX34" fmla="*/ 6422 w 10000"/>
                          <a:gd name="connsiteY34" fmla="*/ 1161 h 10000"/>
                          <a:gd name="connsiteX35" fmla="*/ 6338 w 10000"/>
                          <a:gd name="connsiteY35" fmla="*/ 1097 h 10000"/>
                          <a:gd name="connsiteX36" fmla="*/ 6310 w 10000"/>
                          <a:gd name="connsiteY36" fmla="*/ 1032 h 10000"/>
                          <a:gd name="connsiteX37" fmla="*/ 6310 w 10000"/>
                          <a:gd name="connsiteY37" fmla="*/ 1000 h 10000"/>
                          <a:gd name="connsiteX38" fmla="*/ 6338 w 10000"/>
                          <a:gd name="connsiteY38" fmla="*/ 968 h 10000"/>
                          <a:gd name="connsiteX39" fmla="*/ 6395 w 10000"/>
                          <a:gd name="connsiteY39" fmla="*/ 968 h 10000"/>
                          <a:gd name="connsiteX40" fmla="*/ 6422 w 10000"/>
                          <a:gd name="connsiteY40" fmla="*/ 903 h 10000"/>
                          <a:gd name="connsiteX41" fmla="*/ 6451 w 10000"/>
                          <a:gd name="connsiteY41" fmla="*/ 903 h 10000"/>
                          <a:gd name="connsiteX42" fmla="*/ 6536 w 10000"/>
                          <a:gd name="connsiteY42" fmla="*/ 903 h 10000"/>
                          <a:gd name="connsiteX43" fmla="*/ 6648 w 10000"/>
                          <a:gd name="connsiteY43" fmla="*/ 871 h 10000"/>
                          <a:gd name="connsiteX44" fmla="*/ 6704 w 10000"/>
                          <a:gd name="connsiteY44" fmla="*/ 871 h 10000"/>
                          <a:gd name="connsiteX45" fmla="*/ 7155 w 10000"/>
                          <a:gd name="connsiteY45" fmla="*/ 742 h 10000"/>
                          <a:gd name="connsiteX46" fmla="*/ 7634 w 10000"/>
                          <a:gd name="connsiteY46" fmla="*/ 613 h 10000"/>
                          <a:gd name="connsiteX47" fmla="*/ 8197 w 10000"/>
                          <a:gd name="connsiteY47" fmla="*/ 452 h 10000"/>
                          <a:gd name="connsiteX48" fmla="*/ 8733 w 10000"/>
                          <a:gd name="connsiteY48" fmla="*/ 323 h 10000"/>
                          <a:gd name="connsiteX49" fmla="*/ 9211 w 10000"/>
                          <a:gd name="connsiteY49" fmla="*/ 194 h 10000"/>
                          <a:gd name="connsiteX50" fmla="*/ 9606 w 10000"/>
                          <a:gd name="connsiteY50" fmla="*/ 65 h 10000"/>
                          <a:gd name="connsiteX51" fmla="*/ 9888 w 10000"/>
                          <a:gd name="connsiteY51" fmla="*/ 0 h 10000"/>
                          <a:gd name="connsiteX52" fmla="*/ 9972 w 10000"/>
                          <a:gd name="connsiteY52"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6451 w 10000"/>
                          <a:gd name="connsiteY27" fmla="*/ 6484 h 10000"/>
                          <a:gd name="connsiteX28" fmla="*/ 0 w 10000"/>
                          <a:gd name="connsiteY28" fmla="*/ 10000 h 10000"/>
                          <a:gd name="connsiteX29" fmla="*/ 5718 w 10000"/>
                          <a:gd name="connsiteY29" fmla="*/ 5387 h 10000"/>
                          <a:gd name="connsiteX30" fmla="*/ 7380 w 10000"/>
                          <a:gd name="connsiteY30" fmla="*/ 2065 h 10000"/>
                          <a:gd name="connsiteX31" fmla="*/ 7380 w 10000"/>
                          <a:gd name="connsiteY31" fmla="*/ 2065 h 10000"/>
                          <a:gd name="connsiteX32" fmla="*/ 7380 w 10000"/>
                          <a:gd name="connsiteY32" fmla="*/ 2065 h 10000"/>
                          <a:gd name="connsiteX33" fmla="*/ 6422 w 10000"/>
                          <a:gd name="connsiteY33" fmla="*/ 1161 h 10000"/>
                          <a:gd name="connsiteX34" fmla="*/ 6338 w 10000"/>
                          <a:gd name="connsiteY34" fmla="*/ 1097 h 10000"/>
                          <a:gd name="connsiteX35" fmla="*/ 6310 w 10000"/>
                          <a:gd name="connsiteY35" fmla="*/ 1032 h 10000"/>
                          <a:gd name="connsiteX36" fmla="*/ 6310 w 10000"/>
                          <a:gd name="connsiteY36" fmla="*/ 1000 h 10000"/>
                          <a:gd name="connsiteX37" fmla="*/ 6338 w 10000"/>
                          <a:gd name="connsiteY37" fmla="*/ 968 h 10000"/>
                          <a:gd name="connsiteX38" fmla="*/ 6395 w 10000"/>
                          <a:gd name="connsiteY38" fmla="*/ 968 h 10000"/>
                          <a:gd name="connsiteX39" fmla="*/ 6422 w 10000"/>
                          <a:gd name="connsiteY39" fmla="*/ 903 h 10000"/>
                          <a:gd name="connsiteX40" fmla="*/ 6451 w 10000"/>
                          <a:gd name="connsiteY40" fmla="*/ 903 h 10000"/>
                          <a:gd name="connsiteX41" fmla="*/ 6536 w 10000"/>
                          <a:gd name="connsiteY41" fmla="*/ 903 h 10000"/>
                          <a:gd name="connsiteX42" fmla="*/ 6648 w 10000"/>
                          <a:gd name="connsiteY42" fmla="*/ 871 h 10000"/>
                          <a:gd name="connsiteX43" fmla="*/ 6704 w 10000"/>
                          <a:gd name="connsiteY43" fmla="*/ 871 h 10000"/>
                          <a:gd name="connsiteX44" fmla="*/ 7155 w 10000"/>
                          <a:gd name="connsiteY44" fmla="*/ 742 h 10000"/>
                          <a:gd name="connsiteX45" fmla="*/ 7634 w 10000"/>
                          <a:gd name="connsiteY45" fmla="*/ 613 h 10000"/>
                          <a:gd name="connsiteX46" fmla="*/ 8197 w 10000"/>
                          <a:gd name="connsiteY46" fmla="*/ 452 h 10000"/>
                          <a:gd name="connsiteX47" fmla="*/ 8733 w 10000"/>
                          <a:gd name="connsiteY47" fmla="*/ 323 h 10000"/>
                          <a:gd name="connsiteX48" fmla="*/ 9211 w 10000"/>
                          <a:gd name="connsiteY48" fmla="*/ 194 h 10000"/>
                          <a:gd name="connsiteX49" fmla="*/ 9606 w 10000"/>
                          <a:gd name="connsiteY49" fmla="*/ 65 h 10000"/>
                          <a:gd name="connsiteX50" fmla="*/ 9888 w 10000"/>
                          <a:gd name="connsiteY50" fmla="*/ 0 h 10000"/>
                          <a:gd name="connsiteX51" fmla="*/ 9972 w 10000"/>
                          <a:gd name="connsiteY51"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6451 w 10000"/>
                          <a:gd name="connsiteY26" fmla="*/ 6484 h 10000"/>
                          <a:gd name="connsiteX27" fmla="*/ 0 w 10000"/>
                          <a:gd name="connsiteY27" fmla="*/ 10000 h 10000"/>
                          <a:gd name="connsiteX28" fmla="*/ 5718 w 10000"/>
                          <a:gd name="connsiteY28" fmla="*/ 5387 h 10000"/>
                          <a:gd name="connsiteX29" fmla="*/ 7380 w 10000"/>
                          <a:gd name="connsiteY29" fmla="*/ 2065 h 10000"/>
                          <a:gd name="connsiteX30" fmla="*/ 7380 w 10000"/>
                          <a:gd name="connsiteY30" fmla="*/ 2065 h 10000"/>
                          <a:gd name="connsiteX31" fmla="*/ 7380 w 10000"/>
                          <a:gd name="connsiteY31" fmla="*/ 2065 h 10000"/>
                          <a:gd name="connsiteX32" fmla="*/ 6422 w 10000"/>
                          <a:gd name="connsiteY32" fmla="*/ 1161 h 10000"/>
                          <a:gd name="connsiteX33" fmla="*/ 6338 w 10000"/>
                          <a:gd name="connsiteY33" fmla="*/ 1097 h 10000"/>
                          <a:gd name="connsiteX34" fmla="*/ 6310 w 10000"/>
                          <a:gd name="connsiteY34" fmla="*/ 1032 h 10000"/>
                          <a:gd name="connsiteX35" fmla="*/ 6310 w 10000"/>
                          <a:gd name="connsiteY35" fmla="*/ 1000 h 10000"/>
                          <a:gd name="connsiteX36" fmla="*/ 6338 w 10000"/>
                          <a:gd name="connsiteY36" fmla="*/ 968 h 10000"/>
                          <a:gd name="connsiteX37" fmla="*/ 6395 w 10000"/>
                          <a:gd name="connsiteY37" fmla="*/ 968 h 10000"/>
                          <a:gd name="connsiteX38" fmla="*/ 6422 w 10000"/>
                          <a:gd name="connsiteY38" fmla="*/ 903 h 10000"/>
                          <a:gd name="connsiteX39" fmla="*/ 6451 w 10000"/>
                          <a:gd name="connsiteY39" fmla="*/ 903 h 10000"/>
                          <a:gd name="connsiteX40" fmla="*/ 6536 w 10000"/>
                          <a:gd name="connsiteY40" fmla="*/ 903 h 10000"/>
                          <a:gd name="connsiteX41" fmla="*/ 6648 w 10000"/>
                          <a:gd name="connsiteY41" fmla="*/ 871 h 10000"/>
                          <a:gd name="connsiteX42" fmla="*/ 6704 w 10000"/>
                          <a:gd name="connsiteY42" fmla="*/ 871 h 10000"/>
                          <a:gd name="connsiteX43" fmla="*/ 7155 w 10000"/>
                          <a:gd name="connsiteY43" fmla="*/ 742 h 10000"/>
                          <a:gd name="connsiteX44" fmla="*/ 7634 w 10000"/>
                          <a:gd name="connsiteY44" fmla="*/ 613 h 10000"/>
                          <a:gd name="connsiteX45" fmla="*/ 8197 w 10000"/>
                          <a:gd name="connsiteY45" fmla="*/ 452 h 10000"/>
                          <a:gd name="connsiteX46" fmla="*/ 8733 w 10000"/>
                          <a:gd name="connsiteY46" fmla="*/ 323 h 10000"/>
                          <a:gd name="connsiteX47" fmla="*/ 9211 w 10000"/>
                          <a:gd name="connsiteY47" fmla="*/ 194 h 10000"/>
                          <a:gd name="connsiteX48" fmla="*/ 9606 w 10000"/>
                          <a:gd name="connsiteY48" fmla="*/ 65 h 10000"/>
                          <a:gd name="connsiteX49" fmla="*/ 9888 w 10000"/>
                          <a:gd name="connsiteY49" fmla="*/ 0 h 10000"/>
                          <a:gd name="connsiteX50" fmla="*/ 9972 w 10000"/>
                          <a:gd name="connsiteY50"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6451 w 10000"/>
                          <a:gd name="connsiteY26" fmla="*/ 6484 h 10000"/>
                          <a:gd name="connsiteX27" fmla="*/ 0 w 10000"/>
                          <a:gd name="connsiteY27" fmla="*/ 10000 h 10000"/>
                          <a:gd name="connsiteX28" fmla="*/ 5718 w 10000"/>
                          <a:gd name="connsiteY28" fmla="*/ 5387 h 10000"/>
                          <a:gd name="connsiteX29" fmla="*/ 7380 w 10000"/>
                          <a:gd name="connsiteY29" fmla="*/ 2065 h 10000"/>
                          <a:gd name="connsiteX30" fmla="*/ 7380 w 10000"/>
                          <a:gd name="connsiteY30" fmla="*/ 2065 h 10000"/>
                          <a:gd name="connsiteX31" fmla="*/ 7380 w 10000"/>
                          <a:gd name="connsiteY31" fmla="*/ 2065 h 10000"/>
                          <a:gd name="connsiteX32" fmla="*/ 6422 w 10000"/>
                          <a:gd name="connsiteY32" fmla="*/ 1161 h 10000"/>
                          <a:gd name="connsiteX33" fmla="*/ 6338 w 10000"/>
                          <a:gd name="connsiteY33" fmla="*/ 1097 h 10000"/>
                          <a:gd name="connsiteX34" fmla="*/ 6310 w 10000"/>
                          <a:gd name="connsiteY34" fmla="*/ 1032 h 10000"/>
                          <a:gd name="connsiteX35" fmla="*/ 6310 w 10000"/>
                          <a:gd name="connsiteY35" fmla="*/ 1000 h 10000"/>
                          <a:gd name="connsiteX36" fmla="*/ 6338 w 10000"/>
                          <a:gd name="connsiteY36" fmla="*/ 968 h 10000"/>
                          <a:gd name="connsiteX37" fmla="*/ 6395 w 10000"/>
                          <a:gd name="connsiteY37" fmla="*/ 968 h 10000"/>
                          <a:gd name="connsiteX38" fmla="*/ 6422 w 10000"/>
                          <a:gd name="connsiteY38" fmla="*/ 903 h 10000"/>
                          <a:gd name="connsiteX39" fmla="*/ 6451 w 10000"/>
                          <a:gd name="connsiteY39" fmla="*/ 903 h 10000"/>
                          <a:gd name="connsiteX40" fmla="*/ 6536 w 10000"/>
                          <a:gd name="connsiteY40" fmla="*/ 903 h 10000"/>
                          <a:gd name="connsiteX41" fmla="*/ 6648 w 10000"/>
                          <a:gd name="connsiteY41" fmla="*/ 871 h 10000"/>
                          <a:gd name="connsiteX42" fmla="*/ 6704 w 10000"/>
                          <a:gd name="connsiteY42" fmla="*/ 871 h 10000"/>
                          <a:gd name="connsiteX43" fmla="*/ 7155 w 10000"/>
                          <a:gd name="connsiteY43" fmla="*/ 742 h 10000"/>
                          <a:gd name="connsiteX44" fmla="*/ 7634 w 10000"/>
                          <a:gd name="connsiteY44" fmla="*/ 613 h 10000"/>
                          <a:gd name="connsiteX45" fmla="*/ 8197 w 10000"/>
                          <a:gd name="connsiteY45" fmla="*/ 452 h 10000"/>
                          <a:gd name="connsiteX46" fmla="*/ 8733 w 10000"/>
                          <a:gd name="connsiteY46" fmla="*/ 323 h 10000"/>
                          <a:gd name="connsiteX47" fmla="*/ 9211 w 10000"/>
                          <a:gd name="connsiteY47" fmla="*/ 194 h 10000"/>
                          <a:gd name="connsiteX48" fmla="*/ 9606 w 10000"/>
                          <a:gd name="connsiteY48" fmla="*/ 65 h 10000"/>
                          <a:gd name="connsiteX49" fmla="*/ 9888 w 10000"/>
                          <a:gd name="connsiteY49" fmla="*/ 0 h 10000"/>
                          <a:gd name="connsiteX50" fmla="*/ 9972 w 10000"/>
                          <a:gd name="connsiteY50"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6451 w 10000"/>
                          <a:gd name="connsiteY26" fmla="*/ 6484 h 10000"/>
                          <a:gd name="connsiteX27" fmla="*/ 0 w 10000"/>
                          <a:gd name="connsiteY27" fmla="*/ 10000 h 10000"/>
                          <a:gd name="connsiteX28" fmla="*/ 5718 w 10000"/>
                          <a:gd name="connsiteY28" fmla="*/ 5387 h 10000"/>
                          <a:gd name="connsiteX29" fmla="*/ 7380 w 10000"/>
                          <a:gd name="connsiteY29" fmla="*/ 2065 h 10000"/>
                          <a:gd name="connsiteX30" fmla="*/ 7380 w 10000"/>
                          <a:gd name="connsiteY30" fmla="*/ 2065 h 10000"/>
                          <a:gd name="connsiteX31" fmla="*/ 7380 w 10000"/>
                          <a:gd name="connsiteY31" fmla="*/ 2065 h 10000"/>
                          <a:gd name="connsiteX32" fmla="*/ 6422 w 10000"/>
                          <a:gd name="connsiteY32" fmla="*/ 1161 h 10000"/>
                          <a:gd name="connsiteX33" fmla="*/ 6338 w 10000"/>
                          <a:gd name="connsiteY33" fmla="*/ 1097 h 10000"/>
                          <a:gd name="connsiteX34" fmla="*/ 6310 w 10000"/>
                          <a:gd name="connsiteY34" fmla="*/ 1032 h 10000"/>
                          <a:gd name="connsiteX35" fmla="*/ 6310 w 10000"/>
                          <a:gd name="connsiteY35" fmla="*/ 1000 h 10000"/>
                          <a:gd name="connsiteX36" fmla="*/ 6338 w 10000"/>
                          <a:gd name="connsiteY36" fmla="*/ 968 h 10000"/>
                          <a:gd name="connsiteX37" fmla="*/ 6395 w 10000"/>
                          <a:gd name="connsiteY37" fmla="*/ 968 h 10000"/>
                          <a:gd name="connsiteX38" fmla="*/ 6422 w 10000"/>
                          <a:gd name="connsiteY38" fmla="*/ 903 h 10000"/>
                          <a:gd name="connsiteX39" fmla="*/ 6451 w 10000"/>
                          <a:gd name="connsiteY39" fmla="*/ 903 h 10000"/>
                          <a:gd name="connsiteX40" fmla="*/ 6536 w 10000"/>
                          <a:gd name="connsiteY40" fmla="*/ 903 h 10000"/>
                          <a:gd name="connsiteX41" fmla="*/ 6648 w 10000"/>
                          <a:gd name="connsiteY41" fmla="*/ 871 h 10000"/>
                          <a:gd name="connsiteX42" fmla="*/ 6704 w 10000"/>
                          <a:gd name="connsiteY42" fmla="*/ 871 h 10000"/>
                          <a:gd name="connsiteX43" fmla="*/ 7155 w 10000"/>
                          <a:gd name="connsiteY43" fmla="*/ 742 h 10000"/>
                          <a:gd name="connsiteX44" fmla="*/ 7634 w 10000"/>
                          <a:gd name="connsiteY44" fmla="*/ 613 h 10000"/>
                          <a:gd name="connsiteX45" fmla="*/ 8197 w 10000"/>
                          <a:gd name="connsiteY45" fmla="*/ 452 h 10000"/>
                          <a:gd name="connsiteX46" fmla="*/ 8733 w 10000"/>
                          <a:gd name="connsiteY46" fmla="*/ 323 h 10000"/>
                          <a:gd name="connsiteX47" fmla="*/ 9211 w 10000"/>
                          <a:gd name="connsiteY47" fmla="*/ 194 h 10000"/>
                          <a:gd name="connsiteX48" fmla="*/ 9606 w 10000"/>
                          <a:gd name="connsiteY48" fmla="*/ 65 h 10000"/>
                          <a:gd name="connsiteX49" fmla="*/ 9888 w 10000"/>
                          <a:gd name="connsiteY49" fmla="*/ 0 h 10000"/>
                          <a:gd name="connsiteX50" fmla="*/ 9972 w 10000"/>
                          <a:gd name="connsiteY50"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6451 w 10000"/>
                          <a:gd name="connsiteY26" fmla="*/ 6484 h 10000"/>
                          <a:gd name="connsiteX27" fmla="*/ 0 w 10000"/>
                          <a:gd name="connsiteY27" fmla="*/ 10000 h 10000"/>
                          <a:gd name="connsiteX28" fmla="*/ 5718 w 10000"/>
                          <a:gd name="connsiteY28" fmla="*/ 5387 h 10000"/>
                          <a:gd name="connsiteX29" fmla="*/ 7380 w 10000"/>
                          <a:gd name="connsiteY29" fmla="*/ 2065 h 10000"/>
                          <a:gd name="connsiteX30" fmla="*/ 7380 w 10000"/>
                          <a:gd name="connsiteY30" fmla="*/ 2065 h 10000"/>
                          <a:gd name="connsiteX31" fmla="*/ 7380 w 10000"/>
                          <a:gd name="connsiteY31" fmla="*/ 2065 h 10000"/>
                          <a:gd name="connsiteX32" fmla="*/ 6422 w 10000"/>
                          <a:gd name="connsiteY32" fmla="*/ 1161 h 10000"/>
                          <a:gd name="connsiteX33" fmla="*/ 6338 w 10000"/>
                          <a:gd name="connsiteY33" fmla="*/ 1097 h 10000"/>
                          <a:gd name="connsiteX34" fmla="*/ 6310 w 10000"/>
                          <a:gd name="connsiteY34" fmla="*/ 1032 h 10000"/>
                          <a:gd name="connsiteX35" fmla="*/ 6310 w 10000"/>
                          <a:gd name="connsiteY35" fmla="*/ 1000 h 10000"/>
                          <a:gd name="connsiteX36" fmla="*/ 6338 w 10000"/>
                          <a:gd name="connsiteY36" fmla="*/ 968 h 10000"/>
                          <a:gd name="connsiteX37" fmla="*/ 6395 w 10000"/>
                          <a:gd name="connsiteY37" fmla="*/ 968 h 10000"/>
                          <a:gd name="connsiteX38" fmla="*/ 6422 w 10000"/>
                          <a:gd name="connsiteY38" fmla="*/ 903 h 10000"/>
                          <a:gd name="connsiteX39" fmla="*/ 6451 w 10000"/>
                          <a:gd name="connsiteY39" fmla="*/ 903 h 10000"/>
                          <a:gd name="connsiteX40" fmla="*/ 6536 w 10000"/>
                          <a:gd name="connsiteY40" fmla="*/ 903 h 10000"/>
                          <a:gd name="connsiteX41" fmla="*/ 6648 w 10000"/>
                          <a:gd name="connsiteY41" fmla="*/ 871 h 10000"/>
                          <a:gd name="connsiteX42" fmla="*/ 6704 w 10000"/>
                          <a:gd name="connsiteY42" fmla="*/ 871 h 10000"/>
                          <a:gd name="connsiteX43" fmla="*/ 7155 w 10000"/>
                          <a:gd name="connsiteY43" fmla="*/ 742 h 10000"/>
                          <a:gd name="connsiteX44" fmla="*/ 7634 w 10000"/>
                          <a:gd name="connsiteY44" fmla="*/ 613 h 10000"/>
                          <a:gd name="connsiteX45" fmla="*/ 8197 w 10000"/>
                          <a:gd name="connsiteY45" fmla="*/ 452 h 10000"/>
                          <a:gd name="connsiteX46" fmla="*/ 8733 w 10000"/>
                          <a:gd name="connsiteY46" fmla="*/ 323 h 10000"/>
                          <a:gd name="connsiteX47" fmla="*/ 9211 w 10000"/>
                          <a:gd name="connsiteY47" fmla="*/ 194 h 10000"/>
                          <a:gd name="connsiteX48" fmla="*/ 9606 w 10000"/>
                          <a:gd name="connsiteY48" fmla="*/ 65 h 10000"/>
                          <a:gd name="connsiteX49" fmla="*/ 9888 w 10000"/>
                          <a:gd name="connsiteY49" fmla="*/ 0 h 10000"/>
                          <a:gd name="connsiteX50" fmla="*/ 9972 w 10000"/>
                          <a:gd name="connsiteY50"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6451 w 10000"/>
                          <a:gd name="connsiteY26" fmla="*/ 6484 h 10000"/>
                          <a:gd name="connsiteX27" fmla="*/ 0 w 10000"/>
                          <a:gd name="connsiteY27" fmla="*/ 10000 h 10000"/>
                          <a:gd name="connsiteX28" fmla="*/ 5718 w 10000"/>
                          <a:gd name="connsiteY28" fmla="*/ 5387 h 10000"/>
                          <a:gd name="connsiteX29" fmla="*/ 7380 w 10000"/>
                          <a:gd name="connsiteY29" fmla="*/ 2065 h 10000"/>
                          <a:gd name="connsiteX30" fmla="*/ 7380 w 10000"/>
                          <a:gd name="connsiteY30" fmla="*/ 2065 h 10000"/>
                          <a:gd name="connsiteX31" fmla="*/ 7380 w 10000"/>
                          <a:gd name="connsiteY31" fmla="*/ 2065 h 10000"/>
                          <a:gd name="connsiteX32" fmla="*/ 6422 w 10000"/>
                          <a:gd name="connsiteY32" fmla="*/ 1161 h 10000"/>
                          <a:gd name="connsiteX33" fmla="*/ 6338 w 10000"/>
                          <a:gd name="connsiteY33" fmla="*/ 1097 h 10000"/>
                          <a:gd name="connsiteX34" fmla="*/ 6310 w 10000"/>
                          <a:gd name="connsiteY34" fmla="*/ 1032 h 10000"/>
                          <a:gd name="connsiteX35" fmla="*/ 6310 w 10000"/>
                          <a:gd name="connsiteY35" fmla="*/ 1000 h 10000"/>
                          <a:gd name="connsiteX36" fmla="*/ 6338 w 10000"/>
                          <a:gd name="connsiteY36" fmla="*/ 968 h 10000"/>
                          <a:gd name="connsiteX37" fmla="*/ 6395 w 10000"/>
                          <a:gd name="connsiteY37" fmla="*/ 968 h 10000"/>
                          <a:gd name="connsiteX38" fmla="*/ 6422 w 10000"/>
                          <a:gd name="connsiteY38" fmla="*/ 903 h 10000"/>
                          <a:gd name="connsiteX39" fmla="*/ 6451 w 10000"/>
                          <a:gd name="connsiteY39" fmla="*/ 903 h 10000"/>
                          <a:gd name="connsiteX40" fmla="*/ 6536 w 10000"/>
                          <a:gd name="connsiteY40" fmla="*/ 903 h 10000"/>
                          <a:gd name="connsiteX41" fmla="*/ 6648 w 10000"/>
                          <a:gd name="connsiteY41" fmla="*/ 871 h 10000"/>
                          <a:gd name="connsiteX42" fmla="*/ 6704 w 10000"/>
                          <a:gd name="connsiteY42" fmla="*/ 871 h 10000"/>
                          <a:gd name="connsiteX43" fmla="*/ 7155 w 10000"/>
                          <a:gd name="connsiteY43" fmla="*/ 742 h 10000"/>
                          <a:gd name="connsiteX44" fmla="*/ 7634 w 10000"/>
                          <a:gd name="connsiteY44" fmla="*/ 613 h 10000"/>
                          <a:gd name="connsiteX45" fmla="*/ 8197 w 10000"/>
                          <a:gd name="connsiteY45" fmla="*/ 452 h 10000"/>
                          <a:gd name="connsiteX46" fmla="*/ 8733 w 10000"/>
                          <a:gd name="connsiteY46" fmla="*/ 323 h 10000"/>
                          <a:gd name="connsiteX47" fmla="*/ 9211 w 10000"/>
                          <a:gd name="connsiteY47" fmla="*/ 194 h 10000"/>
                          <a:gd name="connsiteX48" fmla="*/ 9606 w 10000"/>
                          <a:gd name="connsiteY48" fmla="*/ 65 h 10000"/>
                          <a:gd name="connsiteX49" fmla="*/ 9888 w 10000"/>
                          <a:gd name="connsiteY49" fmla="*/ 0 h 10000"/>
                          <a:gd name="connsiteX50" fmla="*/ 9972 w 10000"/>
                          <a:gd name="connsiteY50"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789 w 10000"/>
                          <a:gd name="connsiteY24" fmla="*/ 3323 h 10000"/>
                          <a:gd name="connsiteX25" fmla="*/ 6451 w 10000"/>
                          <a:gd name="connsiteY25" fmla="*/ 6484 h 10000"/>
                          <a:gd name="connsiteX26" fmla="*/ 0 w 10000"/>
                          <a:gd name="connsiteY26" fmla="*/ 10000 h 10000"/>
                          <a:gd name="connsiteX27" fmla="*/ 5718 w 10000"/>
                          <a:gd name="connsiteY27" fmla="*/ 5387 h 10000"/>
                          <a:gd name="connsiteX28" fmla="*/ 7380 w 10000"/>
                          <a:gd name="connsiteY28" fmla="*/ 2065 h 10000"/>
                          <a:gd name="connsiteX29" fmla="*/ 7380 w 10000"/>
                          <a:gd name="connsiteY29" fmla="*/ 2065 h 10000"/>
                          <a:gd name="connsiteX30" fmla="*/ 7380 w 10000"/>
                          <a:gd name="connsiteY30" fmla="*/ 2065 h 10000"/>
                          <a:gd name="connsiteX31" fmla="*/ 6422 w 10000"/>
                          <a:gd name="connsiteY31" fmla="*/ 1161 h 10000"/>
                          <a:gd name="connsiteX32" fmla="*/ 6338 w 10000"/>
                          <a:gd name="connsiteY32" fmla="*/ 1097 h 10000"/>
                          <a:gd name="connsiteX33" fmla="*/ 6310 w 10000"/>
                          <a:gd name="connsiteY33" fmla="*/ 1032 h 10000"/>
                          <a:gd name="connsiteX34" fmla="*/ 6310 w 10000"/>
                          <a:gd name="connsiteY34" fmla="*/ 1000 h 10000"/>
                          <a:gd name="connsiteX35" fmla="*/ 6338 w 10000"/>
                          <a:gd name="connsiteY35" fmla="*/ 968 h 10000"/>
                          <a:gd name="connsiteX36" fmla="*/ 6395 w 10000"/>
                          <a:gd name="connsiteY36" fmla="*/ 968 h 10000"/>
                          <a:gd name="connsiteX37" fmla="*/ 6422 w 10000"/>
                          <a:gd name="connsiteY37" fmla="*/ 903 h 10000"/>
                          <a:gd name="connsiteX38" fmla="*/ 6451 w 10000"/>
                          <a:gd name="connsiteY38" fmla="*/ 903 h 10000"/>
                          <a:gd name="connsiteX39" fmla="*/ 6536 w 10000"/>
                          <a:gd name="connsiteY39" fmla="*/ 903 h 10000"/>
                          <a:gd name="connsiteX40" fmla="*/ 6648 w 10000"/>
                          <a:gd name="connsiteY40" fmla="*/ 871 h 10000"/>
                          <a:gd name="connsiteX41" fmla="*/ 6704 w 10000"/>
                          <a:gd name="connsiteY41" fmla="*/ 871 h 10000"/>
                          <a:gd name="connsiteX42" fmla="*/ 7155 w 10000"/>
                          <a:gd name="connsiteY42" fmla="*/ 742 h 10000"/>
                          <a:gd name="connsiteX43" fmla="*/ 7634 w 10000"/>
                          <a:gd name="connsiteY43" fmla="*/ 613 h 10000"/>
                          <a:gd name="connsiteX44" fmla="*/ 8197 w 10000"/>
                          <a:gd name="connsiteY44" fmla="*/ 452 h 10000"/>
                          <a:gd name="connsiteX45" fmla="*/ 8733 w 10000"/>
                          <a:gd name="connsiteY45" fmla="*/ 323 h 10000"/>
                          <a:gd name="connsiteX46" fmla="*/ 9211 w 10000"/>
                          <a:gd name="connsiteY46" fmla="*/ 194 h 10000"/>
                          <a:gd name="connsiteX47" fmla="*/ 9606 w 10000"/>
                          <a:gd name="connsiteY47" fmla="*/ 65 h 10000"/>
                          <a:gd name="connsiteX48" fmla="*/ 9888 w 10000"/>
                          <a:gd name="connsiteY48" fmla="*/ 0 h 10000"/>
                          <a:gd name="connsiteX49" fmla="*/ 9972 w 10000"/>
                          <a:gd name="connsiteY49"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8789 w 10000"/>
                          <a:gd name="connsiteY23" fmla="*/ 3323 h 10000"/>
                          <a:gd name="connsiteX24" fmla="*/ 6451 w 10000"/>
                          <a:gd name="connsiteY24" fmla="*/ 6484 h 10000"/>
                          <a:gd name="connsiteX25" fmla="*/ 0 w 10000"/>
                          <a:gd name="connsiteY25" fmla="*/ 10000 h 10000"/>
                          <a:gd name="connsiteX26" fmla="*/ 5718 w 10000"/>
                          <a:gd name="connsiteY26" fmla="*/ 5387 h 10000"/>
                          <a:gd name="connsiteX27" fmla="*/ 7380 w 10000"/>
                          <a:gd name="connsiteY27" fmla="*/ 2065 h 10000"/>
                          <a:gd name="connsiteX28" fmla="*/ 7380 w 10000"/>
                          <a:gd name="connsiteY28" fmla="*/ 2065 h 10000"/>
                          <a:gd name="connsiteX29" fmla="*/ 7380 w 10000"/>
                          <a:gd name="connsiteY29" fmla="*/ 2065 h 10000"/>
                          <a:gd name="connsiteX30" fmla="*/ 6422 w 10000"/>
                          <a:gd name="connsiteY30" fmla="*/ 1161 h 10000"/>
                          <a:gd name="connsiteX31" fmla="*/ 6338 w 10000"/>
                          <a:gd name="connsiteY31" fmla="*/ 1097 h 10000"/>
                          <a:gd name="connsiteX32" fmla="*/ 6310 w 10000"/>
                          <a:gd name="connsiteY32" fmla="*/ 1032 h 10000"/>
                          <a:gd name="connsiteX33" fmla="*/ 6310 w 10000"/>
                          <a:gd name="connsiteY33" fmla="*/ 1000 h 10000"/>
                          <a:gd name="connsiteX34" fmla="*/ 6338 w 10000"/>
                          <a:gd name="connsiteY34" fmla="*/ 968 h 10000"/>
                          <a:gd name="connsiteX35" fmla="*/ 6395 w 10000"/>
                          <a:gd name="connsiteY35" fmla="*/ 968 h 10000"/>
                          <a:gd name="connsiteX36" fmla="*/ 6422 w 10000"/>
                          <a:gd name="connsiteY36" fmla="*/ 903 h 10000"/>
                          <a:gd name="connsiteX37" fmla="*/ 6451 w 10000"/>
                          <a:gd name="connsiteY37" fmla="*/ 903 h 10000"/>
                          <a:gd name="connsiteX38" fmla="*/ 6536 w 10000"/>
                          <a:gd name="connsiteY38" fmla="*/ 903 h 10000"/>
                          <a:gd name="connsiteX39" fmla="*/ 6648 w 10000"/>
                          <a:gd name="connsiteY39" fmla="*/ 871 h 10000"/>
                          <a:gd name="connsiteX40" fmla="*/ 6704 w 10000"/>
                          <a:gd name="connsiteY40" fmla="*/ 871 h 10000"/>
                          <a:gd name="connsiteX41" fmla="*/ 7155 w 10000"/>
                          <a:gd name="connsiteY41" fmla="*/ 742 h 10000"/>
                          <a:gd name="connsiteX42" fmla="*/ 7634 w 10000"/>
                          <a:gd name="connsiteY42" fmla="*/ 613 h 10000"/>
                          <a:gd name="connsiteX43" fmla="*/ 8197 w 10000"/>
                          <a:gd name="connsiteY43" fmla="*/ 452 h 10000"/>
                          <a:gd name="connsiteX44" fmla="*/ 8733 w 10000"/>
                          <a:gd name="connsiteY44" fmla="*/ 323 h 10000"/>
                          <a:gd name="connsiteX45" fmla="*/ 9211 w 10000"/>
                          <a:gd name="connsiteY45" fmla="*/ 194 h 10000"/>
                          <a:gd name="connsiteX46" fmla="*/ 9606 w 10000"/>
                          <a:gd name="connsiteY46" fmla="*/ 65 h 10000"/>
                          <a:gd name="connsiteX47" fmla="*/ 9888 w 10000"/>
                          <a:gd name="connsiteY47" fmla="*/ 0 h 10000"/>
                          <a:gd name="connsiteX48" fmla="*/ 9972 w 10000"/>
                          <a:gd name="connsiteY48"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8789 w 10000"/>
                          <a:gd name="connsiteY22" fmla="*/ 3323 h 10000"/>
                          <a:gd name="connsiteX23" fmla="*/ 6451 w 10000"/>
                          <a:gd name="connsiteY23" fmla="*/ 6484 h 10000"/>
                          <a:gd name="connsiteX24" fmla="*/ 0 w 10000"/>
                          <a:gd name="connsiteY24" fmla="*/ 10000 h 10000"/>
                          <a:gd name="connsiteX25" fmla="*/ 5718 w 10000"/>
                          <a:gd name="connsiteY25" fmla="*/ 5387 h 10000"/>
                          <a:gd name="connsiteX26" fmla="*/ 7380 w 10000"/>
                          <a:gd name="connsiteY26" fmla="*/ 2065 h 10000"/>
                          <a:gd name="connsiteX27" fmla="*/ 7380 w 10000"/>
                          <a:gd name="connsiteY27" fmla="*/ 2065 h 10000"/>
                          <a:gd name="connsiteX28" fmla="*/ 7380 w 10000"/>
                          <a:gd name="connsiteY28" fmla="*/ 2065 h 10000"/>
                          <a:gd name="connsiteX29" fmla="*/ 6422 w 10000"/>
                          <a:gd name="connsiteY29" fmla="*/ 1161 h 10000"/>
                          <a:gd name="connsiteX30" fmla="*/ 6338 w 10000"/>
                          <a:gd name="connsiteY30" fmla="*/ 1097 h 10000"/>
                          <a:gd name="connsiteX31" fmla="*/ 6310 w 10000"/>
                          <a:gd name="connsiteY31" fmla="*/ 1032 h 10000"/>
                          <a:gd name="connsiteX32" fmla="*/ 6310 w 10000"/>
                          <a:gd name="connsiteY32" fmla="*/ 1000 h 10000"/>
                          <a:gd name="connsiteX33" fmla="*/ 6338 w 10000"/>
                          <a:gd name="connsiteY33" fmla="*/ 968 h 10000"/>
                          <a:gd name="connsiteX34" fmla="*/ 6395 w 10000"/>
                          <a:gd name="connsiteY34" fmla="*/ 968 h 10000"/>
                          <a:gd name="connsiteX35" fmla="*/ 6422 w 10000"/>
                          <a:gd name="connsiteY35" fmla="*/ 903 h 10000"/>
                          <a:gd name="connsiteX36" fmla="*/ 6451 w 10000"/>
                          <a:gd name="connsiteY36" fmla="*/ 903 h 10000"/>
                          <a:gd name="connsiteX37" fmla="*/ 6536 w 10000"/>
                          <a:gd name="connsiteY37" fmla="*/ 903 h 10000"/>
                          <a:gd name="connsiteX38" fmla="*/ 6648 w 10000"/>
                          <a:gd name="connsiteY38" fmla="*/ 871 h 10000"/>
                          <a:gd name="connsiteX39" fmla="*/ 6704 w 10000"/>
                          <a:gd name="connsiteY39" fmla="*/ 871 h 10000"/>
                          <a:gd name="connsiteX40" fmla="*/ 7155 w 10000"/>
                          <a:gd name="connsiteY40" fmla="*/ 742 h 10000"/>
                          <a:gd name="connsiteX41" fmla="*/ 7634 w 10000"/>
                          <a:gd name="connsiteY41" fmla="*/ 613 h 10000"/>
                          <a:gd name="connsiteX42" fmla="*/ 8197 w 10000"/>
                          <a:gd name="connsiteY42" fmla="*/ 452 h 10000"/>
                          <a:gd name="connsiteX43" fmla="*/ 8733 w 10000"/>
                          <a:gd name="connsiteY43" fmla="*/ 323 h 10000"/>
                          <a:gd name="connsiteX44" fmla="*/ 9211 w 10000"/>
                          <a:gd name="connsiteY44" fmla="*/ 194 h 10000"/>
                          <a:gd name="connsiteX45" fmla="*/ 9606 w 10000"/>
                          <a:gd name="connsiteY45" fmla="*/ 65 h 10000"/>
                          <a:gd name="connsiteX46" fmla="*/ 9888 w 10000"/>
                          <a:gd name="connsiteY46" fmla="*/ 0 h 10000"/>
                          <a:gd name="connsiteX47" fmla="*/ 9972 w 10000"/>
                          <a:gd name="connsiteY47"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8789 w 10000"/>
                          <a:gd name="connsiteY21" fmla="*/ 3323 h 10000"/>
                          <a:gd name="connsiteX22" fmla="*/ 6451 w 10000"/>
                          <a:gd name="connsiteY22" fmla="*/ 6484 h 10000"/>
                          <a:gd name="connsiteX23" fmla="*/ 0 w 10000"/>
                          <a:gd name="connsiteY23" fmla="*/ 10000 h 10000"/>
                          <a:gd name="connsiteX24" fmla="*/ 5718 w 10000"/>
                          <a:gd name="connsiteY24" fmla="*/ 5387 h 10000"/>
                          <a:gd name="connsiteX25" fmla="*/ 7380 w 10000"/>
                          <a:gd name="connsiteY25" fmla="*/ 2065 h 10000"/>
                          <a:gd name="connsiteX26" fmla="*/ 7380 w 10000"/>
                          <a:gd name="connsiteY26" fmla="*/ 2065 h 10000"/>
                          <a:gd name="connsiteX27" fmla="*/ 7380 w 10000"/>
                          <a:gd name="connsiteY27" fmla="*/ 2065 h 10000"/>
                          <a:gd name="connsiteX28" fmla="*/ 6422 w 10000"/>
                          <a:gd name="connsiteY28" fmla="*/ 1161 h 10000"/>
                          <a:gd name="connsiteX29" fmla="*/ 6338 w 10000"/>
                          <a:gd name="connsiteY29" fmla="*/ 1097 h 10000"/>
                          <a:gd name="connsiteX30" fmla="*/ 6310 w 10000"/>
                          <a:gd name="connsiteY30" fmla="*/ 1032 h 10000"/>
                          <a:gd name="connsiteX31" fmla="*/ 6310 w 10000"/>
                          <a:gd name="connsiteY31" fmla="*/ 1000 h 10000"/>
                          <a:gd name="connsiteX32" fmla="*/ 6338 w 10000"/>
                          <a:gd name="connsiteY32" fmla="*/ 968 h 10000"/>
                          <a:gd name="connsiteX33" fmla="*/ 6395 w 10000"/>
                          <a:gd name="connsiteY33" fmla="*/ 968 h 10000"/>
                          <a:gd name="connsiteX34" fmla="*/ 6422 w 10000"/>
                          <a:gd name="connsiteY34" fmla="*/ 903 h 10000"/>
                          <a:gd name="connsiteX35" fmla="*/ 6451 w 10000"/>
                          <a:gd name="connsiteY35" fmla="*/ 903 h 10000"/>
                          <a:gd name="connsiteX36" fmla="*/ 6536 w 10000"/>
                          <a:gd name="connsiteY36" fmla="*/ 903 h 10000"/>
                          <a:gd name="connsiteX37" fmla="*/ 6648 w 10000"/>
                          <a:gd name="connsiteY37" fmla="*/ 871 h 10000"/>
                          <a:gd name="connsiteX38" fmla="*/ 6704 w 10000"/>
                          <a:gd name="connsiteY38" fmla="*/ 871 h 10000"/>
                          <a:gd name="connsiteX39" fmla="*/ 7155 w 10000"/>
                          <a:gd name="connsiteY39" fmla="*/ 742 h 10000"/>
                          <a:gd name="connsiteX40" fmla="*/ 7634 w 10000"/>
                          <a:gd name="connsiteY40" fmla="*/ 613 h 10000"/>
                          <a:gd name="connsiteX41" fmla="*/ 8197 w 10000"/>
                          <a:gd name="connsiteY41" fmla="*/ 452 h 10000"/>
                          <a:gd name="connsiteX42" fmla="*/ 8733 w 10000"/>
                          <a:gd name="connsiteY42" fmla="*/ 323 h 10000"/>
                          <a:gd name="connsiteX43" fmla="*/ 9211 w 10000"/>
                          <a:gd name="connsiteY43" fmla="*/ 194 h 10000"/>
                          <a:gd name="connsiteX44" fmla="*/ 9606 w 10000"/>
                          <a:gd name="connsiteY44" fmla="*/ 65 h 10000"/>
                          <a:gd name="connsiteX45" fmla="*/ 9888 w 10000"/>
                          <a:gd name="connsiteY45" fmla="*/ 0 h 10000"/>
                          <a:gd name="connsiteX46" fmla="*/ 9972 w 10000"/>
                          <a:gd name="connsiteY46"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8789 w 10000"/>
                          <a:gd name="connsiteY20" fmla="*/ 3323 h 10000"/>
                          <a:gd name="connsiteX21" fmla="*/ 6451 w 10000"/>
                          <a:gd name="connsiteY21" fmla="*/ 6484 h 10000"/>
                          <a:gd name="connsiteX22" fmla="*/ 0 w 10000"/>
                          <a:gd name="connsiteY22" fmla="*/ 10000 h 10000"/>
                          <a:gd name="connsiteX23" fmla="*/ 5718 w 10000"/>
                          <a:gd name="connsiteY23" fmla="*/ 5387 h 10000"/>
                          <a:gd name="connsiteX24" fmla="*/ 7380 w 10000"/>
                          <a:gd name="connsiteY24" fmla="*/ 2065 h 10000"/>
                          <a:gd name="connsiteX25" fmla="*/ 7380 w 10000"/>
                          <a:gd name="connsiteY25" fmla="*/ 2065 h 10000"/>
                          <a:gd name="connsiteX26" fmla="*/ 7380 w 10000"/>
                          <a:gd name="connsiteY26" fmla="*/ 2065 h 10000"/>
                          <a:gd name="connsiteX27" fmla="*/ 6422 w 10000"/>
                          <a:gd name="connsiteY27" fmla="*/ 1161 h 10000"/>
                          <a:gd name="connsiteX28" fmla="*/ 6338 w 10000"/>
                          <a:gd name="connsiteY28" fmla="*/ 1097 h 10000"/>
                          <a:gd name="connsiteX29" fmla="*/ 6310 w 10000"/>
                          <a:gd name="connsiteY29" fmla="*/ 1032 h 10000"/>
                          <a:gd name="connsiteX30" fmla="*/ 6310 w 10000"/>
                          <a:gd name="connsiteY30" fmla="*/ 1000 h 10000"/>
                          <a:gd name="connsiteX31" fmla="*/ 6338 w 10000"/>
                          <a:gd name="connsiteY31" fmla="*/ 968 h 10000"/>
                          <a:gd name="connsiteX32" fmla="*/ 6395 w 10000"/>
                          <a:gd name="connsiteY32" fmla="*/ 968 h 10000"/>
                          <a:gd name="connsiteX33" fmla="*/ 6422 w 10000"/>
                          <a:gd name="connsiteY33" fmla="*/ 903 h 10000"/>
                          <a:gd name="connsiteX34" fmla="*/ 6451 w 10000"/>
                          <a:gd name="connsiteY34" fmla="*/ 903 h 10000"/>
                          <a:gd name="connsiteX35" fmla="*/ 6536 w 10000"/>
                          <a:gd name="connsiteY35" fmla="*/ 903 h 10000"/>
                          <a:gd name="connsiteX36" fmla="*/ 6648 w 10000"/>
                          <a:gd name="connsiteY36" fmla="*/ 871 h 10000"/>
                          <a:gd name="connsiteX37" fmla="*/ 6704 w 10000"/>
                          <a:gd name="connsiteY37" fmla="*/ 871 h 10000"/>
                          <a:gd name="connsiteX38" fmla="*/ 7155 w 10000"/>
                          <a:gd name="connsiteY38" fmla="*/ 742 h 10000"/>
                          <a:gd name="connsiteX39" fmla="*/ 7634 w 10000"/>
                          <a:gd name="connsiteY39" fmla="*/ 613 h 10000"/>
                          <a:gd name="connsiteX40" fmla="*/ 8197 w 10000"/>
                          <a:gd name="connsiteY40" fmla="*/ 452 h 10000"/>
                          <a:gd name="connsiteX41" fmla="*/ 8733 w 10000"/>
                          <a:gd name="connsiteY41" fmla="*/ 323 h 10000"/>
                          <a:gd name="connsiteX42" fmla="*/ 9211 w 10000"/>
                          <a:gd name="connsiteY42" fmla="*/ 194 h 10000"/>
                          <a:gd name="connsiteX43" fmla="*/ 9606 w 10000"/>
                          <a:gd name="connsiteY43" fmla="*/ 65 h 10000"/>
                          <a:gd name="connsiteX44" fmla="*/ 9888 w 10000"/>
                          <a:gd name="connsiteY44" fmla="*/ 0 h 10000"/>
                          <a:gd name="connsiteX45" fmla="*/ 9972 w 10000"/>
                          <a:gd name="connsiteY45"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8789 w 10000"/>
                          <a:gd name="connsiteY19" fmla="*/ 3323 h 10000"/>
                          <a:gd name="connsiteX20" fmla="*/ 6451 w 10000"/>
                          <a:gd name="connsiteY20" fmla="*/ 6484 h 10000"/>
                          <a:gd name="connsiteX21" fmla="*/ 0 w 10000"/>
                          <a:gd name="connsiteY21" fmla="*/ 10000 h 10000"/>
                          <a:gd name="connsiteX22" fmla="*/ 5718 w 10000"/>
                          <a:gd name="connsiteY22" fmla="*/ 5387 h 10000"/>
                          <a:gd name="connsiteX23" fmla="*/ 7380 w 10000"/>
                          <a:gd name="connsiteY23" fmla="*/ 2065 h 10000"/>
                          <a:gd name="connsiteX24" fmla="*/ 7380 w 10000"/>
                          <a:gd name="connsiteY24" fmla="*/ 2065 h 10000"/>
                          <a:gd name="connsiteX25" fmla="*/ 7380 w 10000"/>
                          <a:gd name="connsiteY25" fmla="*/ 2065 h 10000"/>
                          <a:gd name="connsiteX26" fmla="*/ 6422 w 10000"/>
                          <a:gd name="connsiteY26" fmla="*/ 1161 h 10000"/>
                          <a:gd name="connsiteX27" fmla="*/ 6338 w 10000"/>
                          <a:gd name="connsiteY27" fmla="*/ 1097 h 10000"/>
                          <a:gd name="connsiteX28" fmla="*/ 6310 w 10000"/>
                          <a:gd name="connsiteY28" fmla="*/ 1032 h 10000"/>
                          <a:gd name="connsiteX29" fmla="*/ 6310 w 10000"/>
                          <a:gd name="connsiteY29" fmla="*/ 1000 h 10000"/>
                          <a:gd name="connsiteX30" fmla="*/ 6338 w 10000"/>
                          <a:gd name="connsiteY30" fmla="*/ 968 h 10000"/>
                          <a:gd name="connsiteX31" fmla="*/ 6395 w 10000"/>
                          <a:gd name="connsiteY31" fmla="*/ 968 h 10000"/>
                          <a:gd name="connsiteX32" fmla="*/ 6422 w 10000"/>
                          <a:gd name="connsiteY32" fmla="*/ 903 h 10000"/>
                          <a:gd name="connsiteX33" fmla="*/ 6451 w 10000"/>
                          <a:gd name="connsiteY33" fmla="*/ 903 h 10000"/>
                          <a:gd name="connsiteX34" fmla="*/ 6536 w 10000"/>
                          <a:gd name="connsiteY34" fmla="*/ 903 h 10000"/>
                          <a:gd name="connsiteX35" fmla="*/ 6648 w 10000"/>
                          <a:gd name="connsiteY35" fmla="*/ 871 h 10000"/>
                          <a:gd name="connsiteX36" fmla="*/ 6704 w 10000"/>
                          <a:gd name="connsiteY36" fmla="*/ 871 h 10000"/>
                          <a:gd name="connsiteX37" fmla="*/ 7155 w 10000"/>
                          <a:gd name="connsiteY37" fmla="*/ 742 h 10000"/>
                          <a:gd name="connsiteX38" fmla="*/ 7634 w 10000"/>
                          <a:gd name="connsiteY38" fmla="*/ 613 h 10000"/>
                          <a:gd name="connsiteX39" fmla="*/ 8197 w 10000"/>
                          <a:gd name="connsiteY39" fmla="*/ 452 h 10000"/>
                          <a:gd name="connsiteX40" fmla="*/ 8733 w 10000"/>
                          <a:gd name="connsiteY40" fmla="*/ 323 h 10000"/>
                          <a:gd name="connsiteX41" fmla="*/ 9211 w 10000"/>
                          <a:gd name="connsiteY41" fmla="*/ 194 h 10000"/>
                          <a:gd name="connsiteX42" fmla="*/ 9606 w 10000"/>
                          <a:gd name="connsiteY42" fmla="*/ 65 h 10000"/>
                          <a:gd name="connsiteX43" fmla="*/ 9888 w 10000"/>
                          <a:gd name="connsiteY43" fmla="*/ 0 h 10000"/>
                          <a:gd name="connsiteX44" fmla="*/ 9972 w 10000"/>
                          <a:gd name="connsiteY44" fmla="*/ 0 h 10000"/>
                          <a:gd name="connsiteX0" fmla="*/ 9888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8789 w 10000"/>
                          <a:gd name="connsiteY19" fmla="*/ 3323 h 10000"/>
                          <a:gd name="connsiteX20" fmla="*/ 6451 w 10000"/>
                          <a:gd name="connsiteY20" fmla="*/ 6484 h 10000"/>
                          <a:gd name="connsiteX21" fmla="*/ 0 w 10000"/>
                          <a:gd name="connsiteY21" fmla="*/ 10000 h 10000"/>
                          <a:gd name="connsiteX22" fmla="*/ 5718 w 10000"/>
                          <a:gd name="connsiteY22" fmla="*/ 5387 h 10000"/>
                          <a:gd name="connsiteX23" fmla="*/ 7380 w 10000"/>
                          <a:gd name="connsiteY23" fmla="*/ 2065 h 10000"/>
                          <a:gd name="connsiteX24" fmla="*/ 7380 w 10000"/>
                          <a:gd name="connsiteY24" fmla="*/ 2065 h 10000"/>
                          <a:gd name="connsiteX25" fmla="*/ 7380 w 10000"/>
                          <a:gd name="connsiteY25" fmla="*/ 2065 h 10000"/>
                          <a:gd name="connsiteX26" fmla="*/ 6422 w 10000"/>
                          <a:gd name="connsiteY26" fmla="*/ 1161 h 10000"/>
                          <a:gd name="connsiteX27" fmla="*/ 6338 w 10000"/>
                          <a:gd name="connsiteY27" fmla="*/ 1097 h 10000"/>
                          <a:gd name="connsiteX28" fmla="*/ 6310 w 10000"/>
                          <a:gd name="connsiteY28" fmla="*/ 1032 h 10000"/>
                          <a:gd name="connsiteX29" fmla="*/ 6310 w 10000"/>
                          <a:gd name="connsiteY29" fmla="*/ 1000 h 10000"/>
                          <a:gd name="connsiteX30" fmla="*/ 6338 w 10000"/>
                          <a:gd name="connsiteY30" fmla="*/ 968 h 10000"/>
                          <a:gd name="connsiteX31" fmla="*/ 6395 w 10000"/>
                          <a:gd name="connsiteY31" fmla="*/ 968 h 10000"/>
                          <a:gd name="connsiteX32" fmla="*/ 6422 w 10000"/>
                          <a:gd name="connsiteY32" fmla="*/ 903 h 10000"/>
                          <a:gd name="connsiteX33" fmla="*/ 6451 w 10000"/>
                          <a:gd name="connsiteY33" fmla="*/ 903 h 10000"/>
                          <a:gd name="connsiteX34" fmla="*/ 6536 w 10000"/>
                          <a:gd name="connsiteY34" fmla="*/ 903 h 10000"/>
                          <a:gd name="connsiteX35" fmla="*/ 6648 w 10000"/>
                          <a:gd name="connsiteY35" fmla="*/ 871 h 10000"/>
                          <a:gd name="connsiteX36" fmla="*/ 6704 w 10000"/>
                          <a:gd name="connsiteY36" fmla="*/ 871 h 10000"/>
                          <a:gd name="connsiteX37" fmla="*/ 7155 w 10000"/>
                          <a:gd name="connsiteY37" fmla="*/ 742 h 10000"/>
                          <a:gd name="connsiteX38" fmla="*/ 7634 w 10000"/>
                          <a:gd name="connsiteY38" fmla="*/ 613 h 10000"/>
                          <a:gd name="connsiteX39" fmla="*/ 8197 w 10000"/>
                          <a:gd name="connsiteY39" fmla="*/ 452 h 10000"/>
                          <a:gd name="connsiteX40" fmla="*/ 8733 w 10000"/>
                          <a:gd name="connsiteY40" fmla="*/ 323 h 10000"/>
                          <a:gd name="connsiteX41" fmla="*/ 9211 w 10000"/>
                          <a:gd name="connsiteY41" fmla="*/ 194 h 10000"/>
                          <a:gd name="connsiteX42" fmla="*/ 9606 w 10000"/>
                          <a:gd name="connsiteY42" fmla="*/ 65 h 10000"/>
                          <a:gd name="connsiteX43" fmla="*/ 9888 w 10000"/>
                          <a:gd name="connsiteY43" fmla="*/ 0 h 10000"/>
                          <a:gd name="connsiteX0" fmla="*/ 9888 w 10000"/>
                          <a:gd name="connsiteY0" fmla="*/ 0 h 10000"/>
                          <a:gd name="connsiteX1" fmla="*/ 10000 w 10000"/>
                          <a:gd name="connsiteY1" fmla="*/ 0 h 10000"/>
                          <a:gd name="connsiteX2" fmla="*/ 10000 w 10000"/>
                          <a:gd name="connsiteY2" fmla="*/ 32 h 10000"/>
                          <a:gd name="connsiteX3" fmla="*/ 10000 w 10000"/>
                          <a:gd name="connsiteY3" fmla="*/ 452 h 10000"/>
                          <a:gd name="connsiteX4" fmla="*/ 10000 w 10000"/>
                          <a:gd name="connsiteY4" fmla="*/ 968 h 10000"/>
                          <a:gd name="connsiteX5" fmla="*/ 10000 w 10000"/>
                          <a:gd name="connsiteY5" fmla="*/ 1548 h 10000"/>
                          <a:gd name="connsiteX6" fmla="*/ 9972 w 10000"/>
                          <a:gd name="connsiteY6" fmla="*/ 2194 h 10000"/>
                          <a:gd name="connsiteX7" fmla="*/ 9972 w 10000"/>
                          <a:gd name="connsiteY7" fmla="*/ 2871 h 10000"/>
                          <a:gd name="connsiteX8" fmla="*/ 9972 w 10000"/>
                          <a:gd name="connsiteY8" fmla="*/ 3484 h 10000"/>
                          <a:gd name="connsiteX9" fmla="*/ 9972 w 10000"/>
                          <a:gd name="connsiteY9" fmla="*/ 4000 h 10000"/>
                          <a:gd name="connsiteX10" fmla="*/ 9972 w 10000"/>
                          <a:gd name="connsiteY10" fmla="*/ 4032 h 10000"/>
                          <a:gd name="connsiteX11" fmla="*/ 9972 w 10000"/>
                          <a:gd name="connsiteY11" fmla="*/ 4161 h 10000"/>
                          <a:gd name="connsiteX12" fmla="*/ 9972 w 10000"/>
                          <a:gd name="connsiteY12" fmla="*/ 4258 h 10000"/>
                          <a:gd name="connsiteX13" fmla="*/ 9915 w 10000"/>
                          <a:gd name="connsiteY13" fmla="*/ 4290 h 10000"/>
                          <a:gd name="connsiteX14" fmla="*/ 9915 w 10000"/>
                          <a:gd name="connsiteY14" fmla="*/ 4290 h 10000"/>
                          <a:gd name="connsiteX15" fmla="*/ 9888 w 10000"/>
                          <a:gd name="connsiteY15" fmla="*/ 4290 h 10000"/>
                          <a:gd name="connsiteX16" fmla="*/ 9859 w 10000"/>
                          <a:gd name="connsiteY16" fmla="*/ 4290 h 10000"/>
                          <a:gd name="connsiteX17" fmla="*/ 9859 w 10000"/>
                          <a:gd name="connsiteY17" fmla="*/ 4290 h 10000"/>
                          <a:gd name="connsiteX18" fmla="*/ 8789 w 10000"/>
                          <a:gd name="connsiteY18" fmla="*/ 3323 h 10000"/>
                          <a:gd name="connsiteX19" fmla="*/ 6451 w 10000"/>
                          <a:gd name="connsiteY19" fmla="*/ 6484 h 10000"/>
                          <a:gd name="connsiteX20" fmla="*/ 0 w 10000"/>
                          <a:gd name="connsiteY20" fmla="*/ 10000 h 10000"/>
                          <a:gd name="connsiteX21" fmla="*/ 5718 w 10000"/>
                          <a:gd name="connsiteY21" fmla="*/ 5387 h 10000"/>
                          <a:gd name="connsiteX22" fmla="*/ 7380 w 10000"/>
                          <a:gd name="connsiteY22" fmla="*/ 2065 h 10000"/>
                          <a:gd name="connsiteX23" fmla="*/ 7380 w 10000"/>
                          <a:gd name="connsiteY23" fmla="*/ 2065 h 10000"/>
                          <a:gd name="connsiteX24" fmla="*/ 7380 w 10000"/>
                          <a:gd name="connsiteY24" fmla="*/ 2065 h 10000"/>
                          <a:gd name="connsiteX25" fmla="*/ 6422 w 10000"/>
                          <a:gd name="connsiteY25" fmla="*/ 1161 h 10000"/>
                          <a:gd name="connsiteX26" fmla="*/ 6338 w 10000"/>
                          <a:gd name="connsiteY26" fmla="*/ 1097 h 10000"/>
                          <a:gd name="connsiteX27" fmla="*/ 6310 w 10000"/>
                          <a:gd name="connsiteY27" fmla="*/ 1032 h 10000"/>
                          <a:gd name="connsiteX28" fmla="*/ 6310 w 10000"/>
                          <a:gd name="connsiteY28" fmla="*/ 1000 h 10000"/>
                          <a:gd name="connsiteX29" fmla="*/ 6338 w 10000"/>
                          <a:gd name="connsiteY29" fmla="*/ 968 h 10000"/>
                          <a:gd name="connsiteX30" fmla="*/ 6395 w 10000"/>
                          <a:gd name="connsiteY30" fmla="*/ 968 h 10000"/>
                          <a:gd name="connsiteX31" fmla="*/ 6422 w 10000"/>
                          <a:gd name="connsiteY31" fmla="*/ 903 h 10000"/>
                          <a:gd name="connsiteX32" fmla="*/ 6451 w 10000"/>
                          <a:gd name="connsiteY32" fmla="*/ 903 h 10000"/>
                          <a:gd name="connsiteX33" fmla="*/ 6536 w 10000"/>
                          <a:gd name="connsiteY33" fmla="*/ 903 h 10000"/>
                          <a:gd name="connsiteX34" fmla="*/ 6648 w 10000"/>
                          <a:gd name="connsiteY34" fmla="*/ 871 h 10000"/>
                          <a:gd name="connsiteX35" fmla="*/ 6704 w 10000"/>
                          <a:gd name="connsiteY35" fmla="*/ 871 h 10000"/>
                          <a:gd name="connsiteX36" fmla="*/ 7155 w 10000"/>
                          <a:gd name="connsiteY36" fmla="*/ 742 h 10000"/>
                          <a:gd name="connsiteX37" fmla="*/ 7634 w 10000"/>
                          <a:gd name="connsiteY37" fmla="*/ 613 h 10000"/>
                          <a:gd name="connsiteX38" fmla="*/ 8197 w 10000"/>
                          <a:gd name="connsiteY38" fmla="*/ 452 h 10000"/>
                          <a:gd name="connsiteX39" fmla="*/ 8733 w 10000"/>
                          <a:gd name="connsiteY39" fmla="*/ 323 h 10000"/>
                          <a:gd name="connsiteX40" fmla="*/ 9211 w 10000"/>
                          <a:gd name="connsiteY40" fmla="*/ 194 h 10000"/>
                          <a:gd name="connsiteX41" fmla="*/ 9606 w 10000"/>
                          <a:gd name="connsiteY41" fmla="*/ 65 h 10000"/>
                          <a:gd name="connsiteX42" fmla="*/ 9888 w 10000"/>
                          <a:gd name="connsiteY42" fmla="*/ 0 h 10000"/>
                          <a:gd name="connsiteX0" fmla="*/ 9888 w 10000"/>
                          <a:gd name="connsiteY0" fmla="*/ 0 h 10000"/>
                          <a:gd name="connsiteX1" fmla="*/ 10000 w 10000"/>
                          <a:gd name="connsiteY1" fmla="*/ 0 h 10000"/>
                          <a:gd name="connsiteX2" fmla="*/ 10000 w 10000"/>
                          <a:gd name="connsiteY2" fmla="*/ 452 h 10000"/>
                          <a:gd name="connsiteX3" fmla="*/ 10000 w 10000"/>
                          <a:gd name="connsiteY3" fmla="*/ 968 h 10000"/>
                          <a:gd name="connsiteX4" fmla="*/ 10000 w 10000"/>
                          <a:gd name="connsiteY4" fmla="*/ 1548 h 10000"/>
                          <a:gd name="connsiteX5" fmla="*/ 9972 w 10000"/>
                          <a:gd name="connsiteY5" fmla="*/ 2194 h 10000"/>
                          <a:gd name="connsiteX6" fmla="*/ 9972 w 10000"/>
                          <a:gd name="connsiteY6" fmla="*/ 2871 h 10000"/>
                          <a:gd name="connsiteX7" fmla="*/ 9972 w 10000"/>
                          <a:gd name="connsiteY7" fmla="*/ 3484 h 10000"/>
                          <a:gd name="connsiteX8" fmla="*/ 9972 w 10000"/>
                          <a:gd name="connsiteY8" fmla="*/ 4000 h 10000"/>
                          <a:gd name="connsiteX9" fmla="*/ 9972 w 10000"/>
                          <a:gd name="connsiteY9" fmla="*/ 4032 h 10000"/>
                          <a:gd name="connsiteX10" fmla="*/ 9972 w 10000"/>
                          <a:gd name="connsiteY10" fmla="*/ 4161 h 10000"/>
                          <a:gd name="connsiteX11" fmla="*/ 9972 w 10000"/>
                          <a:gd name="connsiteY11" fmla="*/ 4258 h 10000"/>
                          <a:gd name="connsiteX12" fmla="*/ 9915 w 10000"/>
                          <a:gd name="connsiteY12" fmla="*/ 4290 h 10000"/>
                          <a:gd name="connsiteX13" fmla="*/ 9915 w 10000"/>
                          <a:gd name="connsiteY13" fmla="*/ 4290 h 10000"/>
                          <a:gd name="connsiteX14" fmla="*/ 9888 w 10000"/>
                          <a:gd name="connsiteY14" fmla="*/ 4290 h 10000"/>
                          <a:gd name="connsiteX15" fmla="*/ 9859 w 10000"/>
                          <a:gd name="connsiteY15" fmla="*/ 4290 h 10000"/>
                          <a:gd name="connsiteX16" fmla="*/ 9859 w 10000"/>
                          <a:gd name="connsiteY16" fmla="*/ 4290 h 10000"/>
                          <a:gd name="connsiteX17" fmla="*/ 8789 w 10000"/>
                          <a:gd name="connsiteY17" fmla="*/ 3323 h 10000"/>
                          <a:gd name="connsiteX18" fmla="*/ 6451 w 10000"/>
                          <a:gd name="connsiteY18" fmla="*/ 6484 h 10000"/>
                          <a:gd name="connsiteX19" fmla="*/ 0 w 10000"/>
                          <a:gd name="connsiteY19" fmla="*/ 10000 h 10000"/>
                          <a:gd name="connsiteX20" fmla="*/ 5718 w 10000"/>
                          <a:gd name="connsiteY20" fmla="*/ 5387 h 10000"/>
                          <a:gd name="connsiteX21" fmla="*/ 7380 w 10000"/>
                          <a:gd name="connsiteY21" fmla="*/ 2065 h 10000"/>
                          <a:gd name="connsiteX22" fmla="*/ 7380 w 10000"/>
                          <a:gd name="connsiteY22" fmla="*/ 2065 h 10000"/>
                          <a:gd name="connsiteX23" fmla="*/ 7380 w 10000"/>
                          <a:gd name="connsiteY23" fmla="*/ 2065 h 10000"/>
                          <a:gd name="connsiteX24" fmla="*/ 6422 w 10000"/>
                          <a:gd name="connsiteY24" fmla="*/ 1161 h 10000"/>
                          <a:gd name="connsiteX25" fmla="*/ 6338 w 10000"/>
                          <a:gd name="connsiteY25" fmla="*/ 1097 h 10000"/>
                          <a:gd name="connsiteX26" fmla="*/ 6310 w 10000"/>
                          <a:gd name="connsiteY26" fmla="*/ 1032 h 10000"/>
                          <a:gd name="connsiteX27" fmla="*/ 6310 w 10000"/>
                          <a:gd name="connsiteY27" fmla="*/ 1000 h 10000"/>
                          <a:gd name="connsiteX28" fmla="*/ 6338 w 10000"/>
                          <a:gd name="connsiteY28" fmla="*/ 968 h 10000"/>
                          <a:gd name="connsiteX29" fmla="*/ 6395 w 10000"/>
                          <a:gd name="connsiteY29" fmla="*/ 968 h 10000"/>
                          <a:gd name="connsiteX30" fmla="*/ 6422 w 10000"/>
                          <a:gd name="connsiteY30" fmla="*/ 903 h 10000"/>
                          <a:gd name="connsiteX31" fmla="*/ 6451 w 10000"/>
                          <a:gd name="connsiteY31" fmla="*/ 903 h 10000"/>
                          <a:gd name="connsiteX32" fmla="*/ 6536 w 10000"/>
                          <a:gd name="connsiteY32" fmla="*/ 903 h 10000"/>
                          <a:gd name="connsiteX33" fmla="*/ 6648 w 10000"/>
                          <a:gd name="connsiteY33" fmla="*/ 871 h 10000"/>
                          <a:gd name="connsiteX34" fmla="*/ 6704 w 10000"/>
                          <a:gd name="connsiteY34" fmla="*/ 871 h 10000"/>
                          <a:gd name="connsiteX35" fmla="*/ 7155 w 10000"/>
                          <a:gd name="connsiteY35" fmla="*/ 742 h 10000"/>
                          <a:gd name="connsiteX36" fmla="*/ 7634 w 10000"/>
                          <a:gd name="connsiteY36" fmla="*/ 613 h 10000"/>
                          <a:gd name="connsiteX37" fmla="*/ 8197 w 10000"/>
                          <a:gd name="connsiteY37" fmla="*/ 452 h 10000"/>
                          <a:gd name="connsiteX38" fmla="*/ 8733 w 10000"/>
                          <a:gd name="connsiteY38" fmla="*/ 323 h 10000"/>
                          <a:gd name="connsiteX39" fmla="*/ 9211 w 10000"/>
                          <a:gd name="connsiteY39" fmla="*/ 194 h 10000"/>
                          <a:gd name="connsiteX40" fmla="*/ 9606 w 10000"/>
                          <a:gd name="connsiteY40" fmla="*/ 65 h 10000"/>
                          <a:gd name="connsiteX41" fmla="*/ 9888 w 10000"/>
                          <a:gd name="connsiteY41" fmla="*/ 0 h 10000"/>
                          <a:gd name="connsiteX0" fmla="*/ 9888 w 10007"/>
                          <a:gd name="connsiteY0" fmla="*/ 0 h 10000"/>
                          <a:gd name="connsiteX1" fmla="*/ 10000 w 10007"/>
                          <a:gd name="connsiteY1" fmla="*/ 0 h 10000"/>
                          <a:gd name="connsiteX2" fmla="*/ 10000 w 10007"/>
                          <a:gd name="connsiteY2" fmla="*/ 452 h 10000"/>
                          <a:gd name="connsiteX3" fmla="*/ 10007 w 10007"/>
                          <a:gd name="connsiteY3" fmla="*/ 457 h 10000"/>
                          <a:gd name="connsiteX4" fmla="*/ 10000 w 10007"/>
                          <a:gd name="connsiteY4" fmla="*/ 968 h 10000"/>
                          <a:gd name="connsiteX5" fmla="*/ 10000 w 10007"/>
                          <a:gd name="connsiteY5" fmla="*/ 1548 h 10000"/>
                          <a:gd name="connsiteX6" fmla="*/ 9972 w 10007"/>
                          <a:gd name="connsiteY6" fmla="*/ 2194 h 10000"/>
                          <a:gd name="connsiteX7" fmla="*/ 9972 w 10007"/>
                          <a:gd name="connsiteY7" fmla="*/ 2871 h 10000"/>
                          <a:gd name="connsiteX8" fmla="*/ 9972 w 10007"/>
                          <a:gd name="connsiteY8" fmla="*/ 3484 h 10000"/>
                          <a:gd name="connsiteX9" fmla="*/ 9972 w 10007"/>
                          <a:gd name="connsiteY9" fmla="*/ 4000 h 10000"/>
                          <a:gd name="connsiteX10" fmla="*/ 9972 w 10007"/>
                          <a:gd name="connsiteY10" fmla="*/ 4032 h 10000"/>
                          <a:gd name="connsiteX11" fmla="*/ 9972 w 10007"/>
                          <a:gd name="connsiteY11" fmla="*/ 4161 h 10000"/>
                          <a:gd name="connsiteX12" fmla="*/ 9972 w 10007"/>
                          <a:gd name="connsiteY12" fmla="*/ 4258 h 10000"/>
                          <a:gd name="connsiteX13" fmla="*/ 9915 w 10007"/>
                          <a:gd name="connsiteY13" fmla="*/ 4290 h 10000"/>
                          <a:gd name="connsiteX14" fmla="*/ 9915 w 10007"/>
                          <a:gd name="connsiteY14" fmla="*/ 4290 h 10000"/>
                          <a:gd name="connsiteX15" fmla="*/ 9888 w 10007"/>
                          <a:gd name="connsiteY15" fmla="*/ 4290 h 10000"/>
                          <a:gd name="connsiteX16" fmla="*/ 9859 w 10007"/>
                          <a:gd name="connsiteY16" fmla="*/ 4290 h 10000"/>
                          <a:gd name="connsiteX17" fmla="*/ 9859 w 10007"/>
                          <a:gd name="connsiteY17" fmla="*/ 4290 h 10000"/>
                          <a:gd name="connsiteX18" fmla="*/ 8789 w 10007"/>
                          <a:gd name="connsiteY18" fmla="*/ 3323 h 10000"/>
                          <a:gd name="connsiteX19" fmla="*/ 6451 w 10007"/>
                          <a:gd name="connsiteY19" fmla="*/ 6484 h 10000"/>
                          <a:gd name="connsiteX20" fmla="*/ 0 w 10007"/>
                          <a:gd name="connsiteY20" fmla="*/ 10000 h 10000"/>
                          <a:gd name="connsiteX21" fmla="*/ 5718 w 10007"/>
                          <a:gd name="connsiteY21" fmla="*/ 5387 h 10000"/>
                          <a:gd name="connsiteX22" fmla="*/ 7380 w 10007"/>
                          <a:gd name="connsiteY22" fmla="*/ 2065 h 10000"/>
                          <a:gd name="connsiteX23" fmla="*/ 7380 w 10007"/>
                          <a:gd name="connsiteY23" fmla="*/ 2065 h 10000"/>
                          <a:gd name="connsiteX24" fmla="*/ 7380 w 10007"/>
                          <a:gd name="connsiteY24" fmla="*/ 2065 h 10000"/>
                          <a:gd name="connsiteX25" fmla="*/ 6422 w 10007"/>
                          <a:gd name="connsiteY25" fmla="*/ 1161 h 10000"/>
                          <a:gd name="connsiteX26" fmla="*/ 6338 w 10007"/>
                          <a:gd name="connsiteY26" fmla="*/ 1097 h 10000"/>
                          <a:gd name="connsiteX27" fmla="*/ 6310 w 10007"/>
                          <a:gd name="connsiteY27" fmla="*/ 1032 h 10000"/>
                          <a:gd name="connsiteX28" fmla="*/ 6310 w 10007"/>
                          <a:gd name="connsiteY28" fmla="*/ 1000 h 10000"/>
                          <a:gd name="connsiteX29" fmla="*/ 6338 w 10007"/>
                          <a:gd name="connsiteY29" fmla="*/ 968 h 10000"/>
                          <a:gd name="connsiteX30" fmla="*/ 6395 w 10007"/>
                          <a:gd name="connsiteY30" fmla="*/ 968 h 10000"/>
                          <a:gd name="connsiteX31" fmla="*/ 6422 w 10007"/>
                          <a:gd name="connsiteY31" fmla="*/ 903 h 10000"/>
                          <a:gd name="connsiteX32" fmla="*/ 6451 w 10007"/>
                          <a:gd name="connsiteY32" fmla="*/ 903 h 10000"/>
                          <a:gd name="connsiteX33" fmla="*/ 6536 w 10007"/>
                          <a:gd name="connsiteY33" fmla="*/ 903 h 10000"/>
                          <a:gd name="connsiteX34" fmla="*/ 6648 w 10007"/>
                          <a:gd name="connsiteY34" fmla="*/ 871 h 10000"/>
                          <a:gd name="connsiteX35" fmla="*/ 6704 w 10007"/>
                          <a:gd name="connsiteY35" fmla="*/ 871 h 10000"/>
                          <a:gd name="connsiteX36" fmla="*/ 7155 w 10007"/>
                          <a:gd name="connsiteY36" fmla="*/ 742 h 10000"/>
                          <a:gd name="connsiteX37" fmla="*/ 7634 w 10007"/>
                          <a:gd name="connsiteY37" fmla="*/ 613 h 10000"/>
                          <a:gd name="connsiteX38" fmla="*/ 8197 w 10007"/>
                          <a:gd name="connsiteY38" fmla="*/ 452 h 10000"/>
                          <a:gd name="connsiteX39" fmla="*/ 8733 w 10007"/>
                          <a:gd name="connsiteY39" fmla="*/ 323 h 10000"/>
                          <a:gd name="connsiteX40" fmla="*/ 9211 w 10007"/>
                          <a:gd name="connsiteY40" fmla="*/ 194 h 10000"/>
                          <a:gd name="connsiteX41" fmla="*/ 9606 w 10007"/>
                          <a:gd name="connsiteY41" fmla="*/ 65 h 10000"/>
                          <a:gd name="connsiteX42" fmla="*/ 9888 w 10007"/>
                          <a:gd name="connsiteY42" fmla="*/ 0 h 10000"/>
                          <a:gd name="connsiteX0" fmla="*/ 9888 w 10000"/>
                          <a:gd name="connsiteY0" fmla="*/ 0 h 10000"/>
                          <a:gd name="connsiteX1" fmla="*/ 10000 w 10000"/>
                          <a:gd name="connsiteY1" fmla="*/ 0 h 10000"/>
                          <a:gd name="connsiteX2" fmla="*/ 10000 w 10000"/>
                          <a:gd name="connsiteY2" fmla="*/ 452 h 10000"/>
                          <a:gd name="connsiteX3" fmla="*/ 10000 w 10000"/>
                          <a:gd name="connsiteY3" fmla="*/ 968 h 10000"/>
                          <a:gd name="connsiteX4" fmla="*/ 10000 w 10000"/>
                          <a:gd name="connsiteY4" fmla="*/ 1548 h 10000"/>
                          <a:gd name="connsiteX5" fmla="*/ 9972 w 10000"/>
                          <a:gd name="connsiteY5" fmla="*/ 2194 h 10000"/>
                          <a:gd name="connsiteX6" fmla="*/ 9972 w 10000"/>
                          <a:gd name="connsiteY6" fmla="*/ 2871 h 10000"/>
                          <a:gd name="connsiteX7" fmla="*/ 9972 w 10000"/>
                          <a:gd name="connsiteY7" fmla="*/ 3484 h 10000"/>
                          <a:gd name="connsiteX8" fmla="*/ 9972 w 10000"/>
                          <a:gd name="connsiteY8" fmla="*/ 4000 h 10000"/>
                          <a:gd name="connsiteX9" fmla="*/ 9972 w 10000"/>
                          <a:gd name="connsiteY9" fmla="*/ 4032 h 10000"/>
                          <a:gd name="connsiteX10" fmla="*/ 9972 w 10000"/>
                          <a:gd name="connsiteY10" fmla="*/ 4161 h 10000"/>
                          <a:gd name="connsiteX11" fmla="*/ 9972 w 10000"/>
                          <a:gd name="connsiteY11" fmla="*/ 4258 h 10000"/>
                          <a:gd name="connsiteX12" fmla="*/ 9915 w 10000"/>
                          <a:gd name="connsiteY12" fmla="*/ 4290 h 10000"/>
                          <a:gd name="connsiteX13" fmla="*/ 9915 w 10000"/>
                          <a:gd name="connsiteY13" fmla="*/ 4290 h 10000"/>
                          <a:gd name="connsiteX14" fmla="*/ 9888 w 10000"/>
                          <a:gd name="connsiteY14" fmla="*/ 4290 h 10000"/>
                          <a:gd name="connsiteX15" fmla="*/ 9859 w 10000"/>
                          <a:gd name="connsiteY15" fmla="*/ 4290 h 10000"/>
                          <a:gd name="connsiteX16" fmla="*/ 9859 w 10000"/>
                          <a:gd name="connsiteY16" fmla="*/ 4290 h 10000"/>
                          <a:gd name="connsiteX17" fmla="*/ 8789 w 10000"/>
                          <a:gd name="connsiteY17" fmla="*/ 3323 h 10000"/>
                          <a:gd name="connsiteX18" fmla="*/ 6451 w 10000"/>
                          <a:gd name="connsiteY18" fmla="*/ 6484 h 10000"/>
                          <a:gd name="connsiteX19" fmla="*/ 0 w 10000"/>
                          <a:gd name="connsiteY19" fmla="*/ 10000 h 10000"/>
                          <a:gd name="connsiteX20" fmla="*/ 5718 w 10000"/>
                          <a:gd name="connsiteY20" fmla="*/ 5387 h 10000"/>
                          <a:gd name="connsiteX21" fmla="*/ 7380 w 10000"/>
                          <a:gd name="connsiteY21" fmla="*/ 2065 h 10000"/>
                          <a:gd name="connsiteX22" fmla="*/ 7380 w 10000"/>
                          <a:gd name="connsiteY22" fmla="*/ 2065 h 10000"/>
                          <a:gd name="connsiteX23" fmla="*/ 7380 w 10000"/>
                          <a:gd name="connsiteY23" fmla="*/ 2065 h 10000"/>
                          <a:gd name="connsiteX24" fmla="*/ 6422 w 10000"/>
                          <a:gd name="connsiteY24" fmla="*/ 1161 h 10000"/>
                          <a:gd name="connsiteX25" fmla="*/ 6338 w 10000"/>
                          <a:gd name="connsiteY25" fmla="*/ 1097 h 10000"/>
                          <a:gd name="connsiteX26" fmla="*/ 6310 w 10000"/>
                          <a:gd name="connsiteY26" fmla="*/ 1032 h 10000"/>
                          <a:gd name="connsiteX27" fmla="*/ 6310 w 10000"/>
                          <a:gd name="connsiteY27" fmla="*/ 1000 h 10000"/>
                          <a:gd name="connsiteX28" fmla="*/ 6338 w 10000"/>
                          <a:gd name="connsiteY28" fmla="*/ 968 h 10000"/>
                          <a:gd name="connsiteX29" fmla="*/ 6395 w 10000"/>
                          <a:gd name="connsiteY29" fmla="*/ 968 h 10000"/>
                          <a:gd name="connsiteX30" fmla="*/ 6422 w 10000"/>
                          <a:gd name="connsiteY30" fmla="*/ 903 h 10000"/>
                          <a:gd name="connsiteX31" fmla="*/ 6451 w 10000"/>
                          <a:gd name="connsiteY31" fmla="*/ 903 h 10000"/>
                          <a:gd name="connsiteX32" fmla="*/ 6536 w 10000"/>
                          <a:gd name="connsiteY32" fmla="*/ 903 h 10000"/>
                          <a:gd name="connsiteX33" fmla="*/ 6648 w 10000"/>
                          <a:gd name="connsiteY33" fmla="*/ 871 h 10000"/>
                          <a:gd name="connsiteX34" fmla="*/ 6704 w 10000"/>
                          <a:gd name="connsiteY34" fmla="*/ 871 h 10000"/>
                          <a:gd name="connsiteX35" fmla="*/ 7155 w 10000"/>
                          <a:gd name="connsiteY35" fmla="*/ 742 h 10000"/>
                          <a:gd name="connsiteX36" fmla="*/ 7634 w 10000"/>
                          <a:gd name="connsiteY36" fmla="*/ 613 h 10000"/>
                          <a:gd name="connsiteX37" fmla="*/ 8197 w 10000"/>
                          <a:gd name="connsiteY37" fmla="*/ 452 h 10000"/>
                          <a:gd name="connsiteX38" fmla="*/ 8733 w 10000"/>
                          <a:gd name="connsiteY38" fmla="*/ 323 h 10000"/>
                          <a:gd name="connsiteX39" fmla="*/ 9211 w 10000"/>
                          <a:gd name="connsiteY39" fmla="*/ 194 h 10000"/>
                          <a:gd name="connsiteX40" fmla="*/ 9606 w 10000"/>
                          <a:gd name="connsiteY40" fmla="*/ 65 h 10000"/>
                          <a:gd name="connsiteX41" fmla="*/ 9888 w 10000"/>
                          <a:gd name="connsiteY41" fmla="*/ 0 h 10000"/>
                          <a:gd name="connsiteX0" fmla="*/ 9888 w 10000"/>
                          <a:gd name="connsiteY0" fmla="*/ 0 h 10000"/>
                          <a:gd name="connsiteX1" fmla="*/ 10000 w 10000"/>
                          <a:gd name="connsiteY1" fmla="*/ 0 h 10000"/>
                          <a:gd name="connsiteX2" fmla="*/ 10000 w 10000"/>
                          <a:gd name="connsiteY2" fmla="*/ 968 h 10000"/>
                          <a:gd name="connsiteX3" fmla="*/ 10000 w 10000"/>
                          <a:gd name="connsiteY3" fmla="*/ 1548 h 10000"/>
                          <a:gd name="connsiteX4" fmla="*/ 9972 w 10000"/>
                          <a:gd name="connsiteY4" fmla="*/ 2194 h 10000"/>
                          <a:gd name="connsiteX5" fmla="*/ 9972 w 10000"/>
                          <a:gd name="connsiteY5" fmla="*/ 2871 h 10000"/>
                          <a:gd name="connsiteX6" fmla="*/ 9972 w 10000"/>
                          <a:gd name="connsiteY6" fmla="*/ 3484 h 10000"/>
                          <a:gd name="connsiteX7" fmla="*/ 9972 w 10000"/>
                          <a:gd name="connsiteY7" fmla="*/ 4000 h 10000"/>
                          <a:gd name="connsiteX8" fmla="*/ 9972 w 10000"/>
                          <a:gd name="connsiteY8" fmla="*/ 4032 h 10000"/>
                          <a:gd name="connsiteX9" fmla="*/ 9972 w 10000"/>
                          <a:gd name="connsiteY9" fmla="*/ 4161 h 10000"/>
                          <a:gd name="connsiteX10" fmla="*/ 9972 w 10000"/>
                          <a:gd name="connsiteY10" fmla="*/ 4258 h 10000"/>
                          <a:gd name="connsiteX11" fmla="*/ 9915 w 10000"/>
                          <a:gd name="connsiteY11" fmla="*/ 4290 h 10000"/>
                          <a:gd name="connsiteX12" fmla="*/ 9915 w 10000"/>
                          <a:gd name="connsiteY12" fmla="*/ 4290 h 10000"/>
                          <a:gd name="connsiteX13" fmla="*/ 9888 w 10000"/>
                          <a:gd name="connsiteY13" fmla="*/ 4290 h 10000"/>
                          <a:gd name="connsiteX14" fmla="*/ 9859 w 10000"/>
                          <a:gd name="connsiteY14" fmla="*/ 4290 h 10000"/>
                          <a:gd name="connsiteX15" fmla="*/ 9859 w 10000"/>
                          <a:gd name="connsiteY15" fmla="*/ 4290 h 10000"/>
                          <a:gd name="connsiteX16" fmla="*/ 8789 w 10000"/>
                          <a:gd name="connsiteY16" fmla="*/ 3323 h 10000"/>
                          <a:gd name="connsiteX17" fmla="*/ 6451 w 10000"/>
                          <a:gd name="connsiteY17" fmla="*/ 6484 h 10000"/>
                          <a:gd name="connsiteX18" fmla="*/ 0 w 10000"/>
                          <a:gd name="connsiteY18" fmla="*/ 10000 h 10000"/>
                          <a:gd name="connsiteX19" fmla="*/ 5718 w 10000"/>
                          <a:gd name="connsiteY19" fmla="*/ 5387 h 10000"/>
                          <a:gd name="connsiteX20" fmla="*/ 7380 w 10000"/>
                          <a:gd name="connsiteY20" fmla="*/ 2065 h 10000"/>
                          <a:gd name="connsiteX21" fmla="*/ 7380 w 10000"/>
                          <a:gd name="connsiteY21" fmla="*/ 2065 h 10000"/>
                          <a:gd name="connsiteX22" fmla="*/ 7380 w 10000"/>
                          <a:gd name="connsiteY22" fmla="*/ 2065 h 10000"/>
                          <a:gd name="connsiteX23" fmla="*/ 6422 w 10000"/>
                          <a:gd name="connsiteY23" fmla="*/ 1161 h 10000"/>
                          <a:gd name="connsiteX24" fmla="*/ 6338 w 10000"/>
                          <a:gd name="connsiteY24" fmla="*/ 1097 h 10000"/>
                          <a:gd name="connsiteX25" fmla="*/ 6310 w 10000"/>
                          <a:gd name="connsiteY25" fmla="*/ 1032 h 10000"/>
                          <a:gd name="connsiteX26" fmla="*/ 6310 w 10000"/>
                          <a:gd name="connsiteY26" fmla="*/ 1000 h 10000"/>
                          <a:gd name="connsiteX27" fmla="*/ 6338 w 10000"/>
                          <a:gd name="connsiteY27" fmla="*/ 968 h 10000"/>
                          <a:gd name="connsiteX28" fmla="*/ 6395 w 10000"/>
                          <a:gd name="connsiteY28" fmla="*/ 968 h 10000"/>
                          <a:gd name="connsiteX29" fmla="*/ 6422 w 10000"/>
                          <a:gd name="connsiteY29" fmla="*/ 903 h 10000"/>
                          <a:gd name="connsiteX30" fmla="*/ 6451 w 10000"/>
                          <a:gd name="connsiteY30" fmla="*/ 903 h 10000"/>
                          <a:gd name="connsiteX31" fmla="*/ 6536 w 10000"/>
                          <a:gd name="connsiteY31" fmla="*/ 903 h 10000"/>
                          <a:gd name="connsiteX32" fmla="*/ 6648 w 10000"/>
                          <a:gd name="connsiteY32" fmla="*/ 871 h 10000"/>
                          <a:gd name="connsiteX33" fmla="*/ 6704 w 10000"/>
                          <a:gd name="connsiteY33" fmla="*/ 871 h 10000"/>
                          <a:gd name="connsiteX34" fmla="*/ 7155 w 10000"/>
                          <a:gd name="connsiteY34" fmla="*/ 742 h 10000"/>
                          <a:gd name="connsiteX35" fmla="*/ 7634 w 10000"/>
                          <a:gd name="connsiteY35" fmla="*/ 613 h 10000"/>
                          <a:gd name="connsiteX36" fmla="*/ 8197 w 10000"/>
                          <a:gd name="connsiteY36" fmla="*/ 452 h 10000"/>
                          <a:gd name="connsiteX37" fmla="*/ 8733 w 10000"/>
                          <a:gd name="connsiteY37" fmla="*/ 323 h 10000"/>
                          <a:gd name="connsiteX38" fmla="*/ 9211 w 10000"/>
                          <a:gd name="connsiteY38" fmla="*/ 194 h 10000"/>
                          <a:gd name="connsiteX39" fmla="*/ 9606 w 10000"/>
                          <a:gd name="connsiteY39" fmla="*/ 65 h 10000"/>
                          <a:gd name="connsiteX40" fmla="*/ 9888 w 10000"/>
                          <a:gd name="connsiteY40" fmla="*/ 0 h 10000"/>
                          <a:gd name="connsiteX0" fmla="*/ 9888 w 10000"/>
                          <a:gd name="connsiteY0" fmla="*/ 0 h 10000"/>
                          <a:gd name="connsiteX1" fmla="*/ 10000 w 10000"/>
                          <a:gd name="connsiteY1" fmla="*/ 0 h 10000"/>
                          <a:gd name="connsiteX2" fmla="*/ 10000 w 10000"/>
                          <a:gd name="connsiteY2" fmla="*/ 1548 h 10000"/>
                          <a:gd name="connsiteX3" fmla="*/ 9972 w 10000"/>
                          <a:gd name="connsiteY3" fmla="*/ 2194 h 10000"/>
                          <a:gd name="connsiteX4" fmla="*/ 9972 w 10000"/>
                          <a:gd name="connsiteY4" fmla="*/ 2871 h 10000"/>
                          <a:gd name="connsiteX5" fmla="*/ 9972 w 10000"/>
                          <a:gd name="connsiteY5" fmla="*/ 3484 h 10000"/>
                          <a:gd name="connsiteX6" fmla="*/ 9972 w 10000"/>
                          <a:gd name="connsiteY6" fmla="*/ 4000 h 10000"/>
                          <a:gd name="connsiteX7" fmla="*/ 9972 w 10000"/>
                          <a:gd name="connsiteY7" fmla="*/ 4032 h 10000"/>
                          <a:gd name="connsiteX8" fmla="*/ 9972 w 10000"/>
                          <a:gd name="connsiteY8" fmla="*/ 4161 h 10000"/>
                          <a:gd name="connsiteX9" fmla="*/ 9972 w 10000"/>
                          <a:gd name="connsiteY9" fmla="*/ 4258 h 10000"/>
                          <a:gd name="connsiteX10" fmla="*/ 9915 w 10000"/>
                          <a:gd name="connsiteY10" fmla="*/ 4290 h 10000"/>
                          <a:gd name="connsiteX11" fmla="*/ 9915 w 10000"/>
                          <a:gd name="connsiteY11" fmla="*/ 4290 h 10000"/>
                          <a:gd name="connsiteX12" fmla="*/ 9888 w 10000"/>
                          <a:gd name="connsiteY12" fmla="*/ 4290 h 10000"/>
                          <a:gd name="connsiteX13" fmla="*/ 9859 w 10000"/>
                          <a:gd name="connsiteY13" fmla="*/ 4290 h 10000"/>
                          <a:gd name="connsiteX14" fmla="*/ 9859 w 10000"/>
                          <a:gd name="connsiteY14" fmla="*/ 4290 h 10000"/>
                          <a:gd name="connsiteX15" fmla="*/ 8789 w 10000"/>
                          <a:gd name="connsiteY15" fmla="*/ 3323 h 10000"/>
                          <a:gd name="connsiteX16" fmla="*/ 6451 w 10000"/>
                          <a:gd name="connsiteY16" fmla="*/ 6484 h 10000"/>
                          <a:gd name="connsiteX17" fmla="*/ 0 w 10000"/>
                          <a:gd name="connsiteY17" fmla="*/ 10000 h 10000"/>
                          <a:gd name="connsiteX18" fmla="*/ 5718 w 10000"/>
                          <a:gd name="connsiteY18" fmla="*/ 5387 h 10000"/>
                          <a:gd name="connsiteX19" fmla="*/ 7380 w 10000"/>
                          <a:gd name="connsiteY19" fmla="*/ 2065 h 10000"/>
                          <a:gd name="connsiteX20" fmla="*/ 7380 w 10000"/>
                          <a:gd name="connsiteY20" fmla="*/ 2065 h 10000"/>
                          <a:gd name="connsiteX21" fmla="*/ 7380 w 10000"/>
                          <a:gd name="connsiteY21" fmla="*/ 2065 h 10000"/>
                          <a:gd name="connsiteX22" fmla="*/ 6422 w 10000"/>
                          <a:gd name="connsiteY22" fmla="*/ 1161 h 10000"/>
                          <a:gd name="connsiteX23" fmla="*/ 6338 w 10000"/>
                          <a:gd name="connsiteY23" fmla="*/ 1097 h 10000"/>
                          <a:gd name="connsiteX24" fmla="*/ 6310 w 10000"/>
                          <a:gd name="connsiteY24" fmla="*/ 1032 h 10000"/>
                          <a:gd name="connsiteX25" fmla="*/ 6310 w 10000"/>
                          <a:gd name="connsiteY25" fmla="*/ 1000 h 10000"/>
                          <a:gd name="connsiteX26" fmla="*/ 6338 w 10000"/>
                          <a:gd name="connsiteY26" fmla="*/ 968 h 10000"/>
                          <a:gd name="connsiteX27" fmla="*/ 6395 w 10000"/>
                          <a:gd name="connsiteY27" fmla="*/ 968 h 10000"/>
                          <a:gd name="connsiteX28" fmla="*/ 6422 w 10000"/>
                          <a:gd name="connsiteY28" fmla="*/ 903 h 10000"/>
                          <a:gd name="connsiteX29" fmla="*/ 6451 w 10000"/>
                          <a:gd name="connsiteY29" fmla="*/ 903 h 10000"/>
                          <a:gd name="connsiteX30" fmla="*/ 6536 w 10000"/>
                          <a:gd name="connsiteY30" fmla="*/ 903 h 10000"/>
                          <a:gd name="connsiteX31" fmla="*/ 6648 w 10000"/>
                          <a:gd name="connsiteY31" fmla="*/ 871 h 10000"/>
                          <a:gd name="connsiteX32" fmla="*/ 6704 w 10000"/>
                          <a:gd name="connsiteY32" fmla="*/ 871 h 10000"/>
                          <a:gd name="connsiteX33" fmla="*/ 7155 w 10000"/>
                          <a:gd name="connsiteY33" fmla="*/ 742 h 10000"/>
                          <a:gd name="connsiteX34" fmla="*/ 7634 w 10000"/>
                          <a:gd name="connsiteY34" fmla="*/ 613 h 10000"/>
                          <a:gd name="connsiteX35" fmla="*/ 8197 w 10000"/>
                          <a:gd name="connsiteY35" fmla="*/ 452 h 10000"/>
                          <a:gd name="connsiteX36" fmla="*/ 8733 w 10000"/>
                          <a:gd name="connsiteY36" fmla="*/ 323 h 10000"/>
                          <a:gd name="connsiteX37" fmla="*/ 9211 w 10000"/>
                          <a:gd name="connsiteY37" fmla="*/ 194 h 10000"/>
                          <a:gd name="connsiteX38" fmla="*/ 9606 w 10000"/>
                          <a:gd name="connsiteY38" fmla="*/ 65 h 10000"/>
                          <a:gd name="connsiteX39" fmla="*/ 9888 w 10000"/>
                          <a:gd name="connsiteY39" fmla="*/ 0 h 10000"/>
                          <a:gd name="connsiteX0" fmla="*/ 9888 w 10000"/>
                          <a:gd name="connsiteY0" fmla="*/ 0 h 10000"/>
                          <a:gd name="connsiteX1" fmla="*/ 10000 w 10000"/>
                          <a:gd name="connsiteY1" fmla="*/ 0 h 10000"/>
                          <a:gd name="connsiteX2" fmla="*/ 9972 w 10000"/>
                          <a:gd name="connsiteY2" fmla="*/ 2194 h 10000"/>
                          <a:gd name="connsiteX3" fmla="*/ 9972 w 10000"/>
                          <a:gd name="connsiteY3" fmla="*/ 2871 h 10000"/>
                          <a:gd name="connsiteX4" fmla="*/ 9972 w 10000"/>
                          <a:gd name="connsiteY4" fmla="*/ 3484 h 10000"/>
                          <a:gd name="connsiteX5" fmla="*/ 9972 w 10000"/>
                          <a:gd name="connsiteY5" fmla="*/ 4000 h 10000"/>
                          <a:gd name="connsiteX6" fmla="*/ 9972 w 10000"/>
                          <a:gd name="connsiteY6" fmla="*/ 4032 h 10000"/>
                          <a:gd name="connsiteX7" fmla="*/ 9972 w 10000"/>
                          <a:gd name="connsiteY7" fmla="*/ 4161 h 10000"/>
                          <a:gd name="connsiteX8" fmla="*/ 9972 w 10000"/>
                          <a:gd name="connsiteY8" fmla="*/ 4258 h 10000"/>
                          <a:gd name="connsiteX9" fmla="*/ 9915 w 10000"/>
                          <a:gd name="connsiteY9" fmla="*/ 4290 h 10000"/>
                          <a:gd name="connsiteX10" fmla="*/ 9915 w 10000"/>
                          <a:gd name="connsiteY10" fmla="*/ 4290 h 10000"/>
                          <a:gd name="connsiteX11" fmla="*/ 9888 w 10000"/>
                          <a:gd name="connsiteY11" fmla="*/ 4290 h 10000"/>
                          <a:gd name="connsiteX12" fmla="*/ 9859 w 10000"/>
                          <a:gd name="connsiteY12" fmla="*/ 4290 h 10000"/>
                          <a:gd name="connsiteX13" fmla="*/ 9859 w 10000"/>
                          <a:gd name="connsiteY13" fmla="*/ 4290 h 10000"/>
                          <a:gd name="connsiteX14" fmla="*/ 8789 w 10000"/>
                          <a:gd name="connsiteY14" fmla="*/ 3323 h 10000"/>
                          <a:gd name="connsiteX15" fmla="*/ 6451 w 10000"/>
                          <a:gd name="connsiteY15" fmla="*/ 6484 h 10000"/>
                          <a:gd name="connsiteX16" fmla="*/ 0 w 10000"/>
                          <a:gd name="connsiteY16" fmla="*/ 10000 h 10000"/>
                          <a:gd name="connsiteX17" fmla="*/ 5718 w 10000"/>
                          <a:gd name="connsiteY17" fmla="*/ 5387 h 10000"/>
                          <a:gd name="connsiteX18" fmla="*/ 7380 w 10000"/>
                          <a:gd name="connsiteY18" fmla="*/ 2065 h 10000"/>
                          <a:gd name="connsiteX19" fmla="*/ 7380 w 10000"/>
                          <a:gd name="connsiteY19" fmla="*/ 2065 h 10000"/>
                          <a:gd name="connsiteX20" fmla="*/ 7380 w 10000"/>
                          <a:gd name="connsiteY20" fmla="*/ 2065 h 10000"/>
                          <a:gd name="connsiteX21" fmla="*/ 6422 w 10000"/>
                          <a:gd name="connsiteY21" fmla="*/ 1161 h 10000"/>
                          <a:gd name="connsiteX22" fmla="*/ 6338 w 10000"/>
                          <a:gd name="connsiteY22" fmla="*/ 1097 h 10000"/>
                          <a:gd name="connsiteX23" fmla="*/ 6310 w 10000"/>
                          <a:gd name="connsiteY23" fmla="*/ 1032 h 10000"/>
                          <a:gd name="connsiteX24" fmla="*/ 6310 w 10000"/>
                          <a:gd name="connsiteY24" fmla="*/ 1000 h 10000"/>
                          <a:gd name="connsiteX25" fmla="*/ 6338 w 10000"/>
                          <a:gd name="connsiteY25" fmla="*/ 968 h 10000"/>
                          <a:gd name="connsiteX26" fmla="*/ 6395 w 10000"/>
                          <a:gd name="connsiteY26" fmla="*/ 968 h 10000"/>
                          <a:gd name="connsiteX27" fmla="*/ 6422 w 10000"/>
                          <a:gd name="connsiteY27" fmla="*/ 903 h 10000"/>
                          <a:gd name="connsiteX28" fmla="*/ 6451 w 10000"/>
                          <a:gd name="connsiteY28" fmla="*/ 903 h 10000"/>
                          <a:gd name="connsiteX29" fmla="*/ 6536 w 10000"/>
                          <a:gd name="connsiteY29" fmla="*/ 903 h 10000"/>
                          <a:gd name="connsiteX30" fmla="*/ 6648 w 10000"/>
                          <a:gd name="connsiteY30" fmla="*/ 871 h 10000"/>
                          <a:gd name="connsiteX31" fmla="*/ 6704 w 10000"/>
                          <a:gd name="connsiteY31" fmla="*/ 871 h 10000"/>
                          <a:gd name="connsiteX32" fmla="*/ 7155 w 10000"/>
                          <a:gd name="connsiteY32" fmla="*/ 742 h 10000"/>
                          <a:gd name="connsiteX33" fmla="*/ 7634 w 10000"/>
                          <a:gd name="connsiteY33" fmla="*/ 613 h 10000"/>
                          <a:gd name="connsiteX34" fmla="*/ 8197 w 10000"/>
                          <a:gd name="connsiteY34" fmla="*/ 452 h 10000"/>
                          <a:gd name="connsiteX35" fmla="*/ 8733 w 10000"/>
                          <a:gd name="connsiteY35" fmla="*/ 323 h 10000"/>
                          <a:gd name="connsiteX36" fmla="*/ 9211 w 10000"/>
                          <a:gd name="connsiteY36" fmla="*/ 194 h 10000"/>
                          <a:gd name="connsiteX37" fmla="*/ 9606 w 10000"/>
                          <a:gd name="connsiteY37" fmla="*/ 65 h 10000"/>
                          <a:gd name="connsiteX38" fmla="*/ 9888 w 10000"/>
                          <a:gd name="connsiteY38" fmla="*/ 0 h 10000"/>
                          <a:gd name="connsiteX0" fmla="*/ 9888 w 10003"/>
                          <a:gd name="connsiteY0" fmla="*/ 0 h 10000"/>
                          <a:gd name="connsiteX1" fmla="*/ 10000 w 10003"/>
                          <a:gd name="connsiteY1" fmla="*/ 0 h 10000"/>
                          <a:gd name="connsiteX2" fmla="*/ 9972 w 10003"/>
                          <a:gd name="connsiteY2" fmla="*/ 2871 h 10000"/>
                          <a:gd name="connsiteX3" fmla="*/ 9972 w 10003"/>
                          <a:gd name="connsiteY3" fmla="*/ 3484 h 10000"/>
                          <a:gd name="connsiteX4" fmla="*/ 9972 w 10003"/>
                          <a:gd name="connsiteY4" fmla="*/ 4000 h 10000"/>
                          <a:gd name="connsiteX5" fmla="*/ 9972 w 10003"/>
                          <a:gd name="connsiteY5" fmla="*/ 4032 h 10000"/>
                          <a:gd name="connsiteX6" fmla="*/ 9972 w 10003"/>
                          <a:gd name="connsiteY6" fmla="*/ 4161 h 10000"/>
                          <a:gd name="connsiteX7" fmla="*/ 9972 w 10003"/>
                          <a:gd name="connsiteY7" fmla="*/ 4258 h 10000"/>
                          <a:gd name="connsiteX8" fmla="*/ 9915 w 10003"/>
                          <a:gd name="connsiteY8" fmla="*/ 4290 h 10000"/>
                          <a:gd name="connsiteX9" fmla="*/ 9915 w 10003"/>
                          <a:gd name="connsiteY9" fmla="*/ 4290 h 10000"/>
                          <a:gd name="connsiteX10" fmla="*/ 9888 w 10003"/>
                          <a:gd name="connsiteY10" fmla="*/ 4290 h 10000"/>
                          <a:gd name="connsiteX11" fmla="*/ 9859 w 10003"/>
                          <a:gd name="connsiteY11" fmla="*/ 4290 h 10000"/>
                          <a:gd name="connsiteX12" fmla="*/ 9859 w 10003"/>
                          <a:gd name="connsiteY12" fmla="*/ 4290 h 10000"/>
                          <a:gd name="connsiteX13" fmla="*/ 8789 w 10003"/>
                          <a:gd name="connsiteY13" fmla="*/ 3323 h 10000"/>
                          <a:gd name="connsiteX14" fmla="*/ 6451 w 10003"/>
                          <a:gd name="connsiteY14" fmla="*/ 6484 h 10000"/>
                          <a:gd name="connsiteX15" fmla="*/ 0 w 10003"/>
                          <a:gd name="connsiteY15" fmla="*/ 10000 h 10000"/>
                          <a:gd name="connsiteX16" fmla="*/ 5718 w 10003"/>
                          <a:gd name="connsiteY16" fmla="*/ 5387 h 10000"/>
                          <a:gd name="connsiteX17" fmla="*/ 7380 w 10003"/>
                          <a:gd name="connsiteY17" fmla="*/ 2065 h 10000"/>
                          <a:gd name="connsiteX18" fmla="*/ 7380 w 10003"/>
                          <a:gd name="connsiteY18" fmla="*/ 2065 h 10000"/>
                          <a:gd name="connsiteX19" fmla="*/ 7380 w 10003"/>
                          <a:gd name="connsiteY19" fmla="*/ 2065 h 10000"/>
                          <a:gd name="connsiteX20" fmla="*/ 6422 w 10003"/>
                          <a:gd name="connsiteY20" fmla="*/ 1161 h 10000"/>
                          <a:gd name="connsiteX21" fmla="*/ 6338 w 10003"/>
                          <a:gd name="connsiteY21" fmla="*/ 1097 h 10000"/>
                          <a:gd name="connsiteX22" fmla="*/ 6310 w 10003"/>
                          <a:gd name="connsiteY22" fmla="*/ 1032 h 10000"/>
                          <a:gd name="connsiteX23" fmla="*/ 6310 w 10003"/>
                          <a:gd name="connsiteY23" fmla="*/ 1000 h 10000"/>
                          <a:gd name="connsiteX24" fmla="*/ 6338 w 10003"/>
                          <a:gd name="connsiteY24" fmla="*/ 968 h 10000"/>
                          <a:gd name="connsiteX25" fmla="*/ 6395 w 10003"/>
                          <a:gd name="connsiteY25" fmla="*/ 968 h 10000"/>
                          <a:gd name="connsiteX26" fmla="*/ 6422 w 10003"/>
                          <a:gd name="connsiteY26" fmla="*/ 903 h 10000"/>
                          <a:gd name="connsiteX27" fmla="*/ 6451 w 10003"/>
                          <a:gd name="connsiteY27" fmla="*/ 903 h 10000"/>
                          <a:gd name="connsiteX28" fmla="*/ 6536 w 10003"/>
                          <a:gd name="connsiteY28" fmla="*/ 903 h 10000"/>
                          <a:gd name="connsiteX29" fmla="*/ 6648 w 10003"/>
                          <a:gd name="connsiteY29" fmla="*/ 871 h 10000"/>
                          <a:gd name="connsiteX30" fmla="*/ 6704 w 10003"/>
                          <a:gd name="connsiteY30" fmla="*/ 871 h 10000"/>
                          <a:gd name="connsiteX31" fmla="*/ 7155 w 10003"/>
                          <a:gd name="connsiteY31" fmla="*/ 742 h 10000"/>
                          <a:gd name="connsiteX32" fmla="*/ 7634 w 10003"/>
                          <a:gd name="connsiteY32" fmla="*/ 613 h 10000"/>
                          <a:gd name="connsiteX33" fmla="*/ 8197 w 10003"/>
                          <a:gd name="connsiteY33" fmla="*/ 452 h 10000"/>
                          <a:gd name="connsiteX34" fmla="*/ 8733 w 10003"/>
                          <a:gd name="connsiteY34" fmla="*/ 323 h 10000"/>
                          <a:gd name="connsiteX35" fmla="*/ 9211 w 10003"/>
                          <a:gd name="connsiteY35" fmla="*/ 194 h 10000"/>
                          <a:gd name="connsiteX36" fmla="*/ 9606 w 10003"/>
                          <a:gd name="connsiteY36" fmla="*/ 65 h 10000"/>
                          <a:gd name="connsiteX37" fmla="*/ 9888 w 10003"/>
                          <a:gd name="connsiteY37" fmla="*/ 0 h 10000"/>
                          <a:gd name="connsiteX0" fmla="*/ 9888 w 10003"/>
                          <a:gd name="connsiteY0" fmla="*/ 0 h 10000"/>
                          <a:gd name="connsiteX1" fmla="*/ 10000 w 10003"/>
                          <a:gd name="connsiteY1" fmla="*/ 0 h 10000"/>
                          <a:gd name="connsiteX2" fmla="*/ 9972 w 10003"/>
                          <a:gd name="connsiteY2" fmla="*/ 3484 h 10000"/>
                          <a:gd name="connsiteX3" fmla="*/ 9972 w 10003"/>
                          <a:gd name="connsiteY3" fmla="*/ 4000 h 10000"/>
                          <a:gd name="connsiteX4" fmla="*/ 9972 w 10003"/>
                          <a:gd name="connsiteY4" fmla="*/ 4032 h 10000"/>
                          <a:gd name="connsiteX5" fmla="*/ 9972 w 10003"/>
                          <a:gd name="connsiteY5" fmla="*/ 4161 h 10000"/>
                          <a:gd name="connsiteX6" fmla="*/ 9972 w 10003"/>
                          <a:gd name="connsiteY6" fmla="*/ 4258 h 10000"/>
                          <a:gd name="connsiteX7" fmla="*/ 9915 w 10003"/>
                          <a:gd name="connsiteY7" fmla="*/ 4290 h 10000"/>
                          <a:gd name="connsiteX8" fmla="*/ 9915 w 10003"/>
                          <a:gd name="connsiteY8" fmla="*/ 4290 h 10000"/>
                          <a:gd name="connsiteX9" fmla="*/ 9888 w 10003"/>
                          <a:gd name="connsiteY9" fmla="*/ 4290 h 10000"/>
                          <a:gd name="connsiteX10" fmla="*/ 9859 w 10003"/>
                          <a:gd name="connsiteY10" fmla="*/ 4290 h 10000"/>
                          <a:gd name="connsiteX11" fmla="*/ 9859 w 10003"/>
                          <a:gd name="connsiteY11" fmla="*/ 4290 h 10000"/>
                          <a:gd name="connsiteX12" fmla="*/ 8789 w 10003"/>
                          <a:gd name="connsiteY12" fmla="*/ 3323 h 10000"/>
                          <a:gd name="connsiteX13" fmla="*/ 6451 w 10003"/>
                          <a:gd name="connsiteY13" fmla="*/ 6484 h 10000"/>
                          <a:gd name="connsiteX14" fmla="*/ 0 w 10003"/>
                          <a:gd name="connsiteY14" fmla="*/ 10000 h 10000"/>
                          <a:gd name="connsiteX15" fmla="*/ 5718 w 10003"/>
                          <a:gd name="connsiteY15" fmla="*/ 5387 h 10000"/>
                          <a:gd name="connsiteX16" fmla="*/ 7380 w 10003"/>
                          <a:gd name="connsiteY16" fmla="*/ 2065 h 10000"/>
                          <a:gd name="connsiteX17" fmla="*/ 7380 w 10003"/>
                          <a:gd name="connsiteY17" fmla="*/ 2065 h 10000"/>
                          <a:gd name="connsiteX18" fmla="*/ 7380 w 10003"/>
                          <a:gd name="connsiteY18" fmla="*/ 2065 h 10000"/>
                          <a:gd name="connsiteX19" fmla="*/ 6422 w 10003"/>
                          <a:gd name="connsiteY19" fmla="*/ 1161 h 10000"/>
                          <a:gd name="connsiteX20" fmla="*/ 6338 w 10003"/>
                          <a:gd name="connsiteY20" fmla="*/ 1097 h 10000"/>
                          <a:gd name="connsiteX21" fmla="*/ 6310 w 10003"/>
                          <a:gd name="connsiteY21" fmla="*/ 1032 h 10000"/>
                          <a:gd name="connsiteX22" fmla="*/ 6310 w 10003"/>
                          <a:gd name="connsiteY22" fmla="*/ 1000 h 10000"/>
                          <a:gd name="connsiteX23" fmla="*/ 6338 w 10003"/>
                          <a:gd name="connsiteY23" fmla="*/ 968 h 10000"/>
                          <a:gd name="connsiteX24" fmla="*/ 6395 w 10003"/>
                          <a:gd name="connsiteY24" fmla="*/ 968 h 10000"/>
                          <a:gd name="connsiteX25" fmla="*/ 6422 w 10003"/>
                          <a:gd name="connsiteY25" fmla="*/ 903 h 10000"/>
                          <a:gd name="connsiteX26" fmla="*/ 6451 w 10003"/>
                          <a:gd name="connsiteY26" fmla="*/ 903 h 10000"/>
                          <a:gd name="connsiteX27" fmla="*/ 6536 w 10003"/>
                          <a:gd name="connsiteY27" fmla="*/ 903 h 10000"/>
                          <a:gd name="connsiteX28" fmla="*/ 6648 w 10003"/>
                          <a:gd name="connsiteY28" fmla="*/ 871 h 10000"/>
                          <a:gd name="connsiteX29" fmla="*/ 6704 w 10003"/>
                          <a:gd name="connsiteY29" fmla="*/ 871 h 10000"/>
                          <a:gd name="connsiteX30" fmla="*/ 7155 w 10003"/>
                          <a:gd name="connsiteY30" fmla="*/ 742 h 10000"/>
                          <a:gd name="connsiteX31" fmla="*/ 7634 w 10003"/>
                          <a:gd name="connsiteY31" fmla="*/ 613 h 10000"/>
                          <a:gd name="connsiteX32" fmla="*/ 8197 w 10003"/>
                          <a:gd name="connsiteY32" fmla="*/ 452 h 10000"/>
                          <a:gd name="connsiteX33" fmla="*/ 8733 w 10003"/>
                          <a:gd name="connsiteY33" fmla="*/ 323 h 10000"/>
                          <a:gd name="connsiteX34" fmla="*/ 9211 w 10003"/>
                          <a:gd name="connsiteY34" fmla="*/ 194 h 10000"/>
                          <a:gd name="connsiteX35" fmla="*/ 9606 w 10003"/>
                          <a:gd name="connsiteY35" fmla="*/ 65 h 10000"/>
                          <a:gd name="connsiteX36" fmla="*/ 9888 w 10003"/>
                          <a:gd name="connsiteY36" fmla="*/ 0 h 10000"/>
                          <a:gd name="connsiteX0" fmla="*/ 9888 w 10003"/>
                          <a:gd name="connsiteY0" fmla="*/ 0 h 10000"/>
                          <a:gd name="connsiteX1" fmla="*/ 10000 w 10003"/>
                          <a:gd name="connsiteY1" fmla="*/ 0 h 10000"/>
                          <a:gd name="connsiteX2" fmla="*/ 9972 w 10003"/>
                          <a:gd name="connsiteY2" fmla="*/ 4000 h 10000"/>
                          <a:gd name="connsiteX3" fmla="*/ 9972 w 10003"/>
                          <a:gd name="connsiteY3" fmla="*/ 4032 h 10000"/>
                          <a:gd name="connsiteX4" fmla="*/ 9972 w 10003"/>
                          <a:gd name="connsiteY4" fmla="*/ 4161 h 10000"/>
                          <a:gd name="connsiteX5" fmla="*/ 9972 w 10003"/>
                          <a:gd name="connsiteY5" fmla="*/ 4258 h 10000"/>
                          <a:gd name="connsiteX6" fmla="*/ 9915 w 10003"/>
                          <a:gd name="connsiteY6" fmla="*/ 4290 h 10000"/>
                          <a:gd name="connsiteX7" fmla="*/ 9915 w 10003"/>
                          <a:gd name="connsiteY7" fmla="*/ 4290 h 10000"/>
                          <a:gd name="connsiteX8" fmla="*/ 9888 w 10003"/>
                          <a:gd name="connsiteY8" fmla="*/ 4290 h 10000"/>
                          <a:gd name="connsiteX9" fmla="*/ 9859 w 10003"/>
                          <a:gd name="connsiteY9" fmla="*/ 4290 h 10000"/>
                          <a:gd name="connsiteX10" fmla="*/ 9859 w 10003"/>
                          <a:gd name="connsiteY10" fmla="*/ 4290 h 10000"/>
                          <a:gd name="connsiteX11" fmla="*/ 8789 w 10003"/>
                          <a:gd name="connsiteY11" fmla="*/ 3323 h 10000"/>
                          <a:gd name="connsiteX12" fmla="*/ 6451 w 10003"/>
                          <a:gd name="connsiteY12" fmla="*/ 6484 h 10000"/>
                          <a:gd name="connsiteX13" fmla="*/ 0 w 10003"/>
                          <a:gd name="connsiteY13" fmla="*/ 10000 h 10000"/>
                          <a:gd name="connsiteX14" fmla="*/ 5718 w 10003"/>
                          <a:gd name="connsiteY14" fmla="*/ 5387 h 10000"/>
                          <a:gd name="connsiteX15" fmla="*/ 7380 w 10003"/>
                          <a:gd name="connsiteY15" fmla="*/ 2065 h 10000"/>
                          <a:gd name="connsiteX16" fmla="*/ 7380 w 10003"/>
                          <a:gd name="connsiteY16" fmla="*/ 2065 h 10000"/>
                          <a:gd name="connsiteX17" fmla="*/ 7380 w 10003"/>
                          <a:gd name="connsiteY17" fmla="*/ 2065 h 10000"/>
                          <a:gd name="connsiteX18" fmla="*/ 6422 w 10003"/>
                          <a:gd name="connsiteY18" fmla="*/ 1161 h 10000"/>
                          <a:gd name="connsiteX19" fmla="*/ 6338 w 10003"/>
                          <a:gd name="connsiteY19" fmla="*/ 1097 h 10000"/>
                          <a:gd name="connsiteX20" fmla="*/ 6310 w 10003"/>
                          <a:gd name="connsiteY20" fmla="*/ 1032 h 10000"/>
                          <a:gd name="connsiteX21" fmla="*/ 6310 w 10003"/>
                          <a:gd name="connsiteY21" fmla="*/ 1000 h 10000"/>
                          <a:gd name="connsiteX22" fmla="*/ 6338 w 10003"/>
                          <a:gd name="connsiteY22" fmla="*/ 968 h 10000"/>
                          <a:gd name="connsiteX23" fmla="*/ 6395 w 10003"/>
                          <a:gd name="connsiteY23" fmla="*/ 968 h 10000"/>
                          <a:gd name="connsiteX24" fmla="*/ 6422 w 10003"/>
                          <a:gd name="connsiteY24" fmla="*/ 903 h 10000"/>
                          <a:gd name="connsiteX25" fmla="*/ 6451 w 10003"/>
                          <a:gd name="connsiteY25" fmla="*/ 903 h 10000"/>
                          <a:gd name="connsiteX26" fmla="*/ 6536 w 10003"/>
                          <a:gd name="connsiteY26" fmla="*/ 903 h 10000"/>
                          <a:gd name="connsiteX27" fmla="*/ 6648 w 10003"/>
                          <a:gd name="connsiteY27" fmla="*/ 871 h 10000"/>
                          <a:gd name="connsiteX28" fmla="*/ 6704 w 10003"/>
                          <a:gd name="connsiteY28" fmla="*/ 871 h 10000"/>
                          <a:gd name="connsiteX29" fmla="*/ 7155 w 10003"/>
                          <a:gd name="connsiteY29" fmla="*/ 742 h 10000"/>
                          <a:gd name="connsiteX30" fmla="*/ 7634 w 10003"/>
                          <a:gd name="connsiteY30" fmla="*/ 613 h 10000"/>
                          <a:gd name="connsiteX31" fmla="*/ 8197 w 10003"/>
                          <a:gd name="connsiteY31" fmla="*/ 452 h 10000"/>
                          <a:gd name="connsiteX32" fmla="*/ 8733 w 10003"/>
                          <a:gd name="connsiteY32" fmla="*/ 323 h 10000"/>
                          <a:gd name="connsiteX33" fmla="*/ 9211 w 10003"/>
                          <a:gd name="connsiteY33" fmla="*/ 194 h 10000"/>
                          <a:gd name="connsiteX34" fmla="*/ 9606 w 10003"/>
                          <a:gd name="connsiteY34" fmla="*/ 65 h 10000"/>
                          <a:gd name="connsiteX35" fmla="*/ 9888 w 10003"/>
                          <a:gd name="connsiteY35" fmla="*/ 0 h 10000"/>
                          <a:gd name="connsiteX0" fmla="*/ 9888 w 10003"/>
                          <a:gd name="connsiteY0" fmla="*/ 0 h 10000"/>
                          <a:gd name="connsiteX1" fmla="*/ 10000 w 10003"/>
                          <a:gd name="connsiteY1" fmla="*/ 0 h 10000"/>
                          <a:gd name="connsiteX2" fmla="*/ 9972 w 10003"/>
                          <a:gd name="connsiteY2" fmla="*/ 4000 h 10000"/>
                          <a:gd name="connsiteX3" fmla="*/ 9972 w 10003"/>
                          <a:gd name="connsiteY3" fmla="*/ 4161 h 10000"/>
                          <a:gd name="connsiteX4" fmla="*/ 9972 w 10003"/>
                          <a:gd name="connsiteY4" fmla="*/ 4258 h 10000"/>
                          <a:gd name="connsiteX5" fmla="*/ 9915 w 10003"/>
                          <a:gd name="connsiteY5" fmla="*/ 4290 h 10000"/>
                          <a:gd name="connsiteX6" fmla="*/ 9915 w 10003"/>
                          <a:gd name="connsiteY6" fmla="*/ 4290 h 10000"/>
                          <a:gd name="connsiteX7" fmla="*/ 9888 w 10003"/>
                          <a:gd name="connsiteY7" fmla="*/ 4290 h 10000"/>
                          <a:gd name="connsiteX8" fmla="*/ 9859 w 10003"/>
                          <a:gd name="connsiteY8" fmla="*/ 4290 h 10000"/>
                          <a:gd name="connsiteX9" fmla="*/ 9859 w 10003"/>
                          <a:gd name="connsiteY9" fmla="*/ 4290 h 10000"/>
                          <a:gd name="connsiteX10" fmla="*/ 8789 w 10003"/>
                          <a:gd name="connsiteY10" fmla="*/ 3323 h 10000"/>
                          <a:gd name="connsiteX11" fmla="*/ 6451 w 10003"/>
                          <a:gd name="connsiteY11" fmla="*/ 6484 h 10000"/>
                          <a:gd name="connsiteX12" fmla="*/ 0 w 10003"/>
                          <a:gd name="connsiteY12" fmla="*/ 10000 h 10000"/>
                          <a:gd name="connsiteX13" fmla="*/ 5718 w 10003"/>
                          <a:gd name="connsiteY13" fmla="*/ 5387 h 10000"/>
                          <a:gd name="connsiteX14" fmla="*/ 7380 w 10003"/>
                          <a:gd name="connsiteY14" fmla="*/ 2065 h 10000"/>
                          <a:gd name="connsiteX15" fmla="*/ 7380 w 10003"/>
                          <a:gd name="connsiteY15" fmla="*/ 2065 h 10000"/>
                          <a:gd name="connsiteX16" fmla="*/ 7380 w 10003"/>
                          <a:gd name="connsiteY16" fmla="*/ 2065 h 10000"/>
                          <a:gd name="connsiteX17" fmla="*/ 6422 w 10003"/>
                          <a:gd name="connsiteY17" fmla="*/ 1161 h 10000"/>
                          <a:gd name="connsiteX18" fmla="*/ 6338 w 10003"/>
                          <a:gd name="connsiteY18" fmla="*/ 1097 h 10000"/>
                          <a:gd name="connsiteX19" fmla="*/ 6310 w 10003"/>
                          <a:gd name="connsiteY19" fmla="*/ 1032 h 10000"/>
                          <a:gd name="connsiteX20" fmla="*/ 6310 w 10003"/>
                          <a:gd name="connsiteY20" fmla="*/ 1000 h 10000"/>
                          <a:gd name="connsiteX21" fmla="*/ 6338 w 10003"/>
                          <a:gd name="connsiteY21" fmla="*/ 968 h 10000"/>
                          <a:gd name="connsiteX22" fmla="*/ 6395 w 10003"/>
                          <a:gd name="connsiteY22" fmla="*/ 968 h 10000"/>
                          <a:gd name="connsiteX23" fmla="*/ 6422 w 10003"/>
                          <a:gd name="connsiteY23" fmla="*/ 903 h 10000"/>
                          <a:gd name="connsiteX24" fmla="*/ 6451 w 10003"/>
                          <a:gd name="connsiteY24" fmla="*/ 903 h 10000"/>
                          <a:gd name="connsiteX25" fmla="*/ 6536 w 10003"/>
                          <a:gd name="connsiteY25" fmla="*/ 903 h 10000"/>
                          <a:gd name="connsiteX26" fmla="*/ 6648 w 10003"/>
                          <a:gd name="connsiteY26" fmla="*/ 871 h 10000"/>
                          <a:gd name="connsiteX27" fmla="*/ 6704 w 10003"/>
                          <a:gd name="connsiteY27" fmla="*/ 871 h 10000"/>
                          <a:gd name="connsiteX28" fmla="*/ 7155 w 10003"/>
                          <a:gd name="connsiteY28" fmla="*/ 742 h 10000"/>
                          <a:gd name="connsiteX29" fmla="*/ 7634 w 10003"/>
                          <a:gd name="connsiteY29" fmla="*/ 613 h 10000"/>
                          <a:gd name="connsiteX30" fmla="*/ 8197 w 10003"/>
                          <a:gd name="connsiteY30" fmla="*/ 452 h 10000"/>
                          <a:gd name="connsiteX31" fmla="*/ 8733 w 10003"/>
                          <a:gd name="connsiteY31" fmla="*/ 323 h 10000"/>
                          <a:gd name="connsiteX32" fmla="*/ 9211 w 10003"/>
                          <a:gd name="connsiteY32" fmla="*/ 194 h 10000"/>
                          <a:gd name="connsiteX33" fmla="*/ 9606 w 10003"/>
                          <a:gd name="connsiteY33" fmla="*/ 65 h 10000"/>
                          <a:gd name="connsiteX34" fmla="*/ 9888 w 10003"/>
                          <a:gd name="connsiteY34" fmla="*/ 0 h 10000"/>
                          <a:gd name="connsiteX0" fmla="*/ 9888 w 10003"/>
                          <a:gd name="connsiteY0" fmla="*/ 0 h 10000"/>
                          <a:gd name="connsiteX1" fmla="*/ 10000 w 10003"/>
                          <a:gd name="connsiteY1" fmla="*/ 0 h 10000"/>
                          <a:gd name="connsiteX2" fmla="*/ 9972 w 10003"/>
                          <a:gd name="connsiteY2" fmla="*/ 4161 h 10000"/>
                          <a:gd name="connsiteX3" fmla="*/ 9972 w 10003"/>
                          <a:gd name="connsiteY3" fmla="*/ 4258 h 10000"/>
                          <a:gd name="connsiteX4" fmla="*/ 9915 w 10003"/>
                          <a:gd name="connsiteY4" fmla="*/ 4290 h 10000"/>
                          <a:gd name="connsiteX5" fmla="*/ 9915 w 10003"/>
                          <a:gd name="connsiteY5" fmla="*/ 4290 h 10000"/>
                          <a:gd name="connsiteX6" fmla="*/ 9888 w 10003"/>
                          <a:gd name="connsiteY6" fmla="*/ 4290 h 10000"/>
                          <a:gd name="connsiteX7" fmla="*/ 9859 w 10003"/>
                          <a:gd name="connsiteY7" fmla="*/ 4290 h 10000"/>
                          <a:gd name="connsiteX8" fmla="*/ 9859 w 10003"/>
                          <a:gd name="connsiteY8" fmla="*/ 4290 h 10000"/>
                          <a:gd name="connsiteX9" fmla="*/ 8789 w 10003"/>
                          <a:gd name="connsiteY9" fmla="*/ 3323 h 10000"/>
                          <a:gd name="connsiteX10" fmla="*/ 6451 w 10003"/>
                          <a:gd name="connsiteY10" fmla="*/ 6484 h 10000"/>
                          <a:gd name="connsiteX11" fmla="*/ 0 w 10003"/>
                          <a:gd name="connsiteY11" fmla="*/ 10000 h 10000"/>
                          <a:gd name="connsiteX12" fmla="*/ 5718 w 10003"/>
                          <a:gd name="connsiteY12" fmla="*/ 5387 h 10000"/>
                          <a:gd name="connsiteX13" fmla="*/ 7380 w 10003"/>
                          <a:gd name="connsiteY13" fmla="*/ 2065 h 10000"/>
                          <a:gd name="connsiteX14" fmla="*/ 7380 w 10003"/>
                          <a:gd name="connsiteY14" fmla="*/ 2065 h 10000"/>
                          <a:gd name="connsiteX15" fmla="*/ 7380 w 10003"/>
                          <a:gd name="connsiteY15" fmla="*/ 2065 h 10000"/>
                          <a:gd name="connsiteX16" fmla="*/ 6422 w 10003"/>
                          <a:gd name="connsiteY16" fmla="*/ 1161 h 10000"/>
                          <a:gd name="connsiteX17" fmla="*/ 6338 w 10003"/>
                          <a:gd name="connsiteY17" fmla="*/ 1097 h 10000"/>
                          <a:gd name="connsiteX18" fmla="*/ 6310 w 10003"/>
                          <a:gd name="connsiteY18" fmla="*/ 1032 h 10000"/>
                          <a:gd name="connsiteX19" fmla="*/ 6310 w 10003"/>
                          <a:gd name="connsiteY19" fmla="*/ 1000 h 10000"/>
                          <a:gd name="connsiteX20" fmla="*/ 6338 w 10003"/>
                          <a:gd name="connsiteY20" fmla="*/ 968 h 10000"/>
                          <a:gd name="connsiteX21" fmla="*/ 6395 w 10003"/>
                          <a:gd name="connsiteY21" fmla="*/ 968 h 10000"/>
                          <a:gd name="connsiteX22" fmla="*/ 6422 w 10003"/>
                          <a:gd name="connsiteY22" fmla="*/ 903 h 10000"/>
                          <a:gd name="connsiteX23" fmla="*/ 6451 w 10003"/>
                          <a:gd name="connsiteY23" fmla="*/ 903 h 10000"/>
                          <a:gd name="connsiteX24" fmla="*/ 6536 w 10003"/>
                          <a:gd name="connsiteY24" fmla="*/ 903 h 10000"/>
                          <a:gd name="connsiteX25" fmla="*/ 6648 w 10003"/>
                          <a:gd name="connsiteY25" fmla="*/ 871 h 10000"/>
                          <a:gd name="connsiteX26" fmla="*/ 6704 w 10003"/>
                          <a:gd name="connsiteY26" fmla="*/ 871 h 10000"/>
                          <a:gd name="connsiteX27" fmla="*/ 7155 w 10003"/>
                          <a:gd name="connsiteY27" fmla="*/ 742 h 10000"/>
                          <a:gd name="connsiteX28" fmla="*/ 7634 w 10003"/>
                          <a:gd name="connsiteY28" fmla="*/ 613 h 10000"/>
                          <a:gd name="connsiteX29" fmla="*/ 8197 w 10003"/>
                          <a:gd name="connsiteY29" fmla="*/ 452 h 10000"/>
                          <a:gd name="connsiteX30" fmla="*/ 8733 w 10003"/>
                          <a:gd name="connsiteY30" fmla="*/ 323 h 10000"/>
                          <a:gd name="connsiteX31" fmla="*/ 9211 w 10003"/>
                          <a:gd name="connsiteY31" fmla="*/ 194 h 10000"/>
                          <a:gd name="connsiteX32" fmla="*/ 9606 w 10003"/>
                          <a:gd name="connsiteY32" fmla="*/ 65 h 10000"/>
                          <a:gd name="connsiteX33" fmla="*/ 9888 w 10003"/>
                          <a:gd name="connsiteY33" fmla="*/ 0 h 10000"/>
                          <a:gd name="connsiteX0" fmla="*/ 9888 w 10003"/>
                          <a:gd name="connsiteY0" fmla="*/ 0 h 10000"/>
                          <a:gd name="connsiteX1" fmla="*/ 10000 w 10003"/>
                          <a:gd name="connsiteY1" fmla="*/ 0 h 10000"/>
                          <a:gd name="connsiteX2" fmla="*/ 9972 w 10003"/>
                          <a:gd name="connsiteY2" fmla="*/ 4161 h 10000"/>
                          <a:gd name="connsiteX3" fmla="*/ 9972 w 10003"/>
                          <a:gd name="connsiteY3" fmla="*/ 4258 h 10000"/>
                          <a:gd name="connsiteX4" fmla="*/ 9915 w 10003"/>
                          <a:gd name="connsiteY4" fmla="*/ 4290 h 10000"/>
                          <a:gd name="connsiteX5" fmla="*/ 9888 w 10003"/>
                          <a:gd name="connsiteY5" fmla="*/ 4290 h 10000"/>
                          <a:gd name="connsiteX6" fmla="*/ 9859 w 10003"/>
                          <a:gd name="connsiteY6" fmla="*/ 4290 h 10000"/>
                          <a:gd name="connsiteX7" fmla="*/ 9859 w 10003"/>
                          <a:gd name="connsiteY7" fmla="*/ 4290 h 10000"/>
                          <a:gd name="connsiteX8" fmla="*/ 8789 w 10003"/>
                          <a:gd name="connsiteY8" fmla="*/ 3323 h 10000"/>
                          <a:gd name="connsiteX9" fmla="*/ 6451 w 10003"/>
                          <a:gd name="connsiteY9" fmla="*/ 6484 h 10000"/>
                          <a:gd name="connsiteX10" fmla="*/ 0 w 10003"/>
                          <a:gd name="connsiteY10" fmla="*/ 10000 h 10000"/>
                          <a:gd name="connsiteX11" fmla="*/ 5718 w 10003"/>
                          <a:gd name="connsiteY11" fmla="*/ 5387 h 10000"/>
                          <a:gd name="connsiteX12" fmla="*/ 7380 w 10003"/>
                          <a:gd name="connsiteY12" fmla="*/ 2065 h 10000"/>
                          <a:gd name="connsiteX13" fmla="*/ 7380 w 10003"/>
                          <a:gd name="connsiteY13" fmla="*/ 2065 h 10000"/>
                          <a:gd name="connsiteX14" fmla="*/ 7380 w 10003"/>
                          <a:gd name="connsiteY14" fmla="*/ 2065 h 10000"/>
                          <a:gd name="connsiteX15" fmla="*/ 6422 w 10003"/>
                          <a:gd name="connsiteY15" fmla="*/ 1161 h 10000"/>
                          <a:gd name="connsiteX16" fmla="*/ 6338 w 10003"/>
                          <a:gd name="connsiteY16" fmla="*/ 1097 h 10000"/>
                          <a:gd name="connsiteX17" fmla="*/ 6310 w 10003"/>
                          <a:gd name="connsiteY17" fmla="*/ 1032 h 10000"/>
                          <a:gd name="connsiteX18" fmla="*/ 6310 w 10003"/>
                          <a:gd name="connsiteY18" fmla="*/ 1000 h 10000"/>
                          <a:gd name="connsiteX19" fmla="*/ 6338 w 10003"/>
                          <a:gd name="connsiteY19" fmla="*/ 968 h 10000"/>
                          <a:gd name="connsiteX20" fmla="*/ 6395 w 10003"/>
                          <a:gd name="connsiteY20" fmla="*/ 968 h 10000"/>
                          <a:gd name="connsiteX21" fmla="*/ 6422 w 10003"/>
                          <a:gd name="connsiteY21" fmla="*/ 903 h 10000"/>
                          <a:gd name="connsiteX22" fmla="*/ 6451 w 10003"/>
                          <a:gd name="connsiteY22" fmla="*/ 903 h 10000"/>
                          <a:gd name="connsiteX23" fmla="*/ 6536 w 10003"/>
                          <a:gd name="connsiteY23" fmla="*/ 903 h 10000"/>
                          <a:gd name="connsiteX24" fmla="*/ 6648 w 10003"/>
                          <a:gd name="connsiteY24" fmla="*/ 871 h 10000"/>
                          <a:gd name="connsiteX25" fmla="*/ 6704 w 10003"/>
                          <a:gd name="connsiteY25" fmla="*/ 871 h 10000"/>
                          <a:gd name="connsiteX26" fmla="*/ 7155 w 10003"/>
                          <a:gd name="connsiteY26" fmla="*/ 742 h 10000"/>
                          <a:gd name="connsiteX27" fmla="*/ 7634 w 10003"/>
                          <a:gd name="connsiteY27" fmla="*/ 613 h 10000"/>
                          <a:gd name="connsiteX28" fmla="*/ 8197 w 10003"/>
                          <a:gd name="connsiteY28" fmla="*/ 452 h 10000"/>
                          <a:gd name="connsiteX29" fmla="*/ 8733 w 10003"/>
                          <a:gd name="connsiteY29" fmla="*/ 323 h 10000"/>
                          <a:gd name="connsiteX30" fmla="*/ 9211 w 10003"/>
                          <a:gd name="connsiteY30" fmla="*/ 194 h 10000"/>
                          <a:gd name="connsiteX31" fmla="*/ 9606 w 10003"/>
                          <a:gd name="connsiteY31" fmla="*/ 65 h 10000"/>
                          <a:gd name="connsiteX32" fmla="*/ 9888 w 10003"/>
                          <a:gd name="connsiteY32" fmla="*/ 0 h 10000"/>
                          <a:gd name="connsiteX0" fmla="*/ 9888 w 10003"/>
                          <a:gd name="connsiteY0" fmla="*/ 0 h 10000"/>
                          <a:gd name="connsiteX1" fmla="*/ 10000 w 10003"/>
                          <a:gd name="connsiteY1" fmla="*/ 0 h 10000"/>
                          <a:gd name="connsiteX2" fmla="*/ 9972 w 10003"/>
                          <a:gd name="connsiteY2" fmla="*/ 4258 h 10000"/>
                          <a:gd name="connsiteX3" fmla="*/ 9915 w 10003"/>
                          <a:gd name="connsiteY3" fmla="*/ 4290 h 10000"/>
                          <a:gd name="connsiteX4" fmla="*/ 9888 w 10003"/>
                          <a:gd name="connsiteY4" fmla="*/ 4290 h 10000"/>
                          <a:gd name="connsiteX5" fmla="*/ 9859 w 10003"/>
                          <a:gd name="connsiteY5" fmla="*/ 4290 h 10000"/>
                          <a:gd name="connsiteX6" fmla="*/ 9859 w 10003"/>
                          <a:gd name="connsiteY6" fmla="*/ 4290 h 10000"/>
                          <a:gd name="connsiteX7" fmla="*/ 8789 w 10003"/>
                          <a:gd name="connsiteY7" fmla="*/ 3323 h 10000"/>
                          <a:gd name="connsiteX8" fmla="*/ 6451 w 10003"/>
                          <a:gd name="connsiteY8" fmla="*/ 6484 h 10000"/>
                          <a:gd name="connsiteX9" fmla="*/ 0 w 10003"/>
                          <a:gd name="connsiteY9" fmla="*/ 10000 h 10000"/>
                          <a:gd name="connsiteX10" fmla="*/ 5718 w 10003"/>
                          <a:gd name="connsiteY10" fmla="*/ 5387 h 10000"/>
                          <a:gd name="connsiteX11" fmla="*/ 7380 w 10003"/>
                          <a:gd name="connsiteY11" fmla="*/ 2065 h 10000"/>
                          <a:gd name="connsiteX12" fmla="*/ 7380 w 10003"/>
                          <a:gd name="connsiteY12" fmla="*/ 2065 h 10000"/>
                          <a:gd name="connsiteX13" fmla="*/ 7380 w 10003"/>
                          <a:gd name="connsiteY13" fmla="*/ 2065 h 10000"/>
                          <a:gd name="connsiteX14" fmla="*/ 6422 w 10003"/>
                          <a:gd name="connsiteY14" fmla="*/ 1161 h 10000"/>
                          <a:gd name="connsiteX15" fmla="*/ 6338 w 10003"/>
                          <a:gd name="connsiteY15" fmla="*/ 1097 h 10000"/>
                          <a:gd name="connsiteX16" fmla="*/ 6310 w 10003"/>
                          <a:gd name="connsiteY16" fmla="*/ 1032 h 10000"/>
                          <a:gd name="connsiteX17" fmla="*/ 6310 w 10003"/>
                          <a:gd name="connsiteY17" fmla="*/ 1000 h 10000"/>
                          <a:gd name="connsiteX18" fmla="*/ 6338 w 10003"/>
                          <a:gd name="connsiteY18" fmla="*/ 968 h 10000"/>
                          <a:gd name="connsiteX19" fmla="*/ 6395 w 10003"/>
                          <a:gd name="connsiteY19" fmla="*/ 968 h 10000"/>
                          <a:gd name="connsiteX20" fmla="*/ 6422 w 10003"/>
                          <a:gd name="connsiteY20" fmla="*/ 903 h 10000"/>
                          <a:gd name="connsiteX21" fmla="*/ 6451 w 10003"/>
                          <a:gd name="connsiteY21" fmla="*/ 903 h 10000"/>
                          <a:gd name="connsiteX22" fmla="*/ 6536 w 10003"/>
                          <a:gd name="connsiteY22" fmla="*/ 903 h 10000"/>
                          <a:gd name="connsiteX23" fmla="*/ 6648 w 10003"/>
                          <a:gd name="connsiteY23" fmla="*/ 871 h 10000"/>
                          <a:gd name="connsiteX24" fmla="*/ 6704 w 10003"/>
                          <a:gd name="connsiteY24" fmla="*/ 871 h 10000"/>
                          <a:gd name="connsiteX25" fmla="*/ 7155 w 10003"/>
                          <a:gd name="connsiteY25" fmla="*/ 742 h 10000"/>
                          <a:gd name="connsiteX26" fmla="*/ 7634 w 10003"/>
                          <a:gd name="connsiteY26" fmla="*/ 613 h 10000"/>
                          <a:gd name="connsiteX27" fmla="*/ 8197 w 10003"/>
                          <a:gd name="connsiteY27" fmla="*/ 452 h 10000"/>
                          <a:gd name="connsiteX28" fmla="*/ 8733 w 10003"/>
                          <a:gd name="connsiteY28" fmla="*/ 323 h 10000"/>
                          <a:gd name="connsiteX29" fmla="*/ 9211 w 10003"/>
                          <a:gd name="connsiteY29" fmla="*/ 194 h 10000"/>
                          <a:gd name="connsiteX30" fmla="*/ 9606 w 10003"/>
                          <a:gd name="connsiteY30" fmla="*/ 65 h 10000"/>
                          <a:gd name="connsiteX31" fmla="*/ 9888 w 10003"/>
                          <a:gd name="connsiteY31" fmla="*/ 0 h 10000"/>
                          <a:gd name="connsiteX0" fmla="*/ 9888 w 10000"/>
                          <a:gd name="connsiteY0" fmla="*/ 0 h 10000"/>
                          <a:gd name="connsiteX1" fmla="*/ 10000 w 10000"/>
                          <a:gd name="connsiteY1" fmla="*/ 0 h 10000"/>
                          <a:gd name="connsiteX2" fmla="*/ 9915 w 10000"/>
                          <a:gd name="connsiteY2" fmla="*/ 4290 h 10000"/>
                          <a:gd name="connsiteX3" fmla="*/ 9888 w 10000"/>
                          <a:gd name="connsiteY3" fmla="*/ 4290 h 10000"/>
                          <a:gd name="connsiteX4" fmla="*/ 9859 w 10000"/>
                          <a:gd name="connsiteY4" fmla="*/ 4290 h 10000"/>
                          <a:gd name="connsiteX5" fmla="*/ 9859 w 10000"/>
                          <a:gd name="connsiteY5" fmla="*/ 4290 h 10000"/>
                          <a:gd name="connsiteX6" fmla="*/ 8789 w 10000"/>
                          <a:gd name="connsiteY6" fmla="*/ 3323 h 10000"/>
                          <a:gd name="connsiteX7" fmla="*/ 6451 w 10000"/>
                          <a:gd name="connsiteY7" fmla="*/ 6484 h 10000"/>
                          <a:gd name="connsiteX8" fmla="*/ 0 w 10000"/>
                          <a:gd name="connsiteY8" fmla="*/ 10000 h 10000"/>
                          <a:gd name="connsiteX9" fmla="*/ 5718 w 10000"/>
                          <a:gd name="connsiteY9" fmla="*/ 5387 h 10000"/>
                          <a:gd name="connsiteX10" fmla="*/ 7380 w 10000"/>
                          <a:gd name="connsiteY10" fmla="*/ 2065 h 10000"/>
                          <a:gd name="connsiteX11" fmla="*/ 7380 w 10000"/>
                          <a:gd name="connsiteY11" fmla="*/ 2065 h 10000"/>
                          <a:gd name="connsiteX12" fmla="*/ 7380 w 10000"/>
                          <a:gd name="connsiteY12" fmla="*/ 2065 h 10000"/>
                          <a:gd name="connsiteX13" fmla="*/ 6422 w 10000"/>
                          <a:gd name="connsiteY13" fmla="*/ 1161 h 10000"/>
                          <a:gd name="connsiteX14" fmla="*/ 6338 w 10000"/>
                          <a:gd name="connsiteY14" fmla="*/ 1097 h 10000"/>
                          <a:gd name="connsiteX15" fmla="*/ 6310 w 10000"/>
                          <a:gd name="connsiteY15" fmla="*/ 1032 h 10000"/>
                          <a:gd name="connsiteX16" fmla="*/ 6310 w 10000"/>
                          <a:gd name="connsiteY16" fmla="*/ 1000 h 10000"/>
                          <a:gd name="connsiteX17" fmla="*/ 6338 w 10000"/>
                          <a:gd name="connsiteY17" fmla="*/ 968 h 10000"/>
                          <a:gd name="connsiteX18" fmla="*/ 6395 w 10000"/>
                          <a:gd name="connsiteY18" fmla="*/ 968 h 10000"/>
                          <a:gd name="connsiteX19" fmla="*/ 6422 w 10000"/>
                          <a:gd name="connsiteY19" fmla="*/ 903 h 10000"/>
                          <a:gd name="connsiteX20" fmla="*/ 6451 w 10000"/>
                          <a:gd name="connsiteY20" fmla="*/ 903 h 10000"/>
                          <a:gd name="connsiteX21" fmla="*/ 6536 w 10000"/>
                          <a:gd name="connsiteY21" fmla="*/ 903 h 10000"/>
                          <a:gd name="connsiteX22" fmla="*/ 6648 w 10000"/>
                          <a:gd name="connsiteY22" fmla="*/ 871 h 10000"/>
                          <a:gd name="connsiteX23" fmla="*/ 6704 w 10000"/>
                          <a:gd name="connsiteY23" fmla="*/ 871 h 10000"/>
                          <a:gd name="connsiteX24" fmla="*/ 7155 w 10000"/>
                          <a:gd name="connsiteY24" fmla="*/ 742 h 10000"/>
                          <a:gd name="connsiteX25" fmla="*/ 7634 w 10000"/>
                          <a:gd name="connsiteY25" fmla="*/ 613 h 10000"/>
                          <a:gd name="connsiteX26" fmla="*/ 8197 w 10000"/>
                          <a:gd name="connsiteY26" fmla="*/ 452 h 10000"/>
                          <a:gd name="connsiteX27" fmla="*/ 8733 w 10000"/>
                          <a:gd name="connsiteY27" fmla="*/ 323 h 10000"/>
                          <a:gd name="connsiteX28" fmla="*/ 9211 w 10000"/>
                          <a:gd name="connsiteY28" fmla="*/ 194 h 10000"/>
                          <a:gd name="connsiteX29" fmla="*/ 9606 w 10000"/>
                          <a:gd name="connsiteY29" fmla="*/ 65 h 10000"/>
                          <a:gd name="connsiteX30" fmla="*/ 9888 w 10000"/>
                          <a:gd name="connsiteY30" fmla="*/ 0 h 10000"/>
                          <a:gd name="connsiteX0" fmla="*/ 9888 w 10000"/>
                          <a:gd name="connsiteY0" fmla="*/ 0 h 10000"/>
                          <a:gd name="connsiteX1" fmla="*/ 10000 w 10000"/>
                          <a:gd name="connsiteY1" fmla="*/ 0 h 10000"/>
                          <a:gd name="connsiteX2" fmla="*/ 9915 w 10000"/>
                          <a:gd name="connsiteY2" fmla="*/ 4290 h 10000"/>
                          <a:gd name="connsiteX3" fmla="*/ 9859 w 10000"/>
                          <a:gd name="connsiteY3" fmla="*/ 4290 h 10000"/>
                          <a:gd name="connsiteX4" fmla="*/ 9859 w 10000"/>
                          <a:gd name="connsiteY4" fmla="*/ 4290 h 10000"/>
                          <a:gd name="connsiteX5" fmla="*/ 8789 w 10000"/>
                          <a:gd name="connsiteY5" fmla="*/ 3323 h 10000"/>
                          <a:gd name="connsiteX6" fmla="*/ 6451 w 10000"/>
                          <a:gd name="connsiteY6" fmla="*/ 6484 h 10000"/>
                          <a:gd name="connsiteX7" fmla="*/ 0 w 10000"/>
                          <a:gd name="connsiteY7" fmla="*/ 10000 h 10000"/>
                          <a:gd name="connsiteX8" fmla="*/ 5718 w 10000"/>
                          <a:gd name="connsiteY8" fmla="*/ 5387 h 10000"/>
                          <a:gd name="connsiteX9" fmla="*/ 7380 w 10000"/>
                          <a:gd name="connsiteY9" fmla="*/ 2065 h 10000"/>
                          <a:gd name="connsiteX10" fmla="*/ 7380 w 10000"/>
                          <a:gd name="connsiteY10" fmla="*/ 2065 h 10000"/>
                          <a:gd name="connsiteX11" fmla="*/ 7380 w 10000"/>
                          <a:gd name="connsiteY11" fmla="*/ 2065 h 10000"/>
                          <a:gd name="connsiteX12" fmla="*/ 6422 w 10000"/>
                          <a:gd name="connsiteY12" fmla="*/ 1161 h 10000"/>
                          <a:gd name="connsiteX13" fmla="*/ 6338 w 10000"/>
                          <a:gd name="connsiteY13" fmla="*/ 1097 h 10000"/>
                          <a:gd name="connsiteX14" fmla="*/ 6310 w 10000"/>
                          <a:gd name="connsiteY14" fmla="*/ 1032 h 10000"/>
                          <a:gd name="connsiteX15" fmla="*/ 6310 w 10000"/>
                          <a:gd name="connsiteY15" fmla="*/ 1000 h 10000"/>
                          <a:gd name="connsiteX16" fmla="*/ 6338 w 10000"/>
                          <a:gd name="connsiteY16" fmla="*/ 968 h 10000"/>
                          <a:gd name="connsiteX17" fmla="*/ 6395 w 10000"/>
                          <a:gd name="connsiteY17" fmla="*/ 968 h 10000"/>
                          <a:gd name="connsiteX18" fmla="*/ 6422 w 10000"/>
                          <a:gd name="connsiteY18" fmla="*/ 903 h 10000"/>
                          <a:gd name="connsiteX19" fmla="*/ 6451 w 10000"/>
                          <a:gd name="connsiteY19" fmla="*/ 903 h 10000"/>
                          <a:gd name="connsiteX20" fmla="*/ 6536 w 10000"/>
                          <a:gd name="connsiteY20" fmla="*/ 903 h 10000"/>
                          <a:gd name="connsiteX21" fmla="*/ 6648 w 10000"/>
                          <a:gd name="connsiteY21" fmla="*/ 871 h 10000"/>
                          <a:gd name="connsiteX22" fmla="*/ 6704 w 10000"/>
                          <a:gd name="connsiteY22" fmla="*/ 871 h 10000"/>
                          <a:gd name="connsiteX23" fmla="*/ 7155 w 10000"/>
                          <a:gd name="connsiteY23" fmla="*/ 742 h 10000"/>
                          <a:gd name="connsiteX24" fmla="*/ 7634 w 10000"/>
                          <a:gd name="connsiteY24" fmla="*/ 613 h 10000"/>
                          <a:gd name="connsiteX25" fmla="*/ 8197 w 10000"/>
                          <a:gd name="connsiteY25" fmla="*/ 452 h 10000"/>
                          <a:gd name="connsiteX26" fmla="*/ 8733 w 10000"/>
                          <a:gd name="connsiteY26" fmla="*/ 323 h 10000"/>
                          <a:gd name="connsiteX27" fmla="*/ 9211 w 10000"/>
                          <a:gd name="connsiteY27" fmla="*/ 194 h 10000"/>
                          <a:gd name="connsiteX28" fmla="*/ 9606 w 10000"/>
                          <a:gd name="connsiteY28" fmla="*/ 65 h 10000"/>
                          <a:gd name="connsiteX29" fmla="*/ 9888 w 10000"/>
                          <a:gd name="connsiteY29" fmla="*/ 0 h 10000"/>
                          <a:gd name="connsiteX0" fmla="*/ 9888 w 10000"/>
                          <a:gd name="connsiteY0" fmla="*/ 0 h 10000"/>
                          <a:gd name="connsiteX1" fmla="*/ 10000 w 10000"/>
                          <a:gd name="connsiteY1" fmla="*/ 0 h 10000"/>
                          <a:gd name="connsiteX2" fmla="*/ 9859 w 10000"/>
                          <a:gd name="connsiteY2" fmla="*/ 4290 h 10000"/>
                          <a:gd name="connsiteX3" fmla="*/ 9859 w 10000"/>
                          <a:gd name="connsiteY3" fmla="*/ 4290 h 10000"/>
                          <a:gd name="connsiteX4" fmla="*/ 8789 w 10000"/>
                          <a:gd name="connsiteY4" fmla="*/ 3323 h 10000"/>
                          <a:gd name="connsiteX5" fmla="*/ 6451 w 10000"/>
                          <a:gd name="connsiteY5" fmla="*/ 6484 h 10000"/>
                          <a:gd name="connsiteX6" fmla="*/ 0 w 10000"/>
                          <a:gd name="connsiteY6" fmla="*/ 10000 h 10000"/>
                          <a:gd name="connsiteX7" fmla="*/ 5718 w 10000"/>
                          <a:gd name="connsiteY7" fmla="*/ 5387 h 10000"/>
                          <a:gd name="connsiteX8" fmla="*/ 7380 w 10000"/>
                          <a:gd name="connsiteY8" fmla="*/ 2065 h 10000"/>
                          <a:gd name="connsiteX9" fmla="*/ 7380 w 10000"/>
                          <a:gd name="connsiteY9" fmla="*/ 2065 h 10000"/>
                          <a:gd name="connsiteX10" fmla="*/ 7380 w 10000"/>
                          <a:gd name="connsiteY10" fmla="*/ 2065 h 10000"/>
                          <a:gd name="connsiteX11" fmla="*/ 6422 w 10000"/>
                          <a:gd name="connsiteY11" fmla="*/ 1161 h 10000"/>
                          <a:gd name="connsiteX12" fmla="*/ 6338 w 10000"/>
                          <a:gd name="connsiteY12" fmla="*/ 1097 h 10000"/>
                          <a:gd name="connsiteX13" fmla="*/ 6310 w 10000"/>
                          <a:gd name="connsiteY13" fmla="*/ 1032 h 10000"/>
                          <a:gd name="connsiteX14" fmla="*/ 6310 w 10000"/>
                          <a:gd name="connsiteY14" fmla="*/ 1000 h 10000"/>
                          <a:gd name="connsiteX15" fmla="*/ 6338 w 10000"/>
                          <a:gd name="connsiteY15" fmla="*/ 968 h 10000"/>
                          <a:gd name="connsiteX16" fmla="*/ 6395 w 10000"/>
                          <a:gd name="connsiteY16" fmla="*/ 968 h 10000"/>
                          <a:gd name="connsiteX17" fmla="*/ 6422 w 10000"/>
                          <a:gd name="connsiteY17" fmla="*/ 903 h 10000"/>
                          <a:gd name="connsiteX18" fmla="*/ 6451 w 10000"/>
                          <a:gd name="connsiteY18" fmla="*/ 903 h 10000"/>
                          <a:gd name="connsiteX19" fmla="*/ 6536 w 10000"/>
                          <a:gd name="connsiteY19" fmla="*/ 903 h 10000"/>
                          <a:gd name="connsiteX20" fmla="*/ 6648 w 10000"/>
                          <a:gd name="connsiteY20" fmla="*/ 871 h 10000"/>
                          <a:gd name="connsiteX21" fmla="*/ 6704 w 10000"/>
                          <a:gd name="connsiteY21" fmla="*/ 871 h 10000"/>
                          <a:gd name="connsiteX22" fmla="*/ 7155 w 10000"/>
                          <a:gd name="connsiteY22" fmla="*/ 742 h 10000"/>
                          <a:gd name="connsiteX23" fmla="*/ 7634 w 10000"/>
                          <a:gd name="connsiteY23" fmla="*/ 613 h 10000"/>
                          <a:gd name="connsiteX24" fmla="*/ 8197 w 10000"/>
                          <a:gd name="connsiteY24" fmla="*/ 452 h 10000"/>
                          <a:gd name="connsiteX25" fmla="*/ 8733 w 10000"/>
                          <a:gd name="connsiteY25" fmla="*/ 323 h 10000"/>
                          <a:gd name="connsiteX26" fmla="*/ 9211 w 10000"/>
                          <a:gd name="connsiteY26" fmla="*/ 194 h 10000"/>
                          <a:gd name="connsiteX27" fmla="*/ 9606 w 10000"/>
                          <a:gd name="connsiteY27" fmla="*/ 65 h 10000"/>
                          <a:gd name="connsiteX28" fmla="*/ 9888 w 10000"/>
                          <a:gd name="connsiteY28" fmla="*/ 0 h 10000"/>
                          <a:gd name="connsiteX0" fmla="*/ 9888 w 10000"/>
                          <a:gd name="connsiteY0" fmla="*/ 0 h 10000"/>
                          <a:gd name="connsiteX1" fmla="*/ 10000 w 10000"/>
                          <a:gd name="connsiteY1" fmla="*/ 0 h 10000"/>
                          <a:gd name="connsiteX2" fmla="*/ 9859 w 10000"/>
                          <a:gd name="connsiteY2" fmla="*/ 4290 h 10000"/>
                          <a:gd name="connsiteX3" fmla="*/ 9859 w 10000"/>
                          <a:gd name="connsiteY3" fmla="*/ 4290 h 10000"/>
                          <a:gd name="connsiteX4" fmla="*/ 8789 w 10000"/>
                          <a:gd name="connsiteY4" fmla="*/ 3323 h 10000"/>
                          <a:gd name="connsiteX5" fmla="*/ 6451 w 10000"/>
                          <a:gd name="connsiteY5" fmla="*/ 6484 h 10000"/>
                          <a:gd name="connsiteX6" fmla="*/ 0 w 10000"/>
                          <a:gd name="connsiteY6" fmla="*/ 10000 h 10000"/>
                          <a:gd name="connsiteX7" fmla="*/ 5718 w 10000"/>
                          <a:gd name="connsiteY7" fmla="*/ 5387 h 10000"/>
                          <a:gd name="connsiteX8" fmla="*/ 7380 w 10000"/>
                          <a:gd name="connsiteY8" fmla="*/ 2065 h 10000"/>
                          <a:gd name="connsiteX9" fmla="*/ 7380 w 10000"/>
                          <a:gd name="connsiteY9" fmla="*/ 2065 h 10000"/>
                          <a:gd name="connsiteX10" fmla="*/ 7380 w 10000"/>
                          <a:gd name="connsiteY10" fmla="*/ 2065 h 10000"/>
                          <a:gd name="connsiteX11" fmla="*/ 6422 w 10000"/>
                          <a:gd name="connsiteY11" fmla="*/ 1161 h 10000"/>
                          <a:gd name="connsiteX12" fmla="*/ 6310 w 10000"/>
                          <a:gd name="connsiteY12" fmla="*/ 1032 h 10000"/>
                          <a:gd name="connsiteX13" fmla="*/ 6310 w 10000"/>
                          <a:gd name="connsiteY13" fmla="*/ 1000 h 10000"/>
                          <a:gd name="connsiteX14" fmla="*/ 6338 w 10000"/>
                          <a:gd name="connsiteY14" fmla="*/ 968 h 10000"/>
                          <a:gd name="connsiteX15" fmla="*/ 6395 w 10000"/>
                          <a:gd name="connsiteY15" fmla="*/ 968 h 10000"/>
                          <a:gd name="connsiteX16" fmla="*/ 6422 w 10000"/>
                          <a:gd name="connsiteY16" fmla="*/ 903 h 10000"/>
                          <a:gd name="connsiteX17" fmla="*/ 6451 w 10000"/>
                          <a:gd name="connsiteY17" fmla="*/ 903 h 10000"/>
                          <a:gd name="connsiteX18" fmla="*/ 6536 w 10000"/>
                          <a:gd name="connsiteY18" fmla="*/ 903 h 10000"/>
                          <a:gd name="connsiteX19" fmla="*/ 6648 w 10000"/>
                          <a:gd name="connsiteY19" fmla="*/ 871 h 10000"/>
                          <a:gd name="connsiteX20" fmla="*/ 6704 w 10000"/>
                          <a:gd name="connsiteY20" fmla="*/ 871 h 10000"/>
                          <a:gd name="connsiteX21" fmla="*/ 7155 w 10000"/>
                          <a:gd name="connsiteY21" fmla="*/ 742 h 10000"/>
                          <a:gd name="connsiteX22" fmla="*/ 7634 w 10000"/>
                          <a:gd name="connsiteY22" fmla="*/ 613 h 10000"/>
                          <a:gd name="connsiteX23" fmla="*/ 8197 w 10000"/>
                          <a:gd name="connsiteY23" fmla="*/ 452 h 10000"/>
                          <a:gd name="connsiteX24" fmla="*/ 8733 w 10000"/>
                          <a:gd name="connsiteY24" fmla="*/ 323 h 10000"/>
                          <a:gd name="connsiteX25" fmla="*/ 9211 w 10000"/>
                          <a:gd name="connsiteY25" fmla="*/ 194 h 10000"/>
                          <a:gd name="connsiteX26" fmla="*/ 9606 w 10000"/>
                          <a:gd name="connsiteY26" fmla="*/ 65 h 10000"/>
                          <a:gd name="connsiteX27" fmla="*/ 9888 w 10000"/>
                          <a:gd name="connsiteY27" fmla="*/ 0 h 10000"/>
                          <a:gd name="connsiteX0" fmla="*/ 9888 w 10000"/>
                          <a:gd name="connsiteY0" fmla="*/ 0 h 10000"/>
                          <a:gd name="connsiteX1" fmla="*/ 10000 w 10000"/>
                          <a:gd name="connsiteY1" fmla="*/ 0 h 10000"/>
                          <a:gd name="connsiteX2" fmla="*/ 9859 w 10000"/>
                          <a:gd name="connsiteY2" fmla="*/ 4290 h 10000"/>
                          <a:gd name="connsiteX3" fmla="*/ 9859 w 10000"/>
                          <a:gd name="connsiteY3" fmla="*/ 4290 h 10000"/>
                          <a:gd name="connsiteX4" fmla="*/ 8789 w 10000"/>
                          <a:gd name="connsiteY4" fmla="*/ 3323 h 10000"/>
                          <a:gd name="connsiteX5" fmla="*/ 6451 w 10000"/>
                          <a:gd name="connsiteY5" fmla="*/ 6484 h 10000"/>
                          <a:gd name="connsiteX6" fmla="*/ 0 w 10000"/>
                          <a:gd name="connsiteY6" fmla="*/ 10000 h 10000"/>
                          <a:gd name="connsiteX7" fmla="*/ 5718 w 10000"/>
                          <a:gd name="connsiteY7" fmla="*/ 5387 h 10000"/>
                          <a:gd name="connsiteX8" fmla="*/ 7380 w 10000"/>
                          <a:gd name="connsiteY8" fmla="*/ 2065 h 10000"/>
                          <a:gd name="connsiteX9" fmla="*/ 7380 w 10000"/>
                          <a:gd name="connsiteY9" fmla="*/ 2065 h 10000"/>
                          <a:gd name="connsiteX10" fmla="*/ 7380 w 10000"/>
                          <a:gd name="connsiteY10" fmla="*/ 2065 h 10000"/>
                          <a:gd name="connsiteX11" fmla="*/ 6310 w 10000"/>
                          <a:gd name="connsiteY11" fmla="*/ 1032 h 10000"/>
                          <a:gd name="connsiteX12" fmla="*/ 6310 w 10000"/>
                          <a:gd name="connsiteY12" fmla="*/ 1000 h 10000"/>
                          <a:gd name="connsiteX13" fmla="*/ 6338 w 10000"/>
                          <a:gd name="connsiteY13" fmla="*/ 968 h 10000"/>
                          <a:gd name="connsiteX14" fmla="*/ 6395 w 10000"/>
                          <a:gd name="connsiteY14" fmla="*/ 968 h 10000"/>
                          <a:gd name="connsiteX15" fmla="*/ 6422 w 10000"/>
                          <a:gd name="connsiteY15" fmla="*/ 903 h 10000"/>
                          <a:gd name="connsiteX16" fmla="*/ 6451 w 10000"/>
                          <a:gd name="connsiteY16" fmla="*/ 903 h 10000"/>
                          <a:gd name="connsiteX17" fmla="*/ 6536 w 10000"/>
                          <a:gd name="connsiteY17" fmla="*/ 903 h 10000"/>
                          <a:gd name="connsiteX18" fmla="*/ 6648 w 10000"/>
                          <a:gd name="connsiteY18" fmla="*/ 871 h 10000"/>
                          <a:gd name="connsiteX19" fmla="*/ 6704 w 10000"/>
                          <a:gd name="connsiteY19" fmla="*/ 871 h 10000"/>
                          <a:gd name="connsiteX20" fmla="*/ 7155 w 10000"/>
                          <a:gd name="connsiteY20" fmla="*/ 742 h 10000"/>
                          <a:gd name="connsiteX21" fmla="*/ 7634 w 10000"/>
                          <a:gd name="connsiteY21" fmla="*/ 613 h 10000"/>
                          <a:gd name="connsiteX22" fmla="*/ 8197 w 10000"/>
                          <a:gd name="connsiteY22" fmla="*/ 452 h 10000"/>
                          <a:gd name="connsiteX23" fmla="*/ 8733 w 10000"/>
                          <a:gd name="connsiteY23" fmla="*/ 323 h 10000"/>
                          <a:gd name="connsiteX24" fmla="*/ 9211 w 10000"/>
                          <a:gd name="connsiteY24" fmla="*/ 194 h 10000"/>
                          <a:gd name="connsiteX25" fmla="*/ 9606 w 10000"/>
                          <a:gd name="connsiteY25" fmla="*/ 65 h 10000"/>
                          <a:gd name="connsiteX26" fmla="*/ 9888 w 10000"/>
                          <a:gd name="connsiteY26" fmla="*/ 0 h 10000"/>
                          <a:gd name="connsiteX0" fmla="*/ 9888 w 10000"/>
                          <a:gd name="connsiteY0" fmla="*/ 0 h 10000"/>
                          <a:gd name="connsiteX1" fmla="*/ 10000 w 10000"/>
                          <a:gd name="connsiteY1" fmla="*/ 0 h 10000"/>
                          <a:gd name="connsiteX2" fmla="*/ 9859 w 10000"/>
                          <a:gd name="connsiteY2" fmla="*/ 4290 h 10000"/>
                          <a:gd name="connsiteX3" fmla="*/ 9859 w 10000"/>
                          <a:gd name="connsiteY3" fmla="*/ 4290 h 10000"/>
                          <a:gd name="connsiteX4" fmla="*/ 8789 w 10000"/>
                          <a:gd name="connsiteY4" fmla="*/ 3323 h 10000"/>
                          <a:gd name="connsiteX5" fmla="*/ 6451 w 10000"/>
                          <a:gd name="connsiteY5" fmla="*/ 6484 h 10000"/>
                          <a:gd name="connsiteX6" fmla="*/ 0 w 10000"/>
                          <a:gd name="connsiteY6" fmla="*/ 10000 h 10000"/>
                          <a:gd name="connsiteX7" fmla="*/ 5718 w 10000"/>
                          <a:gd name="connsiteY7" fmla="*/ 5387 h 10000"/>
                          <a:gd name="connsiteX8" fmla="*/ 7380 w 10000"/>
                          <a:gd name="connsiteY8" fmla="*/ 2065 h 10000"/>
                          <a:gd name="connsiteX9" fmla="*/ 7380 w 10000"/>
                          <a:gd name="connsiteY9" fmla="*/ 2065 h 10000"/>
                          <a:gd name="connsiteX10" fmla="*/ 7380 w 10000"/>
                          <a:gd name="connsiteY10" fmla="*/ 2065 h 10000"/>
                          <a:gd name="connsiteX11" fmla="*/ 6310 w 10000"/>
                          <a:gd name="connsiteY11" fmla="*/ 1032 h 10000"/>
                          <a:gd name="connsiteX12" fmla="*/ 6310 w 10000"/>
                          <a:gd name="connsiteY12" fmla="*/ 1000 h 10000"/>
                          <a:gd name="connsiteX13" fmla="*/ 6338 w 10000"/>
                          <a:gd name="connsiteY13" fmla="*/ 968 h 10000"/>
                          <a:gd name="connsiteX14" fmla="*/ 6395 w 10000"/>
                          <a:gd name="connsiteY14" fmla="*/ 968 h 10000"/>
                          <a:gd name="connsiteX15" fmla="*/ 6422 w 10000"/>
                          <a:gd name="connsiteY15" fmla="*/ 903 h 10000"/>
                          <a:gd name="connsiteX16" fmla="*/ 6451 w 10000"/>
                          <a:gd name="connsiteY16" fmla="*/ 903 h 10000"/>
                          <a:gd name="connsiteX17" fmla="*/ 6536 w 10000"/>
                          <a:gd name="connsiteY17" fmla="*/ 903 h 10000"/>
                          <a:gd name="connsiteX18" fmla="*/ 6704 w 10000"/>
                          <a:gd name="connsiteY18" fmla="*/ 871 h 10000"/>
                          <a:gd name="connsiteX19" fmla="*/ 7155 w 10000"/>
                          <a:gd name="connsiteY19" fmla="*/ 742 h 10000"/>
                          <a:gd name="connsiteX20" fmla="*/ 7634 w 10000"/>
                          <a:gd name="connsiteY20" fmla="*/ 613 h 10000"/>
                          <a:gd name="connsiteX21" fmla="*/ 8197 w 10000"/>
                          <a:gd name="connsiteY21" fmla="*/ 452 h 10000"/>
                          <a:gd name="connsiteX22" fmla="*/ 8733 w 10000"/>
                          <a:gd name="connsiteY22" fmla="*/ 323 h 10000"/>
                          <a:gd name="connsiteX23" fmla="*/ 9211 w 10000"/>
                          <a:gd name="connsiteY23" fmla="*/ 194 h 10000"/>
                          <a:gd name="connsiteX24" fmla="*/ 9606 w 10000"/>
                          <a:gd name="connsiteY24" fmla="*/ 65 h 10000"/>
                          <a:gd name="connsiteX25" fmla="*/ 9888 w 10000"/>
                          <a:gd name="connsiteY25" fmla="*/ 0 h 10000"/>
                          <a:gd name="connsiteX0" fmla="*/ 9888 w 10000"/>
                          <a:gd name="connsiteY0" fmla="*/ 0 h 10000"/>
                          <a:gd name="connsiteX1" fmla="*/ 10000 w 10000"/>
                          <a:gd name="connsiteY1" fmla="*/ 0 h 10000"/>
                          <a:gd name="connsiteX2" fmla="*/ 9859 w 10000"/>
                          <a:gd name="connsiteY2" fmla="*/ 4290 h 10000"/>
                          <a:gd name="connsiteX3" fmla="*/ 9859 w 10000"/>
                          <a:gd name="connsiteY3" fmla="*/ 4290 h 10000"/>
                          <a:gd name="connsiteX4" fmla="*/ 8789 w 10000"/>
                          <a:gd name="connsiteY4" fmla="*/ 3323 h 10000"/>
                          <a:gd name="connsiteX5" fmla="*/ 6451 w 10000"/>
                          <a:gd name="connsiteY5" fmla="*/ 6484 h 10000"/>
                          <a:gd name="connsiteX6" fmla="*/ 0 w 10000"/>
                          <a:gd name="connsiteY6" fmla="*/ 10000 h 10000"/>
                          <a:gd name="connsiteX7" fmla="*/ 5718 w 10000"/>
                          <a:gd name="connsiteY7" fmla="*/ 5387 h 10000"/>
                          <a:gd name="connsiteX8" fmla="*/ 7380 w 10000"/>
                          <a:gd name="connsiteY8" fmla="*/ 2065 h 10000"/>
                          <a:gd name="connsiteX9" fmla="*/ 7380 w 10000"/>
                          <a:gd name="connsiteY9" fmla="*/ 2065 h 10000"/>
                          <a:gd name="connsiteX10" fmla="*/ 7380 w 10000"/>
                          <a:gd name="connsiteY10" fmla="*/ 2065 h 10000"/>
                          <a:gd name="connsiteX11" fmla="*/ 6310 w 10000"/>
                          <a:gd name="connsiteY11" fmla="*/ 1032 h 10000"/>
                          <a:gd name="connsiteX12" fmla="*/ 6310 w 10000"/>
                          <a:gd name="connsiteY12" fmla="*/ 1000 h 10000"/>
                          <a:gd name="connsiteX13" fmla="*/ 6338 w 10000"/>
                          <a:gd name="connsiteY13" fmla="*/ 968 h 10000"/>
                          <a:gd name="connsiteX14" fmla="*/ 6395 w 10000"/>
                          <a:gd name="connsiteY14" fmla="*/ 968 h 10000"/>
                          <a:gd name="connsiteX15" fmla="*/ 6422 w 10000"/>
                          <a:gd name="connsiteY15" fmla="*/ 903 h 10000"/>
                          <a:gd name="connsiteX16" fmla="*/ 6451 w 10000"/>
                          <a:gd name="connsiteY16" fmla="*/ 903 h 10000"/>
                          <a:gd name="connsiteX17" fmla="*/ 6536 w 10000"/>
                          <a:gd name="connsiteY17" fmla="*/ 903 h 10000"/>
                          <a:gd name="connsiteX18" fmla="*/ 6704 w 10000"/>
                          <a:gd name="connsiteY18" fmla="*/ 871 h 10000"/>
                          <a:gd name="connsiteX19" fmla="*/ 7634 w 10000"/>
                          <a:gd name="connsiteY19" fmla="*/ 613 h 10000"/>
                          <a:gd name="connsiteX20" fmla="*/ 8197 w 10000"/>
                          <a:gd name="connsiteY20" fmla="*/ 452 h 10000"/>
                          <a:gd name="connsiteX21" fmla="*/ 8733 w 10000"/>
                          <a:gd name="connsiteY21" fmla="*/ 323 h 10000"/>
                          <a:gd name="connsiteX22" fmla="*/ 9211 w 10000"/>
                          <a:gd name="connsiteY22" fmla="*/ 194 h 10000"/>
                          <a:gd name="connsiteX23" fmla="*/ 9606 w 10000"/>
                          <a:gd name="connsiteY23" fmla="*/ 65 h 10000"/>
                          <a:gd name="connsiteX24" fmla="*/ 9888 w 10000"/>
                          <a:gd name="connsiteY24" fmla="*/ 0 h 10000"/>
                          <a:gd name="connsiteX0" fmla="*/ 9888 w 10000"/>
                          <a:gd name="connsiteY0" fmla="*/ 0 h 10000"/>
                          <a:gd name="connsiteX1" fmla="*/ 10000 w 10000"/>
                          <a:gd name="connsiteY1" fmla="*/ 0 h 10000"/>
                          <a:gd name="connsiteX2" fmla="*/ 9859 w 10000"/>
                          <a:gd name="connsiteY2" fmla="*/ 4290 h 10000"/>
                          <a:gd name="connsiteX3" fmla="*/ 9859 w 10000"/>
                          <a:gd name="connsiteY3" fmla="*/ 4290 h 10000"/>
                          <a:gd name="connsiteX4" fmla="*/ 8789 w 10000"/>
                          <a:gd name="connsiteY4" fmla="*/ 3323 h 10000"/>
                          <a:gd name="connsiteX5" fmla="*/ 6451 w 10000"/>
                          <a:gd name="connsiteY5" fmla="*/ 6484 h 10000"/>
                          <a:gd name="connsiteX6" fmla="*/ 0 w 10000"/>
                          <a:gd name="connsiteY6" fmla="*/ 10000 h 10000"/>
                          <a:gd name="connsiteX7" fmla="*/ 5718 w 10000"/>
                          <a:gd name="connsiteY7" fmla="*/ 5387 h 10000"/>
                          <a:gd name="connsiteX8" fmla="*/ 7380 w 10000"/>
                          <a:gd name="connsiteY8" fmla="*/ 2065 h 10000"/>
                          <a:gd name="connsiteX9" fmla="*/ 7380 w 10000"/>
                          <a:gd name="connsiteY9" fmla="*/ 2065 h 10000"/>
                          <a:gd name="connsiteX10" fmla="*/ 7380 w 10000"/>
                          <a:gd name="connsiteY10" fmla="*/ 2065 h 10000"/>
                          <a:gd name="connsiteX11" fmla="*/ 6310 w 10000"/>
                          <a:gd name="connsiteY11" fmla="*/ 1032 h 10000"/>
                          <a:gd name="connsiteX12" fmla="*/ 6310 w 10000"/>
                          <a:gd name="connsiteY12" fmla="*/ 1000 h 10000"/>
                          <a:gd name="connsiteX13" fmla="*/ 6338 w 10000"/>
                          <a:gd name="connsiteY13" fmla="*/ 968 h 10000"/>
                          <a:gd name="connsiteX14" fmla="*/ 6395 w 10000"/>
                          <a:gd name="connsiteY14" fmla="*/ 968 h 10000"/>
                          <a:gd name="connsiteX15" fmla="*/ 6422 w 10000"/>
                          <a:gd name="connsiteY15" fmla="*/ 903 h 10000"/>
                          <a:gd name="connsiteX16" fmla="*/ 6451 w 10000"/>
                          <a:gd name="connsiteY16" fmla="*/ 903 h 10000"/>
                          <a:gd name="connsiteX17" fmla="*/ 6536 w 10000"/>
                          <a:gd name="connsiteY17" fmla="*/ 903 h 10000"/>
                          <a:gd name="connsiteX18" fmla="*/ 6704 w 10000"/>
                          <a:gd name="connsiteY18" fmla="*/ 871 h 10000"/>
                          <a:gd name="connsiteX19" fmla="*/ 8197 w 10000"/>
                          <a:gd name="connsiteY19" fmla="*/ 452 h 10000"/>
                          <a:gd name="connsiteX20" fmla="*/ 8733 w 10000"/>
                          <a:gd name="connsiteY20" fmla="*/ 323 h 10000"/>
                          <a:gd name="connsiteX21" fmla="*/ 9211 w 10000"/>
                          <a:gd name="connsiteY21" fmla="*/ 194 h 10000"/>
                          <a:gd name="connsiteX22" fmla="*/ 9606 w 10000"/>
                          <a:gd name="connsiteY22" fmla="*/ 65 h 10000"/>
                          <a:gd name="connsiteX23" fmla="*/ 9888 w 10000"/>
                          <a:gd name="connsiteY23" fmla="*/ 0 h 10000"/>
                          <a:gd name="connsiteX0" fmla="*/ 9888 w 10000"/>
                          <a:gd name="connsiteY0" fmla="*/ 0 h 10000"/>
                          <a:gd name="connsiteX1" fmla="*/ 10000 w 10000"/>
                          <a:gd name="connsiteY1" fmla="*/ 0 h 10000"/>
                          <a:gd name="connsiteX2" fmla="*/ 9859 w 10000"/>
                          <a:gd name="connsiteY2" fmla="*/ 4290 h 10000"/>
                          <a:gd name="connsiteX3" fmla="*/ 9859 w 10000"/>
                          <a:gd name="connsiteY3" fmla="*/ 4290 h 10000"/>
                          <a:gd name="connsiteX4" fmla="*/ 8789 w 10000"/>
                          <a:gd name="connsiteY4" fmla="*/ 3323 h 10000"/>
                          <a:gd name="connsiteX5" fmla="*/ 6451 w 10000"/>
                          <a:gd name="connsiteY5" fmla="*/ 6484 h 10000"/>
                          <a:gd name="connsiteX6" fmla="*/ 0 w 10000"/>
                          <a:gd name="connsiteY6" fmla="*/ 10000 h 10000"/>
                          <a:gd name="connsiteX7" fmla="*/ 5718 w 10000"/>
                          <a:gd name="connsiteY7" fmla="*/ 5387 h 10000"/>
                          <a:gd name="connsiteX8" fmla="*/ 7380 w 10000"/>
                          <a:gd name="connsiteY8" fmla="*/ 2065 h 10000"/>
                          <a:gd name="connsiteX9" fmla="*/ 7380 w 10000"/>
                          <a:gd name="connsiteY9" fmla="*/ 2065 h 10000"/>
                          <a:gd name="connsiteX10" fmla="*/ 7380 w 10000"/>
                          <a:gd name="connsiteY10" fmla="*/ 2065 h 10000"/>
                          <a:gd name="connsiteX11" fmla="*/ 6310 w 10000"/>
                          <a:gd name="connsiteY11" fmla="*/ 1032 h 10000"/>
                          <a:gd name="connsiteX12" fmla="*/ 6310 w 10000"/>
                          <a:gd name="connsiteY12" fmla="*/ 1000 h 10000"/>
                          <a:gd name="connsiteX13" fmla="*/ 6338 w 10000"/>
                          <a:gd name="connsiteY13" fmla="*/ 968 h 10000"/>
                          <a:gd name="connsiteX14" fmla="*/ 6395 w 10000"/>
                          <a:gd name="connsiteY14" fmla="*/ 968 h 10000"/>
                          <a:gd name="connsiteX15" fmla="*/ 6422 w 10000"/>
                          <a:gd name="connsiteY15" fmla="*/ 903 h 10000"/>
                          <a:gd name="connsiteX16" fmla="*/ 6451 w 10000"/>
                          <a:gd name="connsiteY16" fmla="*/ 903 h 10000"/>
                          <a:gd name="connsiteX17" fmla="*/ 6536 w 10000"/>
                          <a:gd name="connsiteY17" fmla="*/ 903 h 10000"/>
                          <a:gd name="connsiteX18" fmla="*/ 6704 w 10000"/>
                          <a:gd name="connsiteY18" fmla="*/ 871 h 10000"/>
                          <a:gd name="connsiteX19" fmla="*/ 8733 w 10000"/>
                          <a:gd name="connsiteY19" fmla="*/ 323 h 10000"/>
                          <a:gd name="connsiteX20" fmla="*/ 9211 w 10000"/>
                          <a:gd name="connsiteY20" fmla="*/ 194 h 10000"/>
                          <a:gd name="connsiteX21" fmla="*/ 9606 w 10000"/>
                          <a:gd name="connsiteY21" fmla="*/ 65 h 10000"/>
                          <a:gd name="connsiteX22" fmla="*/ 9888 w 10000"/>
                          <a:gd name="connsiteY22" fmla="*/ 0 h 10000"/>
                          <a:gd name="connsiteX0" fmla="*/ 9888 w 10000"/>
                          <a:gd name="connsiteY0" fmla="*/ 0 h 10000"/>
                          <a:gd name="connsiteX1" fmla="*/ 10000 w 10000"/>
                          <a:gd name="connsiteY1" fmla="*/ 0 h 10000"/>
                          <a:gd name="connsiteX2" fmla="*/ 9859 w 10000"/>
                          <a:gd name="connsiteY2" fmla="*/ 4290 h 10000"/>
                          <a:gd name="connsiteX3" fmla="*/ 9859 w 10000"/>
                          <a:gd name="connsiteY3" fmla="*/ 4290 h 10000"/>
                          <a:gd name="connsiteX4" fmla="*/ 8789 w 10000"/>
                          <a:gd name="connsiteY4" fmla="*/ 3323 h 10000"/>
                          <a:gd name="connsiteX5" fmla="*/ 6451 w 10000"/>
                          <a:gd name="connsiteY5" fmla="*/ 6484 h 10000"/>
                          <a:gd name="connsiteX6" fmla="*/ 0 w 10000"/>
                          <a:gd name="connsiteY6" fmla="*/ 10000 h 10000"/>
                          <a:gd name="connsiteX7" fmla="*/ 5718 w 10000"/>
                          <a:gd name="connsiteY7" fmla="*/ 5387 h 10000"/>
                          <a:gd name="connsiteX8" fmla="*/ 7380 w 10000"/>
                          <a:gd name="connsiteY8" fmla="*/ 2065 h 10000"/>
                          <a:gd name="connsiteX9" fmla="*/ 7380 w 10000"/>
                          <a:gd name="connsiteY9" fmla="*/ 2065 h 10000"/>
                          <a:gd name="connsiteX10" fmla="*/ 7380 w 10000"/>
                          <a:gd name="connsiteY10" fmla="*/ 2065 h 10000"/>
                          <a:gd name="connsiteX11" fmla="*/ 6310 w 10000"/>
                          <a:gd name="connsiteY11" fmla="*/ 1032 h 10000"/>
                          <a:gd name="connsiteX12" fmla="*/ 6310 w 10000"/>
                          <a:gd name="connsiteY12" fmla="*/ 1000 h 10000"/>
                          <a:gd name="connsiteX13" fmla="*/ 6338 w 10000"/>
                          <a:gd name="connsiteY13" fmla="*/ 968 h 10000"/>
                          <a:gd name="connsiteX14" fmla="*/ 6395 w 10000"/>
                          <a:gd name="connsiteY14" fmla="*/ 968 h 10000"/>
                          <a:gd name="connsiteX15" fmla="*/ 6422 w 10000"/>
                          <a:gd name="connsiteY15" fmla="*/ 903 h 10000"/>
                          <a:gd name="connsiteX16" fmla="*/ 6451 w 10000"/>
                          <a:gd name="connsiteY16" fmla="*/ 903 h 10000"/>
                          <a:gd name="connsiteX17" fmla="*/ 6536 w 10000"/>
                          <a:gd name="connsiteY17" fmla="*/ 903 h 10000"/>
                          <a:gd name="connsiteX18" fmla="*/ 6704 w 10000"/>
                          <a:gd name="connsiteY18" fmla="*/ 871 h 10000"/>
                          <a:gd name="connsiteX19" fmla="*/ 9211 w 10000"/>
                          <a:gd name="connsiteY19" fmla="*/ 194 h 10000"/>
                          <a:gd name="connsiteX20" fmla="*/ 9606 w 10000"/>
                          <a:gd name="connsiteY20" fmla="*/ 65 h 10000"/>
                          <a:gd name="connsiteX21" fmla="*/ 9888 w 10000"/>
                          <a:gd name="connsiteY21" fmla="*/ 0 h 10000"/>
                          <a:gd name="connsiteX0" fmla="*/ 9888 w 10000"/>
                          <a:gd name="connsiteY0" fmla="*/ 0 h 10000"/>
                          <a:gd name="connsiteX1" fmla="*/ 10000 w 10000"/>
                          <a:gd name="connsiteY1" fmla="*/ 0 h 10000"/>
                          <a:gd name="connsiteX2" fmla="*/ 9859 w 10000"/>
                          <a:gd name="connsiteY2" fmla="*/ 4290 h 10000"/>
                          <a:gd name="connsiteX3" fmla="*/ 9859 w 10000"/>
                          <a:gd name="connsiteY3" fmla="*/ 4290 h 10000"/>
                          <a:gd name="connsiteX4" fmla="*/ 8789 w 10000"/>
                          <a:gd name="connsiteY4" fmla="*/ 3323 h 10000"/>
                          <a:gd name="connsiteX5" fmla="*/ 6451 w 10000"/>
                          <a:gd name="connsiteY5" fmla="*/ 6484 h 10000"/>
                          <a:gd name="connsiteX6" fmla="*/ 0 w 10000"/>
                          <a:gd name="connsiteY6" fmla="*/ 10000 h 10000"/>
                          <a:gd name="connsiteX7" fmla="*/ 5718 w 10000"/>
                          <a:gd name="connsiteY7" fmla="*/ 5387 h 10000"/>
                          <a:gd name="connsiteX8" fmla="*/ 7380 w 10000"/>
                          <a:gd name="connsiteY8" fmla="*/ 2065 h 10000"/>
                          <a:gd name="connsiteX9" fmla="*/ 7380 w 10000"/>
                          <a:gd name="connsiteY9" fmla="*/ 2065 h 10000"/>
                          <a:gd name="connsiteX10" fmla="*/ 7380 w 10000"/>
                          <a:gd name="connsiteY10" fmla="*/ 2065 h 10000"/>
                          <a:gd name="connsiteX11" fmla="*/ 6310 w 10000"/>
                          <a:gd name="connsiteY11" fmla="*/ 1032 h 10000"/>
                          <a:gd name="connsiteX12" fmla="*/ 6310 w 10000"/>
                          <a:gd name="connsiteY12" fmla="*/ 1000 h 10000"/>
                          <a:gd name="connsiteX13" fmla="*/ 6338 w 10000"/>
                          <a:gd name="connsiteY13" fmla="*/ 968 h 10000"/>
                          <a:gd name="connsiteX14" fmla="*/ 6395 w 10000"/>
                          <a:gd name="connsiteY14" fmla="*/ 968 h 10000"/>
                          <a:gd name="connsiteX15" fmla="*/ 6422 w 10000"/>
                          <a:gd name="connsiteY15" fmla="*/ 903 h 10000"/>
                          <a:gd name="connsiteX16" fmla="*/ 6451 w 10000"/>
                          <a:gd name="connsiteY16" fmla="*/ 903 h 10000"/>
                          <a:gd name="connsiteX17" fmla="*/ 6536 w 10000"/>
                          <a:gd name="connsiteY17" fmla="*/ 903 h 10000"/>
                          <a:gd name="connsiteX18" fmla="*/ 6704 w 10000"/>
                          <a:gd name="connsiteY18" fmla="*/ 871 h 10000"/>
                          <a:gd name="connsiteX19" fmla="*/ 9606 w 10000"/>
                          <a:gd name="connsiteY19" fmla="*/ 65 h 10000"/>
                          <a:gd name="connsiteX20" fmla="*/ 9888 w 10000"/>
                          <a:gd name="connsiteY20" fmla="*/ 0 h 10000"/>
                          <a:gd name="connsiteX0" fmla="*/ 9888 w 10000"/>
                          <a:gd name="connsiteY0" fmla="*/ 0 h 10000"/>
                          <a:gd name="connsiteX1" fmla="*/ 10000 w 10000"/>
                          <a:gd name="connsiteY1" fmla="*/ 0 h 10000"/>
                          <a:gd name="connsiteX2" fmla="*/ 9859 w 10000"/>
                          <a:gd name="connsiteY2" fmla="*/ 4290 h 10000"/>
                          <a:gd name="connsiteX3" fmla="*/ 9859 w 10000"/>
                          <a:gd name="connsiteY3" fmla="*/ 4290 h 10000"/>
                          <a:gd name="connsiteX4" fmla="*/ 8789 w 10000"/>
                          <a:gd name="connsiteY4" fmla="*/ 3323 h 10000"/>
                          <a:gd name="connsiteX5" fmla="*/ 6451 w 10000"/>
                          <a:gd name="connsiteY5" fmla="*/ 6484 h 10000"/>
                          <a:gd name="connsiteX6" fmla="*/ 0 w 10000"/>
                          <a:gd name="connsiteY6" fmla="*/ 10000 h 10000"/>
                          <a:gd name="connsiteX7" fmla="*/ 5718 w 10000"/>
                          <a:gd name="connsiteY7" fmla="*/ 5387 h 10000"/>
                          <a:gd name="connsiteX8" fmla="*/ 7380 w 10000"/>
                          <a:gd name="connsiteY8" fmla="*/ 2065 h 10000"/>
                          <a:gd name="connsiteX9" fmla="*/ 7380 w 10000"/>
                          <a:gd name="connsiteY9" fmla="*/ 2065 h 10000"/>
                          <a:gd name="connsiteX10" fmla="*/ 7380 w 10000"/>
                          <a:gd name="connsiteY10" fmla="*/ 2065 h 10000"/>
                          <a:gd name="connsiteX11" fmla="*/ 6310 w 10000"/>
                          <a:gd name="connsiteY11" fmla="*/ 1032 h 10000"/>
                          <a:gd name="connsiteX12" fmla="*/ 6310 w 10000"/>
                          <a:gd name="connsiteY12" fmla="*/ 1000 h 10000"/>
                          <a:gd name="connsiteX13" fmla="*/ 6338 w 10000"/>
                          <a:gd name="connsiteY13" fmla="*/ 968 h 10000"/>
                          <a:gd name="connsiteX14" fmla="*/ 6395 w 10000"/>
                          <a:gd name="connsiteY14" fmla="*/ 968 h 10000"/>
                          <a:gd name="connsiteX15" fmla="*/ 6422 w 10000"/>
                          <a:gd name="connsiteY15" fmla="*/ 903 h 10000"/>
                          <a:gd name="connsiteX16" fmla="*/ 6451 w 10000"/>
                          <a:gd name="connsiteY16" fmla="*/ 903 h 10000"/>
                          <a:gd name="connsiteX17" fmla="*/ 6536 w 10000"/>
                          <a:gd name="connsiteY17" fmla="*/ 903 h 10000"/>
                          <a:gd name="connsiteX18" fmla="*/ 6704 w 10000"/>
                          <a:gd name="connsiteY18" fmla="*/ 871 h 10000"/>
                          <a:gd name="connsiteX19" fmla="*/ 9888 w 10000"/>
                          <a:gd name="connsiteY19" fmla="*/ 0 h 10000"/>
                          <a:gd name="connsiteX0" fmla="*/ 6704 w 10000"/>
                          <a:gd name="connsiteY0" fmla="*/ 871 h 10000"/>
                          <a:gd name="connsiteX1" fmla="*/ 10000 w 10000"/>
                          <a:gd name="connsiteY1" fmla="*/ 0 h 10000"/>
                          <a:gd name="connsiteX2" fmla="*/ 9859 w 10000"/>
                          <a:gd name="connsiteY2" fmla="*/ 4290 h 10000"/>
                          <a:gd name="connsiteX3" fmla="*/ 9859 w 10000"/>
                          <a:gd name="connsiteY3" fmla="*/ 4290 h 10000"/>
                          <a:gd name="connsiteX4" fmla="*/ 8789 w 10000"/>
                          <a:gd name="connsiteY4" fmla="*/ 3323 h 10000"/>
                          <a:gd name="connsiteX5" fmla="*/ 6451 w 10000"/>
                          <a:gd name="connsiteY5" fmla="*/ 6484 h 10000"/>
                          <a:gd name="connsiteX6" fmla="*/ 0 w 10000"/>
                          <a:gd name="connsiteY6" fmla="*/ 10000 h 10000"/>
                          <a:gd name="connsiteX7" fmla="*/ 5718 w 10000"/>
                          <a:gd name="connsiteY7" fmla="*/ 5387 h 10000"/>
                          <a:gd name="connsiteX8" fmla="*/ 7380 w 10000"/>
                          <a:gd name="connsiteY8" fmla="*/ 2065 h 10000"/>
                          <a:gd name="connsiteX9" fmla="*/ 7380 w 10000"/>
                          <a:gd name="connsiteY9" fmla="*/ 2065 h 10000"/>
                          <a:gd name="connsiteX10" fmla="*/ 7380 w 10000"/>
                          <a:gd name="connsiteY10" fmla="*/ 2065 h 10000"/>
                          <a:gd name="connsiteX11" fmla="*/ 6310 w 10000"/>
                          <a:gd name="connsiteY11" fmla="*/ 1032 h 10000"/>
                          <a:gd name="connsiteX12" fmla="*/ 6310 w 10000"/>
                          <a:gd name="connsiteY12" fmla="*/ 1000 h 10000"/>
                          <a:gd name="connsiteX13" fmla="*/ 6338 w 10000"/>
                          <a:gd name="connsiteY13" fmla="*/ 968 h 10000"/>
                          <a:gd name="connsiteX14" fmla="*/ 6395 w 10000"/>
                          <a:gd name="connsiteY14" fmla="*/ 968 h 10000"/>
                          <a:gd name="connsiteX15" fmla="*/ 6422 w 10000"/>
                          <a:gd name="connsiteY15" fmla="*/ 903 h 10000"/>
                          <a:gd name="connsiteX16" fmla="*/ 6451 w 10000"/>
                          <a:gd name="connsiteY16" fmla="*/ 903 h 10000"/>
                          <a:gd name="connsiteX17" fmla="*/ 6536 w 10000"/>
                          <a:gd name="connsiteY17" fmla="*/ 903 h 10000"/>
                          <a:gd name="connsiteX18" fmla="*/ 6704 w 10000"/>
                          <a:gd name="connsiteY18" fmla="*/ 871 h 10000"/>
                          <a:gd name="connsiteX0" fmla="*/ 6536 w 10000"/>
                          <a:gd name="connsiteY0" fmla="*/ 1042 h 10139"/>
                          <a:gd name="connsiteX1" fmla="*/ 10000 w 10000"/>
                          <a:gd name="connsiteY1" fmla="*/ 139 h 10139"/>
                          <a:gd name="connsiteX2" fmla="*/ 9859 w 10000"/>
                          <a:gd name="connsiteY2" fmla="*/ 4429 h 10139"/>
                          <a:gd name="connsiteX3" fmla="*/ 9859 w 10000"/>
                          <a:gd name="connsiteY3" fmla="*/ 4429 h 10139"/>
                          <a:gd name="connsiteX4" fmla="*/ 8789 w 10000"/>
                          <a:gd name="connsiteY4" fmla="*/ 3462 h 10139"/>
                          <a:gd name="connsiteX5" fmla="*/ 6451 w 10000"/>
                          <a:gd name="connsiteY5" fmla="*/ 6623 h 10139"/>
                          <a:gd name="connsiteX6" fmla="*/ 0 w 10000"/>
                          <a:gd name="connsiteY6" fmla="*/ 10139 h 10139"/>
                          <a:gd name="connsiteX7" fmla="*/ 5718 w 10000"/>
                          <a:gd name="connsiteY7" fmla="*/ 5526 h 10139"/>
                          <a:gd name="connsiteX8" fmla="*/ 7380 w 10000"/>
                          <a:gd name="connsiteY8" fmla="*/ 2204 h 10139"/>
                          <a:gd name="connsiteX9" fmla="*/ 7380 w 10000"/>
                          <a:gd name="connsiteY9" fmla="*/ 2204 h 10139"/>
                          <a:gd name="connsiteX10" fmla="*/ 7380 w 10000"/>
                          <a:gd name="connsiteY10" fmla="*/ 2204 h 10139"/>
                          <a:gd name="connsiteX11" fmla="*/ 6310 w 10000"/>
                          <a:gd name="connsiteY11" fmla="*/ 1171 h 10139"/>
                          <a:gd name="connsiteX12" fmla="*/ 6310 w 10000"/>
                          <a:gd name="connsiteY12" fmla="*/ 1139 h 10139"/>
                          <a:gd name="connsiteX13" fmla="*/ 6338 w 10000"/>
                          <a:gd name="connsiteY13" fmla="*/ 1107 h 10139"/>
                          <a:gd name="connsiteX14" fmla="*/ 6395 w 10000"/>
                          <a:gd name="connsiteY14" fmla="*/ 1107 h 10139"/>
                          <a:gd name="connsiteX15" fmla="*/ 6422 w 10000"/>
                          <a:gd name="connsiteY15" fmla="*/ 1042 h 10139"/>
                          <a:gd name="connsiteX16" fmla="*/ 6451 w 10000"/>
                          <a:gd name="connsiteY16" fmla="*/ 1042 h 10139"/>
                          <a:gd name="connsiteX17" fmla="*/ 6536 w 10000"/>
                          <a:gd name="connsiteY17" fmla="*/ 1042 h 10139"/>
                          <a:gd name="connsiteX0" fmla="*/ 6451 w 10000"/>
                          <a:gd name="connsiteY0" fmla="*/ 903 h 10000"/>
                          <a:gd name="connsiteX1" fmla="*/ 10000 w 10000"/>
                          <a:gd name="connsiteY1" fmla="*/ 0 h 10000"/>
                          <a:gd name="connsiteX2" fmla="*/ 9859 w 10000"/>
                          <a:gd name="connsiteY2" fmla="*/ 4290 h 10000"/>
                          <a:gd name="connsiteX3" fmla="*/ 9859 w 10000"/>
                          <a:gd name="connsiteY3" fmla="*/ 4290 h 10000"/>
                          <a:gd name="connsiteX4" fmla="*/ 8789 w 10000"/>
                          <a:gd name="connsiteY4" fmla="*/ 3323 h 10000"/>
                          <a:gd name="connsiteX5" fmla="*/ 6451 w 10000"/>
                          <a:gd name="connsiteY5" fmla="*/ 6484 h 10000"/>
                          <a:gd name="connsiteX6" fmla="*/ 0 w 10000"/>
                          <a:gd name="connsiteY6" fmla="*/ 10000 h 10000"/>
                          <a:gd name="connsiteX7" fmla="*/ 5718 w 10000"/>
                          <a:gd name="connsiteY7" fmla="*/ 5387 h 10000"/>
                          <a:gd name="connsiteX8" fmla="*/ 7380 w 10000"/>
                          <a:gd name="connsiteY8" fmla="*/ 2065 h 10000"/>
                          <a:gd name="connsiteX9" fmla="*/ 7380 w 10000"/>
                          <a:gd name="connsiteY9" fmla="*/ 2065 h 10000"/>
                          <a:gd name="connsiteX10" fmla="*/ 7380 w 10000"/>
                          <a:gd name="connsiteY10" fmla="*/ 2065 h 10000"/>
                          <a:gd name="connsiteX11" fmla="*/ 6310 w 10000"/>
                          <a:gd name="connsiteY11" fmla="*/ 1032 h 10000"/>
                          <a:gd name="connsiteX12" fmla="*/ 6310 w 10000"/>
                          <a:gd name="connsiteY12" fmla="*/ 1000 h 10000"/>
                          <a:gd name="connsiteX13" fmla="*/ 6338 w 10000"/>
                          <a:gd name="connsiteY13" fmla="*/ 968 h 10000"/>
                          <a:gd name="connsiteX14" fmla="*/ 6395 w 10000"/>
                          <a:gd name="connsiteY14" fmla="*/ 968 h 10000"/>
                          <a:gd name="connsiteX15" fmla="*/ 6422 w 10000"/>
                          <a:gd name="connsiteY15" fmla="*/ 903 h 10000"/>
                          <a:gd name="connsiteX16" fmla="*/ 6451 w 10000"/>
                          <a:gd name="connsiteY16" fmla="*/ 903 h 10000"/>
                          <a:gd name="connsiteX0" fmla="*/ 6422 w 10000"/>
                          <a:gd name="connsiteY0" fmla="*/ 903 h 10000"/>
                          <a:gd name="connsiteX1" fmla="*/ 10000 w 10000"/>
                          <a:gd name="connsiteY1" fmla="*/ 0 h 10000"/>
                          <a:gd name="connsiteX2" fmla="*/ 9859 w 10000"/>
                          <a:gd name="connsiteY2" fmla="*/ 4290 h 10000"/>
                          <a:gd name="connsiteX3" fmla="*/ 9859 w 10000"/>
                          <a:gd name="connsiteY3" fmla="*/ 4290 h 10000"/>
                          <a:gd name="connsiteX4" fmla="*/ 8789 w 10000"/>
                          <a:gd name="connsiteY4" fmla="*/ 3323 h 10000"/>
                          <a:gd name="connsiteX5" fmla="*/ 6451 w 10000"/>
                          <a:gd name="connsiteY5" fmla="*/ 6484 h 10000"/>
                          <a:gd name="connsiteX6" fmla="*/ 0 w 10000"/>
                          <a:gd name="connsiteY6" fmla="*/ 10000 h 10000"/>
                          <a:gd name="connsiteX7" fmla="*/ 5718 w 10000"/>
                          <a:gd name="connsiteY7" fmla="*/ 5387 h 10000"/>
                          <a:gd name="connsiteX8" fmla="*/ 7380 w 10000"/>
                          <a:gd name="connsiteY8" fmla="*/ 2065 h 10000"/>
                          <a:gd name="connsiteX9" fmla="*/ 7380 w 10000"/>
                          <a:gd name="connsiteY9" fmla="*/ 2065 h 10000"/>
                          <a:gd name="connsiteX10" fmla="*/ 7380 w 10000"/>
                          <a:gd name="connsiteY10" fmla="*/ 2065 h 10000"/>
                          <a:gd name="connsiteX11" fmla="*/ 6310 w 10000"/>
                          <a:gd name="connsiteY11" fmla="*/ 1032 h 10000"/>
                          <a:gd name="connsiteX12" fmla="*/ 6310 w 10000"/>
                          <a:gd name="connsiteY12" fmla="*/ 1000 h 10000"/>
                          <a:gd name="connsiteX13" fmla="*/ 6338 w 10000"/>
                          <a:gd name="connsiteY13" fmla="*/ 968 h 10000"/>
                          <a:gd name="connsiteX14" fmla="*/ 6395 w 10000"/>
                          <a:gd name="connsiteY14" fmla="*/ 968 h 10000"/>
                          <a:gd name="connsiteX15" fmla="*/ 6422 w 10000"/>
                          <a:gd name="connsiteY15" fmla="*/ 903 h 10000"/>
                          <a:gd name="connsiteX0" fmla="*/ 6395 w 10000"/>
                          <a:gd name="connsiteY0" fmla="*/ 1099 h 10131"/>
                          <a:gd name="connsiteX1" fmla="*/ 10000 w 10000"/>
                          <a:gd name="connsiteY1" fmla="*/ 131 h 10131"/>
                          <a:gd name="connsiteX2" fmla="*/ 9859 w 10000"/>
                          <a:gd name="connsiteY2" fmla="*/ 4421 h 10131"/>
                          <a:gd name="connsiteX3" fmla="*/ 9859 w 10000"/>
                          <a:gd name="connsiteY3" fmla="*/ 4421 h 10131"/>
                          <a:gd name="connsiteX4" fmla="*/ 8789 w 10000"/>
                          <a:gd name="connsiteY4" fmla="*/ 3454 h 10131"/>
                          <a:gd name="connsiteX5" fmla="*/ 6451 w 10000"/>
                          <a:gd name="connsiteY5" fmla="*/ 6615 h 10131"/>
                          <a:gd name="connsiteX6" fmla="*/ 0 w 10000"/>
                          <a:gd name="connsiteY6" fmla="*/ 10131 h 10131"/>
                          <a:gd name="connsiteX7" fmla="*/ 5718 w 10000"/>
                          <a:gd name="connsiteY7" fmla="*/ 5518 h 10131"/>
                          <a:gd name="connsiteX8" fmla="*/ 7380 w 10000"/>
                          <a:gd name="connsiteY8" fmla="*/ 2196 h 10131"/>
                          <a:gd name="connsiteX9" fmla="*/ 7380 w 10000"/>
                          <a:gd name="connsiteY9" fmla="*/ 2196 h 10131"/>
                          <a:gd name="connsiteX10" fmla="*/ 7380 w 10000"/>
                          <a:gd name="connsiteY10" fmla="*/ 2196 h 10131"/>
                          <a:gd name="connsiteX11" fmla="*/ 6310 w 10000"/>
                          <a:gd name="connsiteY11" fmla="*/ 1163 h 10131"/>
                          <a:gd name="connsiteX12" fmla="*/ 6310 w 10000"/>
                          <a:gd name="connsiteY12" fmla="*/ 1131 h 10131"/>
                          <a:gd name="connsiteX13" fmla="*/ 6338 w 10000"/>
                          <a:gd name="connsiteY13" fmla="*/ 1099 h 10131"/>
                          <a:gd name="connsiteX14" fmla="*/ 6395 w 10000"/>
                          <a:gd name="connsiteY14" fmla="*/ 1099 h 10131"/>
                          <a:gd name="connsiteX0" fmla="*/ 6338 w 10000"/>
                          <a:gd name="connsiteY0" fmla="*/ 968 h 10000"/>
                          <a:gd name="connsiteX1" fmla="*/ 10000 w 10000"/>
                          <a:gd name="connsiteY1" fmla="*/ 0 h 10000"/>
                          <a:gd name="connsiteX2" fmla="*/ 9859 w 10000"/>
                          <a:gd name="connsiteY2" fmla="*/ 4290 h 10000"/>
                          <a:gd name="connsiteX3" fmla="*/ 9859 w 10000"/>
                          <a:gd name="connsiteY3" fmla="*/ 4290 h 10000"/>
                          <a:gd name="connsiteX4" fmla="*/ 8789 w 10000"/>
                          <a:gd name="connsiteY4" fmla="*/ 3323 h 10000"/>
                          <a:gd name="connsiteX5" fmla="*/ 6451 w 10000"/>
                          <a:gd name="connsiteY5" fmla="*/ 6484 h 10000"/>
                          <a:gd name="connsiteX6" fmla="*/ 0 w 10000"/>
                          <a:gd name="connsiteY6" fmla="*/ 10000 h 10000"/>
                          <a:gd name="connsiteX7" fmla="*/ 5718 w 10000"/>
                          <a:gd name="connsiteY7" fmla="*/ 5387 h 10000"/>
                          <a:gd name="connsiteX8" fmla="*/ 7380 w 10000"/>
                          <a:gd name="connsiteY8" fmla="*/ 2065 h 10000"/>
                          <a:gd name="connsiteX9" fmla="*/ 7380 w 10000"/>
                          <a:gd name="connsiteY9" fmla="*/ 2065 h 10000"/>
                          <a:gd name="connsiteX10" fmla="*/ 7380 w 10000"/>
                          <a:gd name="connsiteY10" fmla="*/ 2065 h 10000"/>
                          <a:gd name="connsiteX11" fmla="*/ 6310 w 10000"/>
                          <a:gd name="connsiteY11" fmla="*/ 1032 h 10000"/>
                          <a:gd name="connsiteX12" fmla="*/ 6310 w 10000"/>
                          <a:gd name="connsiteY12" fmla="*/ 1000 h 10000"/>
                          <a:gd name="connsiteX13" fmla="*/ 6338 w 10000"/>
                          <a:gd name="connsiteY13" fmla="*/ 968 h 10000"/>
                          <a:gd name="connsiteX0" fmla="*/ 6310 w 10000"/>
                          <a:gd name="connsiteY0" fmla="*/ 1128 h 10128"/>
                          <a:gd name="connsiteX1" fmla="*/ 10000 w 10000"/>
                          <a:gd name="connsiteY1" fmla="*/ 128 h 10128"/>
                          <a:gd name="connsiteX2" fmla="*/ 9859 w 10000"/>
                          <a:gd name="connsiteY2" fmla="*/ 4418 h 10128"/>
                          <a:gd name="connsiteX3" fmla="*/ 9859 w 10000"/>
                          <a:gd name="connsiteY3" fmla="*/ 4418 h 10128"/>
                          <a:gd name="connsiteX4" fmla="*/ 8789 w 10000"/>
                          <a:gd name="connsiteY4" fmla="*/ 3451 h 10128"/>
                          <a:gd name="connsiteX5" fmla="*/ 6451 w 10000"/>
                          <a:gd name="connsiteY5" fmla="*/ 6612 h 10128"/>
                          <a:gd name="connsiteX6" fmla="*/ 0 w 10000"/>
                          <a:gd name="connsiteY6" fmla="*/ 10128 h 10128"/>
                          <a:gd name="connsiteX7" fmla="*/ 5718 w 10000"/>
                          <a:gd name="connsiteY7" fmla="*/ 5515 h 10128"/>
                          <a:gd name="connsiteX8" fmla="*/ 7380 w 10000"/>
                          <a:gd name="connsiteY8" fmla="*/ 2193 h 10128"/>
                          <a:gd name="connsiteX9" fmla="*/ 7380 w 10000"/>
                          <a:gd name="connsiteY9" fmla="*/ 2193 h 10128"/>
                          <a:gd name="connsiteX10" fmla="*/ 7380 w 10000"/>
                          <a:gd name="connsiteY10" fmla="*/ 2193 h 10128"/>
                          <a:gd name="connsiteX11" fmla="*/ 6310 w 10000"/>
                          <a:gd name="connsiteY11" fmla="*/ 1160 h 10128"/>
                          <a:gd name="connsiteX12" fmla="*/ 6310 w 10000"/>
                          <a:gd name="connsiteY12" fmla="*/ 1128 h 10128"/>
                          <a:gd name="connsiteX0" fmla="*/ 6310 w 10000"/>
                          <a:gd name="connsiteY0" fmla="*/ 1032 h 10000"/>
                          <a:gd name="connsiteX1" fmla="*/ 10000 w 10000"/>
                          <a:gd name="connsiteY1" fmla="*/ 0 h 10000"/>
                          <a:gd name="connsiteX2" fmla="*/ 9859 w 10000"/>
                          <a:gd name="connsiteY2" fmla="*/ 4290 h 10000"/>
                          <a:gd name="connsiteX3" fmla="*/ 9859 w 10000"/>
                          <a:gd name="connsiteY3" fmla="*/ 4290 h 10000"/>
                          <a:gd name="connsiteX4" fmla="*/ 8789 w 10000"/>
                          <a:gd name="connsiteY4" fmla="*/ 3323 h 10000"/>
                          <a:gd name="connsiteX5" fmla="*/ 6451 w 10000"/>
                          <a:gd name="connsiteY5" fmla="*/ 6484 h 10000"/>
                          <a:gd name="connsiteX6" fmla="*/ 0 w 10000"/>
                          <a:gd name="connsiteY6" fmla="*/ 10000 h 10000"/>
                          <a:gd name="connsiteX7" fmla="*/ 5718 w 10000"/>
                          <a:gd name="connsiteY7" fmla="*/ 5387 h 10000"/>
                          <a:gd name="connsiteX8" fmla="*/ 7380 w 10000"/>
                          <a:gd name="connsiteY8" fmla="*/ 2065 h 10000"/>
                          <a:gd name="connsiteX9" fmla="*/ 7380 w 10000"/>
                          <a:gd name="connsiteY9" fmla="*/ 2065 h 10000"/>
                          <a:gd name="connsiteX10" fmla="*/ 7380 w 10000"/>
                          <a:gd name="connsiteY10" fmla="*/ 2065 h 10000"/>
                          <a:gd name="connsiteX11" fmla="*/ 6310 w 10000"/>
                          <a:gd name="connsiteY11" fmla="*/ 10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00">
                            <a:moveTo>
                              <a:pt x="6310" y="1032"/>
                            </a:moveTo>
                            <a:lnTo>
                              <a:pt x="10000" y="0"/>
                            </a:lnTo>
                            <a:cubicBezTo>
                              <a:pt x="9995" y="715"/>
                              <a:pt x="9883" y="3575"/>
                              <a:pt x="9859" y="4290"/>
                            </a:cubicBezTo>
                            <a:lnTo>
                              <a:pt x="9859" y="4290"/>
                            </a:lnTo>
                            <a:lnTo>
                              <a:pt x="8789" y="3323"/>
                            </a:lnTo>
                            <a:cubicBezTo>
                              <a:pt x="8322" y="4165"/>
                              <a:pt x="7565" y="5364"/>
                              <a:pt x="6451" y="6484"/>
                            </a:cubicBezTo>
                            <a:cubicBezTo>
                              <a:pt x="4555" y="8013"/>
                              <a:pt x="1861" y="9489"/>
                              <a:pt x="0" y="10000"/>
                            </a:cubicBezTo>
                            <a:cubicBezTo>
                              <a:pt x="2552" y="8660"/>
                              <a:pt x="4458" y="7084"/>
                              <a:pt x="5718" y="5387"/>
                            </a:cubicBezTo>
                            <a:cubicBezTo>
                              <a:pt x="6295" y="4571"/>
                              <a:pt x="7138" y="3172"/>
                              <a:pt x="7380" y="2065"/>
                            </a:cubicBezTo>
                            <a:lnTo>
                              <a:pt x="7380" y="2065"/>
                            </a:lnTo>
                            <a:lnTo>
                              <a:pt x="7380" y="2065"/>
                            </a:lnTo>
                            <a:lnTo>
                              <a:pt x="6310" y="1032"/>
                            </a:lnTo>
                            <a:close/>
                          </a:path>
                        </a:pathLst>
                      </a:custGeom>
                      <a:grpFill/>
                      <a:ln w="0">
                        <a:noFill/>
                        <a:prstDash val="solid"/>
                        <a:round/>
                        <a:headEnd/>
                        <a:tailEnd/>
                      </a:ln>
                    </p:spPr>
                    <p:txBody>
                      <a:bodyPr/>
                      <a:lstStyle/>
                      <a:p>
                        <a:pPr defTabSz="685800">
                          <a:defRPr/>
                        </a:pPr>
                        <a:endParaRPr lang="en-US" sz="1350" kern="0">
                          <a:solidFill>
                            <a:prstClr val="black"/>
                          </a:solidFill>
                          <a:latin typeface="Montserrat" panose="00000500000000000000" pitchFamily="2" charset="0"/>
                        </a:endParaRPr>
                      </a:p>
                    </p:txBody>
                  </p:sp>
                  <p:sp>
                    <p:nvSpPr>
                      <p:cNvPr id="138" name="Rectangle 179"/>
                      <p:cNvSpPr>
                        <a:spLocks noChangeArrowheads="1"/>
                      </p:cNvSpPr>
                      <p:nvPr/>
                    </p:nvSpPr>
                    <p:spPr bwMode="auto">
                      <a:xfrm>
                        <a:off x="684239" y="6740470"/>
                        <a:ext cx="327143" cy="1186542"/>
                      </a:xfrm>
                      <a:prstGeom prst="rect">
                        <a:avLst/>
                      </a:prstGeom>
                      <a:grpFill/>
                      <a:ln w="0">
                        <a:noFill/>
                        <a:prstDash val="solid"/>
                        <a:miter lim="800000"/>
                        <a:headEnd/>
                        <a:tailEnd/>
                      </a:ln>
                    </p:spPr>
                    <p:txBody>
                      <a:bodyPr/>
                      <a:lstStyle/>
                      <a:p>
                        <a:pPr defTabSz="685800">
                          <a:defRPr/>
                        </a:pPr>
                        <a:endParaRPr lang="en-US" sz="1350" kern="0">
                          <a:solidFill>
                            <a:prstClr val="black"/>
                          </a:solidFill>
                          <a:latin typeface="Montserrat" panose="00000500000000000000" pitchFamily="2" charset="0"/>
                        </a:endParaRPr>
                      </a:p>
                    </p:txBody>
                  </p:sp>
                  <p:sp>
                    <p:nvSpPr>
                      <p:cNvPr id="139" name="Rectangle 180"/>
                      <p:cNvSpPr>
                        <a:spLocks noChangeArrowheads="1"/>
                      </p:cNvSpPr>
                      <p:nvPr/>
                    </p:nvSpPr>
                    <p:spPr bwMode="auto">
                      <a:xfrm>
                        <a:off x="245454" y="7093576"/>
                        <a:ext cx="324547" cy="833436"/>
                      </a:xfrm>
                      <a:prstGeom prst="rect">
                        <a:avLst/>
                      </a:prstGeom>
                      <a:grpFill/>
                      <a:ln w="0">
                        <a:noFill/>
                        <a:prstDash val="solid"/>
                        <a:miter lim="800000"/>
                        <a:headEnd/>
                        <a:tailEnd/>
                      </a:ln>
                    </p:spPr>
                    <p:txBody>
                      <a:bodyPr/>
                      <a:lstStyle/>
                      <a:p>
                        <a:pPr defTabSz="685800">
                          <a:defRPr/>
                        </a:pPr>
                        <a:endParaRPr lang="en-US" sz="1350" kern="0">
                          <a:solidFill>
                            <a:prstClr val="black"/>
                          </a:solidFill>
                          <a:latin typeface="Montserrat" panose="00000500000000000000" pitchFamily="2" charset="0"/>
                        </a:endParaRPr>
                      </a:p>
                    </p:txBody>
                  </p:sp>
                  <p:sp>
                    <p:nvSpPr>
                      <p:cNvPr id="140" name="Rectangle 181"/>
                      <p:cNvSpPr>
                        <a:spLocks noChangeArrowheads="1"/>
                      </p:cNvSpPr>
                      <p:nvPr/>
                    </p:nvSpPr>
                    <p:spPr bwMode="auto">
                      <a:xfrm>
                        <a:off x="-195929" y="7399948"/>
                        <a:ext cx="327143" cy="527064"/>
                      </a:xfrm>
                      <a:prstGeom prst="rect">
                        <a:avLst/>
                      </a:prstGeom>
                      <a:grpFill/>
                      <a:ln w="0">
                        <a:noFill/>
                        <a:prstDash val="solid"/>
                        <a:miter lim="800000"/>
                        <a:headEnd/>
                        <a:tailEnd/>
                      </a:ln>
                    </p:spPr>
                    <p:txBody>
                      <a:bodyPr/>
                      <a:lstStyle/>
                      <a:p>
                        <a:pPr defTabSz="685800">
                          <a:defRPr/>
                        </a:pPr>
                        <a:endParaRPr lang="en-US" sz="1350" kern="0">
                          <a:solidFill>
                            <a:prstClr val="black"/>
                          </a:solidFill>
                          <a:latin typeface="Montserrat" panose="00000500000000000000" pitchFamily="2" charset="0"/>
                        </a:endParaRPr>
                      </a:p>
                    </p:txBody>
                  </p:sp>
                  <p:sp>
                    <p:nvSpPr>
                      <p:cNvPr id="141" name="Freeform 182"/>
                      <p:cNvSpPr>
                        <a:spLocks/>
                      </p:cNvSpPr>
                      <p:nvPr/>
                    </p:nvSpPr>
                    <p:spPr bwMode="auto">
                      <a:xfrm>
                        <a:off x="-369887" y="6688824"/>
                        <a:ext cx="1489324" cy="1363085"/>
                      </a:xfrm>
                      <a:custGeom>
                        <a:avLst/>
                        <a:gdLst>
                          <a:gd name="T0" fmla="*/ 19 w 575"/>
                          <a:gd name="T1" fmla="*/ 0 h 530"/>
                          <a:gd name="T2" fmla="*/ 24 w 575"/>
                          <a:gd name="T3" fmla="*/ 0 h 530"/>
                          <a:gd name="T4" fmla="*/ 29 w 575"/>
                          <a:gd name="T5" fmla="*/ 3 h 530"/>
                          <a:gd name="T6" fmla="*/ 33 w 575"/>
                          <a:gd name="T7" fmla="*/ 7 h 530"/>
                          <a:gd name="T8" fmla="*/ 36 w 575"/>
                          <a:gd name="T9" fmla="*/ 12 h 530"/>
                          <a:gd name="T10" fmla="*/ 37 w 575"/>
                          <a:gd name="T11" fmla="*/ 18 h 530"/>
                          <a:gd name="T12" fmla="*/ 37 w 575"/>
                          <a:gd name="T13" fmla="*/ 492 h 530"/>
                          <a:gd name="T14" fmla="*/ 557 w 575"/>
                          <a:gd name="T15" fmla="*/ 492 h 530"/>
                          <a:gd name="T16" fmla="*/ 562 w 575"/>
                          <a:gd name="T17" fmla="*/ 494 h 530"/>
                          <a:gd name="T18" fmla="*/ 567 w 575"/>
                          <a:gd name="T19" fmla="*/ 496 h 530"/>
                          <a:gd name="T20" fmla="*/ 571 w 575"/>
                          <a:gd name="T21" fmla="*/ 500 h 530"/>
                          <a:gd name="T22" fmla="*/ 574 w 575"/>
                          <a:gd name="T23" fmla="*/ 505 h 530"/>
                          <a:gd name="T24" fmla="*/ 575 w 575"/>
                          <a:gd name="T25" fmla="*/ 512 h 530"/>
                          <a:gd name="T26" fmla="*/ 574 w 575"/>
                          <a:gd name="T27" fmla="*/ 517 h 530"/>
                          <a:gd name="T28" fmla="*/ 571 w 575"/>
                          <a:gd name="T29" fmla="*/ 522 h 530"/>
                          <a:gd name="T30" fmla="*/ 567 w 575"/>
                          <a:gd name="T31" fmla="*/ 526 h 530"/>
                          <a:gd name="T32" fmla="*/ 562 w 575"/>
                          <a:gd name="T33" fmla="*/ 529 h 530"/>
                          <a:gd name="T34" fmla="*/ 557 w 575"/>
                          <a:gd name="T35" fmla="*/ 530 h 530"/>
                          <a:gd name="T36" fmla="*/ 19 w 575"/>
                          <a:gd name="T37" fmla="*/ 530 h 530"/>
                          <a:gd name="T38" fmla="*/ 12 w 575"/>
                          <a:gd name="T39" fmla="*/ 529 h 530"/>
                          <a:gd name="T40" fmla="*/ 7 w 575"/>
                          <a:gd name="T41" fmla="*/ 526 h 530"/>
                          <a:gd name="T42" fmla="*/ 3 w 575"/>
                          <a:gd name="T43" fmla="*/ 522 h 530"/>
                          <a:gd name="T44" fmla="*/ 0 w 575"/>
                          <a:gd name="T45" fmla="*/ 517 h 530"/>
                          <a:gd name="T46" fmla="*/ 0 w 575"/>
                          <a:gd name="T47" fmla="*/ 512 h 530"/>
                          <a:gd name="T48" fmla="*/ 0 w 575"/>
                          <a:gd name="T49" fmla="*/ 18 h 530"/>
                          <a:gd name="T50" fmla="*/ 0 w 575"/>
                          <a:gd name="T51" fmla="*/ 12 h 530"/>
                          <a:gd name="T52" fmla="*/ 3 w 575"/>
                          <a:gd name="T53" fmla="*/ 7 h 530"/>
                          <a:gd name="T54" fmla="*/ 7 w 575"/>
                          <a:gd name="T55" fmla="*/ 3 h 530"/>
                          <a:gd name="T56" fmla="*/ 12 w 575"/>
                          <a:gd name="T57" fmla="*/ 0 h 530"/>
                          <a:gd name="T58" fmla="*/ 19 w 575"/>
                          <a:gd name="T59" fmla="*/ 0 h 530"/>
                          <a:gd name="connsiteX0" fmla="*/ 330 w 10000"/>
                          <a:gd name="connsiteY0" fmla="*/ 0 h 10000"/>
                          <a:gd name="connsiteX1" fmla="*/ 417 w 10000"/>
                          <a:gd name="connsiteY1" fmla="*/ 0 h 10000"/>
                          <a:gd name="connsiteX2" fmla="*/ 504 w 10000"/>
                          <a:gd name="connsiteY2" fmla="*/ 57 h 10000"/>
                          <a:gd name="connsiteX3" fmla="*/ 574 w 10000"/>
                          <a:gd name="connsiteY3" fmla="*/ 132 h 10000"/>
                          <a:gd name="connsiteX4" fmla="*/ 626 w 10000"/>
                          <a:gd name="connsiteY4" fmla="*/ 226 h 10000"/>
                          <a:gd name="connsiteX5" fmla="*/ 643 w 10000"/>
                          <a:gd name="connsiteY5" fmla="*/ 340 h 10000"/>
                          <a:gd name="connsiteX6" fmla="*/ 643 w 10000"/>
                          <a:gd name="connsiteY6" fmla="*/ 9283 h 10000"/>
                          <a:gd name="connsiteX7" fmla="*/ 9687 w 10000"/>
                          <a:gd name="connsiteY7" fmla="*/ 9283 h 10000"/>
                          <a:gd name="connsiteX8" fmla="*/ 9774 w 10000"/>
                          <a:gd name="connsiteY8" fmla="*/ 9321 h 10000"/>
                          <a:gd name="connsiteX9" fmla="*/ 9861 w 10000"/>
                          <a:gd name="connsiteY9" fmla="*/ 9358 h 10000"/>
                          <a:gd name="connsiteX10" fmla="*/ 9930 w 10000"/>
                          <a:gd name="connsiteY10" fmla="*/ 9434 h 10000"/>
                          <a:gd name="connsiteX11" fmla="*/ 9983 w 10000"/>
                          <a:gd name="connsiteY11" fmla="*/ 9528 h 10000"/>
                          <a:gd name="connsiteX12" fmla="*/ 10000 w 10000"/>
                          <a:gd name="connsiteY12" fmla="*/ 9660 h 10000"/>
                          <a:gd name="connsiteX13" fmla="*/ 9983 w 10000"/>
                          <a:gd name="connsiteY13" fmla="*/ 9755 h 10000"/>
                          <a:gd name="connsiteX14" fmla="*/ 9930 w 10000"/>
                          <a:gd name="connsiteY14" fmla="*/ 9849 h 10000"/>
                          <a:gd name="connsiteX15" fmla="*/ 9861 w 10000"/>
                          <a:gd name="connsiteY15" fmla="*/ 9925 h 10000"/>
                          <a:gd name="connsiteX16" fmla="*/ 9774 w 10000"/>
                          <a:gd name="connsiteY16" fmla="*/ 9981 h 10000"/>
                          <a:gd name="connsiteX17" fmla="*/ 9687 w 10000"/>
                          <a:gd name="connsiteY17" fmla="*/ 10000 h 10000"/>
                          <a:gd name="connsiteX18" fmla="*/ 330 w 10000"/>
                          <a:gd name="connsiteY18" fmla="*/ 10000 h 10000"/>
                          <a:gd name="connsiteX19" fmla="*/ 209 w 10000"/>
                          <a:gd name="connsiteY19" fmla="*/ 9981 h 10000"/>
                          <a:gd name="connsiteX20" fmla="*/ 122 w 10000"/>
                          <a:gd name="connsiteY20" fmla="*/ 9925 h 10000"/>
                          <a:gd name="connsiteX21" fmla="*/ 52 w 10000"/>
                          <a:gd name="connsiteY21" fmla="*/ 9849 h 10000"/>
                          <a:gd name="connsiteX22" fmla="*/ 0 w 10000"/>
                          <a:gd name="connsiteY22" fmla="*/ 9755 h 10000"/>
                          <a:gd name="connsiteX23" fmla="*/ 0 w 10000"/>
                          <a:gd name="connsiteY23" fmla="*/ 9660 h 10000"/>
                          <a:gd name="connsiteX24" fmla="*/ 0 w 10000"/>
                          <a:gd name="connsiteY24" fmla="*/ 340 h 10000"/>
                          <a:gd name="connsiteX25" fmla="*/ 52 w 10000"/>
                          <a:gd name="connsiteY25" fmla="*/ 132 h 10000"/>
                          <a:gd name="connsiteX26" fmla="*/ 122 w 10000"/>
                          <a:gd name="connsiteY26" fmla="*/ 57 h 10000"/>
                          <a:gd name="connsiteX27" fmla="*/ 209 w 10000"/>
                          <a:gd name="connsiteY27" fmla="*/ 0 h 10000"/>
                          <a:gd name="connsiteX28" fmla="*/ 330 w 10000"/>
                          <a:gd name="connsiteY28" fmla="*/ 0 h 10000"/>
                          <a:gd name="connsiteX0" fmla="*/ 330 w 10000"/>
                          <a:gd name="connsiteY0" fmla="*/ 438 h 10438"/>
                          <a:gd name="connsiteX1" fmla="*/ 417 w 10000"/>
                          <a:gd name="connsiteY1" fmla="*/ 438 h 10438"/>
                          <a:gd name="connsiteX2" fmla="*/ 504 w 10000"/>
                          <a:gd name="connsiteY2" fmla="*/ 495 h 10438"/>
                          <a:gd name="connsiteX3" fmla="*/ 574 w 10000"/>
                          <a:gd name="connsiteY3" fmla="*/ 570 h 10438"/>
                          <a:gd name="connsiteX4" fmla="*/ 626 w 10000"/>
                          <a:gd name="connsiteY4" fmla="*/ 664 h 10438"/>
                          <a:gd name="connsiteX5" fmla="*/ 643 w 10000"/>
                          <a:gd name="connsiteY5" fmla="*/ 778 h 10438"/>
                          <a:gd name="connsiteX6" fmla="*/ 643 w 10000"/>
                          <a:gd name="connsiteY6" fmla="*/ 9721 h 10438"/>
                          <a:gd name="connsiteX7" fmla="*/ 9687 w 10000"/>
                          <a:gd name="connsiteY7" fmla="*/ 9721 h 10438"/>
                          <a:gd name="connsiteX8" fmla="*/ 9774 w 10000"/>
                          <a:gd name="connsiteY8" fmla="*/ 9759 h 10438"/>
                          <a:gd name="connsiteX9" fmla="*/ 9861 w 10000"/>
                          <a:gd name="connsiteY9" fmla="*/ 9796 h 10438"/>
                          <a:gd name="connsiteX10" fmla="*/ 9930 w 10000"/>
                          <a:gd name="connsiteY10" fmla="*/ 9872 h 10438"/>
                          <a:gd name="connsiteX11" fmla="*/ 9983 w 10000"/>
                          <a:gd name="connsiteY11" fmla="*/ 9966 h 10438"/>
                          <a:gd name="connsiteX12" fmla="*/ 10000 w 10000"/>
                          <a:gd name="connsiteY12" fmla="*/ 10098 h 10438"/>
                          <a:gd name="connsiteX13" fmla="*/ 9983 w 10000"/>
                          <a:gd name="connsiteY13" fmla="*/ 10193 h 10438"/>
                          <a:gd name="connsiteX14" fmla="*/ 9930 w 10000"/>
                          <a:gd name="connsiteY14" fmla="*/ 10287 h 10438"/>
                          <a:gd name="connsiteX15" fmla="*/ 9861 w 10000"/>
                          <a:gd name="connsiteY15" fmla="*/ 10363 h 10438"/>
                          <a:gd name="connsiteX16" fmla="*/ 9774 w 10000"/>
                          <a:gd name="connsiteY16" fmla="*/ 10419 h 10438"/>
                          <a:gd name="connsiteX17" fmla="*/ 9687 w 10000"/>
                          <a:gd name="connsiteY17" fmla="*/ 10438 h 10438"/>
                          <a:gd name="connsiteX18" fmla="*/ 330 w 10000"/>
                          <a:gd name="connsiteY18" fmla="*/ 10438 h 10438"/>
                          <a:gd name="connsiteX19" fmla="*/ 209 w 10000"/>
                          <a:gd name="connsiteY19" fmla="*/ 10419 h 10438"/>
                          <a:gd name="connsiteX20" fmla="*/ 122 w 10000"/>
                          <a:gd name="connsiteY20" fmla="*/ 10363 h 10438"/>
                          <a:gd name="connsiteX21" fmla="*/ 52 w 10000"/>
                          <a:gd name="connsiteY21" fmla="*/ 10287 h 10438"/>
                          <a:gd name="connsiteX22" fmla="*/ 0 w 10000"/>
                          <a:gd name="connsiteY22" fmla="*/ 10193 h 10438"/>
                          <a:gd name="connsiteX23" fmla="*/ 0 w 10000"/>
                          <a:gd name="connsiteY23" fmla="*/ 10098 h 10438"/>
                          <a:gd name="connsiteX24" fmla="*/ 0 w 10000"/>
                          <a:gd name="connsiteY24" fmla="*/ 778 h 10438"/>
                          <a:gd name="connsiteX25" fmla="*/ 122 w 10000"/>
                          <a:gd name="connsiteY25" fmla="*/ 495 h 10438"/>
                          <a:gd name="connsiteX26" fmla="*/ 209 w 10000"/>
                          <a:gd name="connsiteY26" fmla="*/ 438 h 10438"/>
                          <a:gd name="connsiteX27" fmla="*/ 330 w 10000"/>
                          <a:gd name="connsiteY27" fmla="*/ 438 h 10438"/>
                          <a:gd name="connsiteX0" fmla="*/ 330 w 10000"/>
                          <a:gd name="connsiteY0" fmla="*/ 460 h 10460"/>
                          <a:gd name="connsiteX1" fmla="*/ 417 w 10000"/>
                          <a:gd name="connsiteY1" fmla="*/ 460 h 10460"/>
                          <a:gd name="connsiteX2" fmla="*/ 504 w 10000"/>
                          <a:gd name="connsiteY2" fmla="*/ 517 h 10460"/>
                          <a:gd name="connsiteX3" fmla="*/ 574 w 10000"/>
                          <a:gd name="connsiteY3" fmla="*/ 592 h 10460"/>
                          <a:gd name="connsiteX4" fmla="*/ 626 w 10000"/>
                          <a:gd name="connsiteY4" fmla="*/ 686 h 10460"/>
                          <a:gd name="connsiteX5" fmla="*/ 643 w 10000"/>
                          <a:gd name="connsiteY5" fmla="*/ 800 h 10460"/>
                          <a:gd name="connsiteX6" fmla="*/ 643 w 10000"/>
                          <a:gd name="connsiteY6" fmla="*/ 9743 h 10460"/>
                          <a:gd name="connsiteX7" fmla="*/ 9687 w 10000"/>
                          <a:gd name="connsiteY7" fmla="*/ 9743 h 10460"/>
                          <a:gd name="connsiteX8" fmla="*/ 9774 w 10000"/>
                          <a:gd name="connsiteY8" fmla="*/ 9781 h 10460"/>
                          <a:gd name="connsiteX9" fmla="*/ 9861 w 10000"/>
                          <a:gd name="connsiteY9" fmla="*/ 9818 h 10460"/>
                          <a:gd name="connsiteX10" fmla="*/ 9930 w 10000"/>
                          <a:gd name="connsiteY10" fmla="*/ 9894 h 10460"/>
                          <a:gd name="connsiteX11" fmla="*/ 9983 w 10000"/>
                          <a:gd name="connsiteY11" fmla="*/ 9988 h 10460"/>
                          <a:gd name="connsiteX12" fmla="*/ 10000 w 10000"/>
                          <a:gd name="connsiteY12" fmla="*/ 10120 h 10460"/>
                          <a:gd name="connsiteX13" fmla="*/ 9983 w 10000"/>
                          <a:gd name="connsiteY13" fmla="*/ 10215 h 10460"/>
                          <a:gd name="connsiteX14" fmla="*/ 9930 w 10000"/>
                          <a:gd name="connsiteY14" fmla="*/ 10309 h 10460"/>
                          <a:gd name="connsiteX15" fmla="*/ 9861 w 10000"/>
                          <a:gd name="connsiteY15" fmla="*/ 10385 h 10460"/>
                          <a:gd name="connsiteX16" fmla="*/ 9774 w 10000"/>
                          <a:gd name="connsiteY16" fmla="*/ 10441 h 10460"/>
                          <a:gd name="connsiteX17" fmla="*/ 9687 w 10000"/>
                          <a:gd name="connsiteY17" fmla="*/ 10460 h 10460"/>
                          <a:gd name="connsiteX18" fmla="*/ 330 w 10000"/>
                          <a:gd name="connsiteY18" fmla="*/ 10460 h 10460"/>
                          <a:gd name="connsiteX19" fmla="*/ 209 w 10000"/>
                          <a:gd name="connsiteY19" fmla="*/ 10441 h 10460"/>
                          <a:gd name="connsiteX20" fmla="*/ 122 w 10000"/>
                          <a:gd name="connsiteY20" fmla="*/ 10385 h 10460"/>
                          <a:gd name="connsiteX21" fmla="*/ 52 w 10000"/>
                          <a:gd name="connsiteY21" fmla="*/ 10309 h 10460"/>
                          <a:gd name="connsiteX22" fmla="*/ 0 w 10000"/>
                          <a:gd name="connsiteY22" fmla="*/ 10215 h 10460"/>
                          <a:gd name="connsiteX23" fmla="*/ 0 w 10000"/>
                          <a:gd name="connsiteY23" fmla="*/ 10120 h 10460"/>
                          <a:gd name="connsiteX24" fmla="*/ 0 w 10000"/>
                          <a:gd name="connsiteY24" fmla="*/ 800 h 10460"/>
                          <a:gd name="connsiteX25" fmla="*/ 209 w 10000"/>
                          <a:gd name="connsiteY25" fmla="*/ 460 h 10460"/>
                          <a:gd name="connsiteX26" fmla="*/ 330 w 10000"/>
                          <a:gd name="connsiteY26" fmla="*/ 460 h 10460"/>
                          <a:gd name="connsiteX0" fmla="*/ 330 w 10000"/>
                          <a:gd name="connsiteY0" fmla="*/ 460 h 10460"/>
                          <a:gd name="connsiteX1" fmla="*/ 417 w 10000"/>
                          <a:gd name="connsiteY1" fmla="*/ 460 h 10460"/>
                          <a:gd name="connsiteX2" fmla="*/ 504 w 10000"/>
                          <a:gd name="connsiteY2" fmla="*/ 517 h 10460"/>
                          <a:gd name="connsiteX3" fmla="*/ 574 w 10000"/>
                          <a:gd name="connsiteY3" fmla="*/ 592 h 10460"/>
                          <a:gd name="connsiteX4" fmla="*/ 626 w 10000"/>
                          <a:gd name="connsiteY4" fmla="*/ 686 h 10460"/>
                          <a:gd name="connsiteX5" fmla="*/ 643 w 10000"/>
                          <a:gd name="connsiteY5" fmla="*/ 800 h 10460"/>
                          <a:gd name="connsiteX6" fmla="*/ 643 w 10000"/>
                          <a:gd name="connsiteY6" fmla="*/ 9743 h 10460"/>
                          <a:gd name="connsiteX7" fmla="*/ 9687 w 10000"/>
                          <a:gd name="connsiteY7" fmla="*/ 9743 h 10460"/>
                          <a:gd name="connsiteX8" fmla="*/ 9774 w 10000"/>
                          <a:gd name="connsiteY8" fmla="*/ 9781 h 10460"/>
                          <a:gd name="connsiteX9" fmla="*/ 9861 w 10000"/>
                          <a:gd name="connsiteY9" fmla="*/ 9818 h 10460"/>
                          <a:gd name="connsiteX10" fmla="*/ 9930 w 10000"/>
                          <a:gd name="connsiteY10" fmla="*/ 9894 h 10460"/>
                          <a:gd name="connsiteX11" fmla="*/ 9983 w 10000"/>
                          <a:gd name="connsiteY11" fmla="*/ 9988 h 10460"/>
                          <a:gd name="connsiteX12" fmla="*/ 10000 w 10000"/>
                          <a:gd name="connsiteY12" fmla="*/ 10120 h 10460"/>
                          <a:gd name="connsiteX13" fmla="*/ 9983 w 10000"/>
                          <a:gd name="connsiteY13" fmla="*/ 10215 h 10460"/>
                          <a:gd name="connsiteX14" fmla="*/ 9930 w 10000"/>
                          <a:gd name="connsiteY14" fmla="*/ 10309 h 10460"/>
                          <a:gd name="connsiteX15" fmla="*/ 9861 w 10000"/>
                          <a:gd name="connsiteY15" fmla="*/ 10385 h 10460"/>
                          <a:gd name="connsiteX16" fmla="*/ 9774 w 10000"/>
                          <a:gd name="connsiteY16" fmla="*/ 10441 h 10460"/>
                          <a:gd name="connsiteX17" fmla="*/ 9687 w 10000"/>
                          <a:gd name="connsiteY17" fmla="*/ 10460 h 10460"/>
                          <a:gd name="connsiteX18" fmla="*/ 330 w 10000"/>
                          <a:gd name="connsiteY18" fmla="*/ 10460 h 10460"/>
                          <a:gd name="connsiteX19" fmla="*/ 209 w 10000"/>
                          <a:gd name="connsiteY19" fmla="*/ 10441 h 10460"/>
                          <a:gd name="connsiteX20" fmla="*/ 122 w 10000"/>
                          <a:gd name="connsiteY20" fmla="*/ 10385 h 10460"/>
                          <a:gd name="connsiteX21" fmla="*/ 52 w 10000"/>
                          <a:gd name="connsiteY21" fmla="*/ 10309 h 10460"/>
                          <a:gd name="connsiteX22" fmla="*/ 0 w 10000"/>
                          <a:gd name="connsiteY22" fmla="*/ 10215 h 10460"/>
                          <a:gd name="connsiteX23" fmla="*/ 0 w 10000"/>
                          <a:gd name="connsiteY23" fmla="*/ 10120 h 10460"/>
                          <a:gd name="connsiteX24" fmla="*/ 0 w 10000"/>
                          <a:gd name="connsiteY24" fmla="*/ 800 h 10460"/>
                          <a:gd name="connsiteX25" fmla="*/ 330 w 10000"/>
                          <a:gd name="connsiteY25" fmla="*/ 460 h 10460"/>
                          <a:gd name="connsiteX0" fmla="*/ 0 w 10000"/>
                          <a:gd name="connsiteY0" fmla="*/ 802 h 10462"/>
                          <a:gd name="connsiteX1" fmla="*/ 417 w 10000"/>
                          <a:gd name="connsiteY1" fmla="*/ 462 h 10462"/>
                          <a:gd name="connsiteX2" fmla="*/ 504 w 10000"/>
                          <a:gd name="connsiteY2" fmla="*/ 519 h 10462"/>
                          <a:gd name="connsiteX3" fmla="*/ 574 w 10000"/>
                          <a:gd name="connsiteY3" fmla="*/ 594 h 10462"/>
                          <a:gd name="connsiteX4" fmla="*/ 626 w 10000"/>
                          <a:gd name="connsiteY4" fmla="*/ 688 h 10462"/>
                          <a:gd name="connsiteX5" fmla="*/ 643 w 10000"/>
                          <a:gd name="connsiteY5" fmla="*/ 802 h 10462"/>
                          <a:gd name="connsiteX6" fmla="*/ 643 w 10000"/>
                          <a:gd name="connsiteY6" fmla="*/ 9745 h 10462"/>
                          <a:gd name="connsiteX7" fmla="*/ 9687 w 10000"/>
                          <a:gd name="connsiteY7" fmla="*/ 9745 h 10462"/>
                          <a:gd name="connsiteX8" fmla="*/ 9774 w 10000"/>
                          <a:gd name="connsiteY8" fmla="*/ 9783 h 10462"/>
                          <a:gd name="connsiteX9" fmla="*/ 9861 w 10000"/>
                          <a:gd name="connsiteY9" fmla="*/ 9820 h 10462"/>
                          <a:gd name="connsiteX10" fmla="*/ 9930 w 10000"/>
                          <a:gd name="connsiteY10" fmla="*/ 9896 h 10462"/>
                          <a:gd name="connsiteX11" fmla="*/ 9983 w 10000"/>
                          <a:gd name="connsiteY11" fmla="*/ 9990 h 10462"/>
                          <a:gd name="connsiteX12" fmla="*/ 10000 w 10000"/>
                          <a:gd name="connsiteY12" fmla="*/ 10122 h 10462"/>
                          <a:gd name="connsiteX13" fmla="*/ 9983 w 10000"/>
                          <a:gd name="connsiteY13" fmla="*/ 10217 h 10462"/>
                          <a:gd name="connsiteX14" fmla="*/ 9930 w 10000"/>
                          <a:gd name="connsiteY14" fmla="*/ 10311 h 10462"/>
                          <a:gd name="connsiteX15" fmla="*/ 9861 w 10000"/>
                          <a:gd name="connsiteY15" fmla="*/ 10387 h 10462"/>
                          <a:gd name="connsiteX16" fmla="*/ 9774 w 10000"/>
                          <a:gd name="connsiteY16" fmla="*/ 10443 h 10462"/>
                          <a:gd name="connsiteX17" fmla="*/ 9687 w 10000"/>
                          <a:gd name="connsiteY17" fmla="*/ 10462 h 10462"/>
                          <a:gd name="connsiteX18" fmla="*/ 330 w 10000"/>
                          <a:gd name="connsiteY18" fmla="*/ 10462 h 10462"/>
                          <a:gd name="connsiteX19" fmla="*/ 209 w 10000"/>
                          <a:gd name="connsiteY19" fmla="*/ 10443 h 10462"/>
                          <a:gd name="connsiteX20" fmla="*/ 122 w 10000"/>
                          <a:gd name="connsiteY20" fmla="*/ 10387 h 10462"/>
                          <a:gd name="connsiteX21" fmla="*/ 52 w 10000"/>
                          <a:gd name="connsiteY21" fmla="*/ 10311 h 10462"/>
                          <a:gd name="connsiteX22" fmla="*/ 0 w 10000"/>
                          <a:gd name="connsiteY22" fmla="*/ 10217 h 10462"/>
                          <a:gd name="connsiteX23" fmla="*/ 0 w 10000"/>
                          <a:gd name="connsiteY23" fmla="*/ 10122 h 10462"/>
                          <a:gd name="connsiteX24" fmla="*/ 0 w 10000"/>
                          <a:gd name="connsiteY24" fmla="*/ 802 h 10462"/>
                          <a:gd name="connsiteX0" fmla="*/ 0 w 10000"/>
                          <a:gd name="connsiteY0" fmla="*/ 784 h 10444"/>
                          <a:gd name="connsiteX1" fmla="*/ 504 w 10000"/>
                          <a:gd name="connsiteY1" fmla="*/ 501 h 10444"/>
                          <a:gd name="connsiteX2" fmla="*/ 574 w 10000"/>
                          <a:gd name="connsiteY2" fmla="*/ 576 h 10444"/>
                          <a:gd name="connsiteX3" fmla="*/ 626 w 10000"/>
                          <a:gd name="connsiteY3" fmla="*/ 670 h 10444"/>
                          <a:gd name="connsiteX4" fmla="*/ 643 w 10000"/>
                          <a:gd name="connsiteY4" fmla="*/ 784 h 10444"/>
                          <a:gd name="connsiteX5" fmla="*/ 643 w 10000"/>
                          <a:gd name="connsiteY5" fmla="*/ 9727 h 10444"/>
                          <a:gd name="connsiteX6" fmla="*/ 9687 w 10000"/>
                          <a:gd name="connsiteY6" fmla="*/ 9727 h 10444"/>
                          <a:gd name="connsiteX7" fmla="*/ 9774 w 10000"/>
                          <a:gd name="connsiteY7" fmla="*/ 9765 h 10444"/>
                          <a:gd name="connsiteX8" fmla="*/ 9861 w 10000"/>
                          <a:gd name="connsiteY8" fmla="*/ 9802 h 10444"/>
                          <a:gd name="connsiteX9" fmla="*/ 9930 w 10000"/>
                          <a:gd name="connsiteY9" fmla="*/ 9878 h 10444"/>
                          <a:gd name="connsiteX10" fmla="*/ 9983 w 10000"/>
                          <a:gd name="connsiteY10" fmla="*/ 9972 h 10444"/>
                          <a:gd name="connsiteX11" fmla="*/ 10000 w 10000"/>
                          <a:gd name="connsiteY11" fmla="*/ 10104 h 10444"/>
                          <a:gd name="connsiteX12" fmla="*/ 9983 w 10000"/>
                          <a:gd name="connsiteY12" fmla="*/ 10199 h 10444"/>
                          <a:gd name="connsiteX13" fmla="*/ 9930 w 10000"/>
                          <a:gd name="connsiteY13" fmla="*/ 10293 h 10444"/>
                          <a:gd name="connsiteX14" fmla="*/ 9861 w 10000"/>
                          <a:gd name="connsiteY14" fmla="*/ 10369 h 10444"/>
                          <a:gd name="connsiteX15" fmla="*/ 9774 w 10000"/>
                          <a:gd name="connsiteY15" fmla="*/ 10425 h 10444"/>
                          <a:gd name="connsiteX16" fmla="*/ 9687 w 10000"/>
                          <a:gd name="connsiteY16" fmla="*/ 10444 h 10444"/>
                          <a:gd name="connsiteX17" fmla="*/ 330 w 10000"/>
                          <a:gd name="connsiteY17" fmla="*/ 10444 h 10444"/>
                          <a:gd name="connsiteX18" fmla="*/ 209 w 10000"/>
                          <a:gd name="connsiteY18" fmla="*/ 10425 h 10444"/>
                          <a:gd name="connsiteX19" fmla="*/ 122 w 10000"/>
                          <a:gd name="connsiteY19" fmla="*/ 10369 h 10444"/>
                          <a:gd name="connsiteX20" fmla="*/ 52 w 10000"/>
                          <a:gd name="connsiteY20" fmla="*/ 10293 h 10444"/>
                          <a:gd name="connsiteX21" fmla="*/ 0 w 10000"/>
                          <a:gd name="connsiteY21" fmla="*/ 10199 h 10444"/>
                          <a:gd name="connsiteX22" fmla="*/ 0 w 10000"/>
                          <a:gd name="connsiteY22" fmla="*/ 10104 h 10444"/>
                          <a:gd name="connsiteX23" fmla="*/ 0 w 10000"/>
                          <a:gd name="connsiteY23" fmla="*/ 784 h 10444"/>
                          <a:gd name="connsiteX0" fmla="*/ 0 w 10000"/>
                          <a:gd name="connsiteY0" fmla="*/ 760 h 10420"/>
                          <a:gd name="connsiteX1" fmla="*/ 574 w 10000"/>
                          <a:gd name="connsiteY1" fmla="*/ 552 h 10420"/>
                          <a:gd name="connsiteX2" fmla="*/ 626 w 10000"/>
                          <a:gd name="connsiteY2" fmla="*/ 646 h 10420"/>
                          <a:gd name="connsiteX3" fmla="*/ 643 w 10000"/>
                          <a:gd name="connsiteY3" fmla="*/ 760 h 10420"/>
                          <a:gd name="connsiteX4" fmla="*/ 643 w 10000"/>
                          <a:gd name="connsiteY4" fmla="*/ 9703 h 10420"/>
                          <a:gd name="connsiteX5" fmla="*/ 9687 w 10000"/>
                          <a:gd name="connsiteY5" fmla="*/ 9703 h 10420"/>
                          <a:gd name="connsiteX6" fmla="*/ 9774 w 10000"/>
                          <a:gd name="connsiteY6" fmla="*/ 9741 h 10420"/>
                          <a:gd name="connsiteX7" fmla="*/ 9861 w 10000"/>
                          <a:gd name="connsiteY7" fmla="*/ 9778 h 10420"/>
                          <a:gd name="connsiteX8" fmla="*/ 9930 w 10000"/>
                          <a:gd name="connsiteY8" fmla="*/ 9854 h 10420"/>
                          <a:gd name="connsiteX9" fmla="*/ 9983 w 10000"/>
                          <a:gd name="connsiteY9" fmla="*/ 9948 h 10420"/>
                          <a:gd name="connsiteX10" fmla="*/ 10000 w 10000"/>
                          <a:gd name="connsiteY10" fmla="*/ 10080 h 10420"/>
                          <a:gd name="connsiteX11" fmla="*/ 9983 w 10000"/>
                          <a:gd name="connsiteY11" fmla="*/ 10175 h 10420"/>
                          <a:gd name="connsiteX12" fmla="*/ 9930 w 10000"/>
                          <a:gd name="connsiteY12" fmla="*/ 10269 h 10420"/>
                          <a:gd name="connsiteX13" fmla="*/ 9861 w 10000"/>
                          <a:gd name="connsiteY13" fmla="*/ 10345 h 10420"/>
                          <a:gd name="connsiteX14" fmla="*/ 9774 w 10000"/>
                          <a:gd name="connsiteY14" fmla="*/ 10401 h 10420"/>
                          <a:gd name="connsiteX15" fmla="*/ 9687 w 10000"/>
                          <a:gd name="connsiteY15" fmla="*/ 10420 h 10420"/>
                          <a:gd name="connsiteX16" fmla="*/ 330 w 10000"/>
                          <a:gd name="connsiteY16" fmla="*/ 10420 h 10420"/>
                          <a:gd name="connsiteX17" fmla="*/ 209 w 10000"/>
                          <a:gd name="connsiteY17" fmla="*/ 10401 h 10420"/>
                          <a:gd name="connsiteX18" fmla="*/ 122 w 10000"/>
                          <a:gd name="connsiteY18" fmla="*/ 10345 h 10420"/>
                          <a:gd name="connsiteX19" fmla="*/ 52 w 10000"/>
                          <a:gd name="connsiteY19" fmla="*/ 10269 h 10420"/>
                          <a:gd name="connsiteX20" fmla="*/ 0 w 10000"/>
                          <a:gd name="connsiteY20" fmla="*/ 10175 h 10420"/>
                          <a:gd name="connsiteX21" fmla="*/ 0 w 10000"/>
                          <a:gd name="connsiteY21" fmla="*/ 10080 h 10420"/>
                          <a:gd name="connsiteX22" fmla="*/ 0 w 10000"/>
                          <a:gd name="connsiteY22" fmla="*/ 760 h 10420"/>
                          <a:gd name="connsiteX0" fmla="*/ 0 w 10000"/>
                          <a:gd name="connsiteY0" fmla="*/ 730 h 10390"/>
                          <a:gd name="connsiteX1" fmla="*/ 626 w 10000"/>
                          <a:gd name="connsiteY1" fmla="*/ 616 h 10390"/>
                          <a:gd name="connsiteX2" fmla="*/ 643 w 10000"/>
                          <a:gd name="connsiteY2" fmla="*/ 730 h 10390"/>
                          <a:gd name="connsiteX3" fmla="*/ 643 w 10000"/>
                          <a:gd name="connsiteY3" fmla="*/ 9673 h 10390"/>
                          <a:gd name="connsiteX4" fmla="*/ 9687 w 10000"/>
                          <a:gd name="connsiteY4" fmla="*/ 9673 h 10390"/>
                          <a:gd name="connsiteX5" fmla="*/ 9774 w 10000"/>
                          <a:gd name="connsiteY5" fmla="*/ 9711 h 10390"/>
                          <a:gd name="connsiteX6" fmla="*/ 9861 w 10000"/>
                          <a:gd name="connsiteY6" fmla="*/ 9748 h 10390"/>
                          <a:gd name="connsiteX7" fmla="*/ 9930 w 10000"/>
                          <a:gd name="connsiteY7" fmla="*/ 9824 h 10390"/>
                          <a:gd name="connsiteX8" fmla="*/ 9983 w 10000"/>
                          <a:gd name="connsiteY8" fmla="*/ 9918 h 10390"/>
                          <a:gd name="connsiteX9" fmla="*/ 10000 w 10000"/>
                          <a:gd name="connsiteY9" fmla="*/ 10050 h 10390"/>
                          <a:gd name="connsiteX10" fmla="*/ 9983 w 10000"/>
                          <a:gd name="connsiteY10" fmla="*/ 10145 h 10390"/>
                          <a:gd name="connsiteX11" fmla="*/ 9930 w 10000"/>
                          <a:gd name="connsiteY11" fmla="*/ 10239 h 10390"/>
                          <a:gd name="connsiteX12" fmla="*/ 9861 w 10000"/>
                          <a:gd name="connsiteY12" fmla="*/ 10315 h 10390"/>
                          <a:gd name="connsiteX13" fmla="*/ 9774 w 10000"/>
                          <a:gd name="connsiteY13" fmla="*/ 10371 h 10390"/>
                          <a:gd name="connsiteX14" fmla="*/ 9687 w 10000"/>
                          <a:gd name="connsiteY14" fmla="*/ 10390 h 10390"/>
                          <a:gd name="connsiteX15" fmla="*/ 330 w 10000"/>
                          <a:gd name="connsiteY15" fmla="*/ 10390 h 10390"/>
                          <a:gd name="connsiteX16" fmla="*/ 209 w 10000"/>
                          <a:gd name="connsiteY16" fmla="*/ 10371 h 10390"/>
                          <a:gd name="connsiteX17" fmla="*/ 122 w 10000"/>
                          <a:gd name="connsiteY17" fmla="*/ 10315 h 10390"/>
                          <a:gd name="connsiteX18" fmla="*/ 52 w 10000"/>
                          <a:gd name="connsiteY18" fmla="*/ 10239 h 10390"/>
                          <a:gd name="connsiteX19" fmla="*/ 0 w 10000"/>
                          <a:gd name="connsiteY19" fmla="*/ 10145 h 10390"/>
                          <a:gd name="connsiteX20" fmla="*/ 0 w 10000"/>
                          <a:gd name="connsiteY20" fmla="*/ 10050 h 10390"/>
                          <a:gd name="connsiteX21" fmla="*/ 0 w 10000"/>
                          <a:gd name="connsiteY21" fmla="*/ 730 h 10390"/>
                          <a:gd name="connsiteX0" fmla="*/ 0 w 10000"/>
                          <a:gd name="connsiteY0" fmla="*/ 1141 h 10801"/>
                          <a:gd name="connsiteX1" fmla="*/ 643 w 10000"/>
                          <a:gd name="connsiteY1" fmla="*/ 1141 h 10801"/>
                          <a:gd name="connsiteX2" fmla="*/ 643 w 10000"/>
                          <a:gd name="connsiteY2" fmla="*/ 10084 h 10801"/>
                          <a:gd name="connsiteX3" fmla="*/ 9687 w 10000"/>
                          <a:gd name="connsiteY3" fmla="*/ 10084 h 10801"/>
                          <a:gd name="connsiteX4" fmla="*/ 9774 w 10000"/>
                          <a:gd name="connsiteY4" fmla="*/ 10122 h 10801"/>
                          <a:gd name="connsiteX5" fmla="*/ 9861 w 10000"/>
                          <a:gd name="connsiteY5" fmla="*/ 10159 h 10801"/>
                          <a:gd name="connsiteX6" fmla="*/ 9930 w 10000"/>
                          <a:gd name="connsiteY6" fmla="*/ 10235 h 10801"/>
                          <a:gd name="connsiteX7" fmla="*/ 9983 w 10000"/>
                          <a:gd name="connsiteY7" fmla="*/ 10329 h 10801"/>
                          <a:gd name="connsiteX8" fmla="*/ 10000 w 10000"/>
                          <a:gd name="connsiteY8" fmla="*/ 10461 h 10801"/>
                          <a:gd name="connsiteX9" fmla="*/ 9983 w 10000"/>
                          <a:gd name="connsiteY9" fmla="*/ 10556 h 10801"/>
                          <a:gd name="connsiteX10" fmla="*/ 9930 w 10000"/>
                          <a:gd name="connsiteY10" fmla="*/ 10650 h 10801"/>
                          <a:gd name="connsiteX11" fmla="*/ 9861 w 10000"/>
                          <a:gd name="connsiteY11" fmla="*/ 10726 h 10801"/>
                          <a:gd name="connsiteX12" fmla="*/ 9774 w 10000"/>
                          <a:gd name="connsiteY12" fmla="*/ 10782 h 10801"/>
                          <a:gd name="connsiteX13" fmla="*/ 9687 w 10000"/>
                          <a:gd name="connsiteY13" fmla="*/ 10801 h 10801"/>
                          <a:gd name="connsiteX14" fmla="*/ 330 w 10000"/>
                          <a:gd name="connsiteY14" fmla="*/ 10801 h 10801"/>
                          <a:gd name="connsiteX15" fmla="*/ 209 w 10000"/>
                          <a:gd name="connsiteY15" fmla="*/ 10782 h 10801"/>
                          <a:gd name="connsiteX16" fmla="*/ 122 w 10000"/>
                          <a:gd name="connsiteY16" fmla="*/ 10726 h 10801"/>
                          <a:gd name="connsiteX17" fmla="*/ 52 w 10000"/>
                          <a:gd name="connsiteY17" fmla="*/ 10650 h 10801"/>
                          <a:gd name="connsiteX18" fmla="*/ 0 w 10000"/>
                          <a:gd name="connsiteY18" fmla="*/ 10556 h 10801"/>
                          <a:gd name="connsiteX19" fmla="*/ 0 w 10000"/>
                          <a:gd name="connsiteY19" fmla="*/ 10461 h 10801"/>
                          <a:gd name="connsiteX20" fmla="*/ 0 w 10000"/>
                          <a:gd name="connsiteY20" fmla="*/ 1141 h 10801"/>
                          <a:gd name="connsiteX0" fmla="*/ 0 w 10000"/>
                          <a:gd name="connsiteY0" fmla="*/ 733 h 10393"/>
                          <a:gd name="connsiteX1" fmla="*/ 643 w 10000"/>
                          <a:gd name="connsiteY1" fmla="*/ 733 h 10393"/>
                          <a:gd name="connsiteX2" fmla="*/ 643 w 10000"/>
                          <a:gd name="connsiteY2" fmla="*/ 9676 h 10393"/>
                          <a:gd name="connsiteX3" fmla="*/ 9687 w 10000"/>
                          <a:gd name="connsiteY3" fmla="*/ 9676 h 10393"/>
                          <a:gd name="connsiteX4" fmla="*/ 9774 w 10000"/>
                          <a:gd name="connsiteY4" fmla="*/ 9714 h 10393"/>
                          <a:gd name="connsiteX5" fmla="*/ 9861 w 10000"/>
                          <a:gd name="connsiteY5" fmla="*/ 9751 h 10393"/>
                          <a:gd name="connsiteX6" fmla="*/ 9930 w 10000"/>
                          <a:gd name="connsiteY6" fmla="*/ 9827 h 10393"/>
                          <a:gd name="connsiteX7" fmla="*/ 9983 w 10000"/>
                          <a:gd name="connsiteY7" fmla="*/ 9921 h 10393"/>
                          <a:gd name="connsiteX8" fmla="*/ 10000 w 10000"/>
                          <a:gd name="connsiteY8" fmla="*/ 10053 h 10393"/>
                          <a:gd name="connsiteX9" fmla="*/ 9983 w 10000"/>
                          <a:gd name="connsiteY9" fmla="*/ 10148 h 10393"/>
                          <a:gd name="connsiteX10" fmla="*/ 9930 w 10000"/>
                          <a:gd name="connsiteY10" fmla="*/ 10242 h 10393"/>
                          <a:gd name="connsiteX11" fmla="*/ 9861 w 10000"/>
                          <a:gd name="connsiteY11" fmla="*/ 10318 h 10393"/>
                          <a:gd name="connsiteX12" fmla="*/ 9774 w 10000"/>
                          <a:gd name="connsiteY12" fmla="*/ 10374 h 10393"/>
                          <a:gd name="connsiteX13" fmla="*/ 9687 w 10000"/>
                          <a:gd name="connsiteY13" fmla="*/ 10393 h 10393"/>
                          <a:gd name="connsiteX14" fmla="*/ 330 w 10000"/>
                          <a:gd name="connsiteY14" fmla="*/ 10393 h 10393"/>
                          <a:gd name="connsiteX15" fmla="*/ 209 w 10000"/>
                          <a:gd name="connsiteY15" fmla="*/ 10374 h 10393"/>
                          <a:gd name="connsiteX16" fmla="*/ 122 w 10000"/>
                          <a:gd name="connsiteY16" fmla="*/ 10318 h 10393"/>
                          <a:gd name="connsiteX17" fmla="*/ 52 w 10000"/>
                          <a:gd name="connsiteY17" fmla="*/ 10242 h 10393"/>
                          <a:gd name="connsiteX18" fmla="*/ 0 w 10000"/>
                          <a:gd name="connsiteY18" fmla="*/ 10148 h 10393"/>
                          <a:gd name="connsiteX19" fmla="*/ 0 w 10000"/>
                          <a:gd name="connsiteY19" fmla="*/ 10053 h 10393"/>
                          <a:gd name="connsiteX20" fmla="*/ 0 w 10000"/>
                          <a:gd name="connsiteY20" fmla="*/ 733 h 10393"/>
                          <a:gd name="connsiteX0" fmla="*/ 0 w 10000"/>
                          <a:gd name="connsiteY0" fmla="*/ 214 h 9874"/>
                          <a:gd name="connsiteX1" fmla="*/ 643 w 10000"/>
                          <a:gd name="connsiteY1" fmla="*/ 214 h 9874"/>
                          <a:gd name="connsiteX2" fmla="*/ 643 w 10000"/>
                          <a:gd name="connsiteY2" fmla="*/ 9157 h 9874"/>
                          <a:gd name="connsiteX3" fmla="*/ 9687 w 10000"/>
                          <a:gd name="connsiteY3" fmla="*/ 9157 h 9874"/>
                          <a:gd name="connsiteX4" fmla="*/ 9774 w 10000"/>
                          <a:gd name="connsiteY4" fmla="*/ 9195 h 9874"/>
                          <a:gd name="connsiteX5" fmla="*/ 9861 w 10000"/>
                          <a:gd name="connsiteY5" fmla="*/ 9232 h 9874"/>
                          <a:gd name="connsiteX6" fmla="*/ 9930 w 10000"/>
                          <a:gd name="connsiteY6" fmla="*/ 9308 h 9874"/>
                          <a:gd name="connsiteX7" fmla="*/ 9983 w 10000"/>
                          <a:gd name="connsiteY7" fmla="*/ 9402 h 9874"/>
                          <a:gd name="connsiteX8" fmla="*/ 10000 w 10000"/>
                          <a:gd name="connsiteY8" fmla="*/ 9534 h 9874"/>
                          <a:gd name="connsiteX9" fmla="*/ 9983 w 10000"/>
                          <a:gd name="connsiteY9" fmla="*/ 9629 h 9874"/>
                          <a:gd name="connsiteX10" fmla="*/ 9930 w 10000"/>
                          <a:gd name="connsiteY10" fmla="*/ 9723 h 9874"/>
                          <a:gd name="connsiteX11" fmla="*/ 9861 w 10000"/>
                          <a:gd name="connsiteY11" fmla="*/ 9799 h 9874"/>
                          <a:gd name="connsiteX12" fmla="*/ 9774 w 10000"/>
                          <a:gd name="connsiteY12" fmla="*/ 9855 h 9874"/>
                          <a:gd name="connsiteX13" fmla="*/ 9687 w 10000"/>
                          <a:gd name="connsiteY13" fmla="*/ 9874 h 9874"/>
                          <a:gd name="connsiteX14" fmla="*/ 330 w 10000"/>
                          <a:gd name="connsiteY14" fmla="*/ 9874 h 9874"/>
                          <a:gd name="connsiteX15" fmla="*/ 209 w 10000"/>
                          <a:gd name="connsiteY15" fmla="*/ 9855 h 9874"/>
                          <a:gd name="connsiteX16" fmla="*/ 122 w 10000"/>
                          <a:gd name="connsiteY16" fmla="*/ 9799 h 9874"/>
                          <a:gd name="connsiteX17" fmla="*/ 52 w 10000"/>
                          <a:gd name="connsiteY17" fmla="*/ 9723 h 9874"/>
                          <a:gd name="connsiteX18" fmla="*/ 0 w 10000"/>
                          <a:gd name="connsiteY18" fmla="*/ 9629 h 9874"/>
                          <a:gd name="connsiteX19" fmla="*/ 0 w 10000"/>
                          <a:gd name="connsiteY19" fmla="*/ 9534 h 9874"/>
                          <a:gd name="connsiteX20" fmla="*/ 0 w 10000"/>
                          <a:gd name="connsiteY20" fmla="*/ 214 h 9874"/>
                          <a:gd name="connsiteX0" fmla="*/ 0 w 10000"/>
                          <a:gd name="connsiteY0" fmla="*/ 246 h 10029"/>
                          <a:gd name="connsiteX1" fmla="*/ 643 w 10000"/>
                          <a:gd name="connsiteY1" fmla="*/ 246 h 10029"/>
                          <a:gd name="connsiteX2" fmla="*/ 643 w 10000"/>
                          <a:gd name="connsiteY2" fmla="*/ 9303 h 10029"/>
                          <a:gd name="connsiteX3" fmla="*/ 9687 w 10000"/>
                          <a:gd name="connsiteY3" fmla="*/ 9303 h 10029"/>
                          <a:gd name="connsiteX4" fmla="*/ 9774 w 10000"/>
                          <a:gd name="connsiteY4" fmla="*/ 9341 h 10029"/>
                          <a:gd name="connsiteX5" fmla="*/ 9861 w 10000"/>
                          <a:gd name="connsiteY5" fmla="*/ 9379 h 10029"/>
                          <a:gd name="connsiteX6" fmla="*/ 9930 w 10000"/>
                          <a:gd name="connsiteY6" fmla="*/ 9456 h 10029"/>
                          <a:gd name="connsiteX7" fmla="*/ 9983 w 10000"/>
                          <a:gd name="connsiteY7" fmla="*/ 9551 h 10029"/>
                          <a:gd name="connsiteX8" fmla="*/ 10000 w 10000"/>
                          <a:gd name="connsiteY8" fmla="*/ 9685 h 10029"/>
                          <a:gd name="connsiteX9" fmla="*/ 9983 w 10000"/>
                          <a:gd name="connsiteY9" fmla="*/ 9781 h 10029"/>
                          <a:gd name="connsiteX10" fmla="*/ 9930 w 10000"/>
                          <a:gd name="connsiteY10" fmla="*/ 9876 h 10029"/>
                          <a:gd name="connsiteX11" fmla="*/ 9861 w 10000"/>
                          <a:gd name="connsiteY11" fmla="*/ 9953 h 10029"/>
                          <a:gd name="connsiteX12" fmla="*/ 9774 w 10000"/>
                          <a:gd name="connsiteY12" fmla="*/ 10010 h 10029"/>
                          <a:gd name="connsiteX13" fmla="*/ 9687 w 10000"/>
                          <a:gd name="connsiteY13" fmla="*/ 10029 h 10029"/>
                          <a:gd name="connsiteX14" fmla="*/ 330 w 10000"/>
                          <a:gd name="connsiteY14" fmla="*/ 10029 h 10029"/>
                          <a:gd name="connsiteX15" fmla="*/ 209 w 10000"/>
                          <a:gd name="connsiteY15" fmla="*/ 10010 h 10029"/>
                          <a:gd name="connsiteX16" fmla="*/ 122 w 10000"/>
                          <a:gd name="connsiteY16" fmla="*/ 9953 h 10029"/>
                          <a:gd name="connsiteX17" fmla="*/ 52 w 10000"/>
                          <a:gd name="connsiteY17" fmla="*/ 9876 h 10029"/>
                          <a:gd name="connsiteX18" fmla="*/ 0 w 10000"/>
                          <a:gd name="connsiteY18" fmla="*/ 9781 h 10029"/>
                          <a:gd name="connsiteX19" fmla="*/ 0 w 10000"/>
                          <a:gd name="connsiteY19" fmla="*/ 9685 h 10029"/>
                          <a:gd name="connsiteX20" fmla="*/ 0 w 10000"/>
                          <a:gd name="connsiteY20" fmla="*/ 246 h 10029"/>
                          <a:gd name="connsiteX0" fmla="*/ 0 w 10000"/>
                          <a:gd name="connsiteY0" fmla="*/ 246 h 10440"/>
                          <a:gd name="connsiteX1" fmla="*/ 643 w 10000"/>
                          <a:gd name="connsiteY1" fmla="*/ 246 h 10440"/>
                          <a:gd name="connsiteX2" fmla="*/ 643 w 10000"/>
                          <a:gd name="connsiteY2" fmla="*/ 9303 h 10440"/>
                          <a:gd name="connsiteX3" fmla="*/ 9687 w 10000"/>
                          <a:gd name="connsiteY3" fmla="*/ 9303 h 10440"/>
                          <a:gd name="connsiteX4" fmla="*/ 9774 w 10000"/>
                          <a:gd name="connsiteY4" fmla="*/ 9341 h 10440"/>
                          <a:gd name="connsiteX5" fmla="*/ 9861 w 10000"/>
                          <a:gd name="connsiteY5" fmla="*/ 9379 h 10440"/>
                          <a:gd name="connsiteX6" fmla="*/ 9930 w 10000"/>
                          <a:gd name="connsiteY6" fmla="*/ 9456 h 10440"/>
                          <a:gd name="connsiteX7" fmla="*/ 9983 w 10000"/>
                          <a:gd name="connsiteY7" fmla="*/ 9551 h 10440"/>
                          <a:gd name="connsiteX8" fmla="*/ 10000 w 10000"/>
                          <a:gd name="connsiteY8" fmla="*/ 9685 h 10440"/>
                          <a:gd name="connsiteX9" fmla="*/ 9983 w 10000"/>
                          <a:gd name="connsiteY9" fmla="*/ 9781 h 10440"/>
                          <a:gd name="connsiteX10" fmla="*/ 9930 w 10000"/>
                          <a:gd name="connsiteY10" fmla="*/ 9876 h 10440"/>
                          <a:gd name="connsiteX11" fmla="*/ 9861 w 10000"/>
                          <a:gd name="connsiteY11" fmla="*/ 9953 h 10440"/>
                          <a:gd name="connsiteX12" fmla="*/ 9774 w 10000"/>
                          <a:gd name="connsiteY12" fmla="*/ 10010 h 10440"/>
                          <a:gd name="connsiteX13" fmla="*/ 9687 w 10000"/>
                          <a:gd name="connsiteY13" fmla="*/ 10029 h 10440"/>
                          <a:gd name="connsiteX14" fmla="*/ 330 w 10000"/>
                          <a:gd name="connsiteY14" fmla="*/ 10029 h 10440"/>
                          <a:gd name="connsiteX15" fmla="*/ 209 w 10000"/>
                          <a:gd name="connsiteY15" fmla="*/ 10010 h 10440"/>
                          <a:gd name="connsiteX16" fmla="*/ 122 w 10000"/>
                          <a:gd name="connsiteY16" fmla="*/ 9953 h 10440"/>
                          <a:gd name="connsiteX17" fmla="*/ 52 w 10000"/>
                          <a:gd name="connsiteY17" fmla="*/ 9876 h 10440"/>
                          <a:gd name="connsiteX18" fmla="*/ 0 w 10000"/>
                          <a:gd name="connsiteY18" fmla="*/ 9685 h 10440"/>
                          <a:gd name="connsiteX19" fmla="*/ 0 w 10000"/>
                          <a:gd name="connsiteY19" fmla="*/ 246 h 10440"/>
                          <a:gd name="connsiteX0" fmla="*/ 0 w 10000"/>
                          <a:gd name="connsiteY0" fmla="*/ 246 h 10466"/>
                          <a:gd name="connsiteX1" fmla="*/ 643 w 10000"/>
                          <a:gd name="connsiteY1" fmla="*/ 246 h 10466"/>
                          <a:gd name="connsiteX2" fmla="*/ 643 w 10000"/>
                          <a:gd name="connsiteY2" fmla="*/ 9303 h 10466"/>
                          <a:gd name="connsiteX3" fmla="*/ 9687 w 10000"/>
                          <a:gd name="connsiteY3" fmla="*/ 9303 h 10466"/>
                          <a:gd name="connsiteX4" fmla="*/ 9774 w 10000"/>
                          <a:gd name="connsiteY4" fmla="*/ 9341 h 10466"/>
                          <a:gd name="connsiteX5" fmla="*/ 9861 w 10000"/>
                          <a:gd name="connsiteY5" fmla="*/ 9379 h 10466"/>
                          <a:gd name="connsiteX6" fmla="*/ 9930 w 10000"/>
                          <a:gd name="connsiteY6" fmla="*/ 9456 h 10466"/>
                          <a:gd name="connsiteX7" fmla="*/ 9983 w 10000"/>
                          <a:gd name="connsiteY7" fmla="*/ 9551 h 10466"/>
                          <a:gd name="connsiteX8" fmla="*/ 10000 w 10000"/>
                          <a:gd name="connsiteY8" fmla="*/ 9685 h 10466"/>
                          <a:gd name="connsiteX9" fmla="*/ 9983 w 10000"/>
                          <a:gd name="connsiteY9" fmla="*/ 9781 h 10466"/>
                          <a:gd name="connsiteX10" fmla="*/ 9930 w 10000"/>
                          <a:gd name="connsiteY10" fmla="*/ 9876 h 10466"/>
                          <a:gd name="connsiteX11" fmla="*/ 9861 w 10000"/>
                          <a:gd name="connsiteY11" fmla="*/ 9953 h 10466"/>
                          <a:gd name="connsiteX12" fmla="*/ 9774 w 10000"/>
                          <a:gd name="connsiteY12" fmla="*/ 10010 h 10466"/>
                          <a:gd name="connsiteX13" fmla="*/ 9687 w 10000"/>
                          <a:gd name="connsiteY13" fmla="*/ 10029 h 10466"/>
                          <a:gd name="connsiteX14" fmla="*/ 330 w 10000"/>
                          <a:gd name="connsiteY14" fmla="*/ 10029 h 10466"/>
                          <a:gd name="connsiteX15" fmla="*/ 209 w 10000"/>
                          <a:gd name="connsiteY15" fmla="*/ 10010 h 10466"/>
                          <a:gd name="connsiteX16" fmla="*/ 122 w 10000"/>
                          <a:gd name="connsiteY16" fmla="*/ 9953 h 10466"/>
                          <a:gd name="connsiteX17" fmla="*/ 0 w 10000"/>
                          <a:gd name="connsiteY17" fmla="*/ 9685 h 10466"/>
                          <a:gd name="connsiteX18" fmla="*/ 0 w 10000"/>
                          <a:gd name="connsiteY18" fmla="*/ 246 h 10466"/>
                          <a:gd name="connsiteX0" fmla="*/ 0 w 10000"/>
                          <a:gd name="connsiteY0" fmla="*/ 246 h 10029"/>
                          <a:gd name="connsiteX1" fmla="*/ 643 w 10000"/>
                          <a:gd name="connsiteY1" fmla="*/ 246 h 10029"/>
                          <a:gd name="connsiteX2" fmla="*/ 643 w 10000"/>
                          <a:gd name="connsiteY2" fmla="*/ 9303 h 10029"/>
                          <a:gd name="connsiteX3" fmla="*/ 9687 w 10000"/>
                          <a:gd name="connsiteY3" fmla="*/ 9303 h 10029"/>
                          <a:gd name="connsiteX4" fmla="*/ 9774 w 10000"/>
                          <a:gd name="connsiteY4" fmla="*/ 9341 h 10029"/>
                          <a:gd name="connsiteX5" fmla="*/ 9861 w 10000"/>
                          <a:gd name="connsiteY5" fmla="*/ 9379 h 10029"/>
                          <a:gd name="connsiteX6" fmla="*/ 9930 w 10000"/>
                          <a:gd name="connsiteY6" fmla="*/ 9456 h 10029"/>
                          <a:gd name="connsiteX7" fmla="*/ 9983 w 10000"/>
                          <a:gd name="connsiteY7" fmla="*/ 9551 h 10029"/>
                          <a:gd name="connsiteX8" fmla="*/ 10000 w 10000"/>
                          <a:gd name="connsiteY8" fmla="*/ 9685 h 10029"/>
                          <a:gd name="connsiteX9" fmla="*/ 9983 w 10000"/>
                          <a:gd name="connsiteY9" fmla="*/ 9781 h 10029"/>
                          <a:gd name="connsiteX10" fmla="*/ 9930 w 10000"/>
                          <a:gd name="connsiteY10" fmla="*/ 9876 h 10029"/>
                          <a:gd name="connsiteX11" fmla="*/ 9861 w 10000"/>
                          <a:gd name="connsiteY11" fmla="*/ 9953 h 10029"/>
                          <a:gd name="connsiteX12" fmla="*/ 9774 w 10000"/>
                          <a:gd name="connsiteY12" fmla="*/ 10010 h 10029"/>
                          <a:gd name="connsiteX13" fmla="*/ 9687 w 10000"/>
                          <a:gd name="connsiteY13" fmla="*/ 10029 h 10029"/>
                          <a:gd name="connsiteX14" fmla="*/ 330 w 10000"/>
                          <a:gd name="connsiteY14" fmla="*/ 10029 h 10029"/>
                          <a:gd name="connsiteX15" fmla="*/ 209 w 10000"/>
                          <a:gd name="connsiteY15" fmla="*/ 10010 h 10029"/>
                          <a:gd name="connsiteX16" fmla="*/ 0 w 10000"/>
                          <a:gd name="connsiteY16" fmla="*/ 9685 h 10029"/>
                          <a:gd name="connsiteX17" fmla="*/ 0 w 10000"/>
                          <a:gd name="connsiteY17" fmla="*/ 246 h 10029"/>
                          <a:gd name="connsiteX0" fmla="*/ 0 w 10000"/>
                          <a:gd name="connsiteY0" fmla="*/ 246 h 10029"/>
                          <a:gd name="connsiteX1" fmla="*/ 643 w 10000"/>
                          <a:gd name="connsiteY1" fmla="*/ 246 h 10029"/>
                          <a:gd name="connsiteX2" fmla="*/ 643 w 10000"/>
                          <a:gd name="connsiteY2" fmla="*/ 9303 h 10029"/>
                          <a:gd name="connsiteX3" fmla="*/ 9687 w 10000"/>
                          <a:gd name="connsiteY3" fmla="*/ 9303 h 10029"/>
                          <a:gd name="connsiteX4" fmla="*/ 9774 w 10000"/>
                          <a:gd name="connsiteY4" fmla="*/ 9341 h 10029"/>
                          <a:gd name="connsiteX5" fmla="*/ 9861 w 10000"/>
                          <a:gd name="connsiteY5" fmla="*/ 9379 h 10029"/>
                          <a:gd name="connsiteX6" fmla="*/ 9930 w 10000"/>
                          <a:gd name="connsiteY6" fmla="*/ 9456 h 10029"/>
                          <a:gd name="connsiteX7" fmla="*/ 9983 w 10000"/>
                          <a:gd name="connsiteY7" fmla="*/ 9551 h 10029"/>
                          <a:gd name="connsiteX8" fmla="*/ 10000 w 10000"/>
                          <a:gd name="connsiteY8" fmla="*/ 9685 h 10029"/>
                          <a:gd name="connsiteX9" fmla="*/ 9983 w 10000"/>
                          <a:gd name="connsiteY9" fmla="*/ 9781 h 10029"/>
                          <a:gd name="connsiteX10" fmla="*/ 9930 w 10000"/>
                          <a:gd name="connsiteY10" fmla="*/ 9876 h 10029"/>
                          <a:gd name="connsiteX11" fmla="*/ 9861 w 10000"/>
                          <a:gd name="connsiteY11" fmla="*/ 9953 h 10029"/>
                          <a:gd name="connsiteX12" fmla="*/ 9774 w 10000"/>
                          <a:gd name="connsiteY12" fmla="*/ 10010 h 10029"/>
                          <a:gd name="connsiteX13" fmla="*/ 9687 w 10000"/>
                          <a:gd name="connsiteY13" fmla="*/ 10029 h 10029"/>
                          <a:gd name="connsiteX14" fmla="*/ 330 w 10000"/>
                          <a:gd name="connsiteY14" fmla="*/ 10029 h 10029"/>
                          <a:gd name="connsiteX15" fmla="*/ 0 w 10000"/>
                          <a:gd name="connsiteY15" fmla="*/ 9685 h 10029"/>
                          <a:gd name="connsiteX16" fmla="*/ 0 w 10000"/>
                          <a:gd name="connsiteY16" fmla="*/ 246 h 10029"/>
                          <a:gd name="connsiteX0" fmla="*/ 0 w 10000"/>
                          <a:gd name="connsiteY0" fmla="*/ 246 h 10029"/>
                          <a:gd name="connsiteX1" fmla="*/ 643 w 10000"/>
                          <a:gd name="connsiteY1" fmla="*/ 246 h 10029"/>
                          <a:gd name="connsiteX2" fmla="*/ 643 w 10000"/>
                          <a:gd name="connsiteY2" fmla="*/ 9303 h 10029"/>
                          <a:gd name="connsiteX3" fmla="*/ 9687 w 10000"/>
                          <a:gd name="connsiteY3" fmla="*/ 9303 h 10029"/>
                          <a:gd name="connsiteX4" fmla="*/ 9774 w 10000"/>
                          <a:gd name="connsiteY4" fmla="*/ 9341 h 10029"/>
                          <a:gd name="connsiteX5" fmla="*/ 9861 w 10000"/>
                          <a:gd name="connsiteY5" fmla="*/ 9379 h 10029"/>
                          <a:gd name="connsiteX6" fmla="*/ 9930 w 10000"/>
                          <a:gd name="connsiteY6" fmla="*/ 9456 h 10029"/>
                          <a:gd name="connsiteX7" fmla="*/ 9983 w 10000"/>
                          <a:gd name="connsiteY7" fmla="*/ 9551 h 10029"/>
                          <a:gd name="connsiteX8" fmla="*/ 10000 w 10000"/>
                          <a:gd name="connsiteY8" fmla="*/ 9685 h 10029"/>
                          <a:gd name="connsiteX9" fmla="*/ 9983 w 10000"/>
                          <a:gd name="connsiteY9" fmla="*/ 9781 h 10029"/>
                          <a:gd name="connsiteX10" fmla="*/ 9930 w 10000"/>
                          <a:gd name="connsiteY10" fmla="*/ 9876 h 10029"/>
                          <a:gd name="connsiteX11" fmla="*/ 9861 w 10000"/>
                          <a:gd name="connsiteY11" fmla="*/ 9953 h 10029"/>
                          <a:gd name="connsiteX12" fmla="*/ 9774 w 10000"/>
                          <a:gd name="connsiteY12" fmla="*/ 10010 h 10029"/>
                          <a:gd name="connsiteX13" fmla="*/ 9687 w 10000"/>
                          <a:gd name="connsiteY13" fmla="*/ 10029 h 10029"/>
                          <a:gd name="connsiteX14" fmla="*/ 330 w 10000"/>
                          <a:gd name="connsiteY14" fmla="*/ 10029 h 10029"/>
                          <a:gd name="connsiteX15" fmla="*/ 0 w 10000"/>
                          <a:gd name="connsiteY15" fmla="*/ 9685 h 10029"/>
                          <a:gd name="connsiteX16" fmla="*/ 0 w 10000"/>
                          <a:gd name="connsiteY16" fmla="*/ 246 h 10029"/>
                          <a:gd name="connsiteX0" fmla="*/ 0 w 10000"/>
                          <a:gd name="connsiteY0" fmla="*/ 246 h 10029"/>
                          <a:gd name="connsiteX1" fmla="*/ 643 w 10000"/>
                          <a:gd name="connsiteY1" fmla="*/ 246 h 10029"/>
                          <a:gd name="connsiteX2" fmla="*/ 643 w 10000"/>
                          <a:gd name="connsiteY2" fmla="*/ 9303 h 10029"/>
                          <a:gd name="connsiteX3" fmla="*/ 9687 w 10000"/>
                          <a:gd name="connsiteY3" fmla="*/ 9303 h 10029"/>
                          <a:gd name="connsiteX4" fmla="*/ 9774 w 10000"/>
                          <a:gd name="connsiteY4" fmla="*/ 9341 h 10029"/>
                          <a:gd name="connsiteX5" fmla="*/ 9861 w 10000"/>
                          <a:gd name="connsiteY5" fmla="*/ 9379 h 10029"/>
                          <a:gd name="connsiteX6" fmla="*/ 9930 w 10000"/>
                          <a:gd name="connsiteY6" fmla="*/ 9456 h 10029"/>
                          <a:gd name="connsiteX7" fmla="*/ 9983 w 10000"/>
                          <a:gd name="connsiteY7" fmla="*/ 9551 h 10029"/>
                          <a:gd name="connsiteX8" fmla="*/ 10000 w 10000"/>
                          <a:gd name="connsiteY8" fmla="*/ 9685 h 10029"/>
                          <a:gd name="connsiteX9" fmla="*/ 9983 w 10000"/>
                          <a:gd name="connsiteY9" fmla="*/ 9781 h 10029"/>
                          <a:gd name="connsiteX10" fmla="*/ 9930 w 10000"/>
                          <a:gd name="connsiteY10" fmla="*/ 9876 h 10029"/>
                          <a:gd name="connsiteX11" fmla="*/ 9861 w 10000"/>
                          <a:gd name="connsiteY11" fmla="*/ 9953 h 10029"/>
                          <a:gd name="connsiteX12" fmla="*/ 9774 w 10000"/>
                          <a:gd name="connsiteY12" fmla="*/ 10010 h 10029"/>
                          <a:gd name="connsiteX13" fmla="*/ 9687 w 10000"/>
                          <a:gd name="connsiteY13" fmla="*/ 10029 h 10029"/>
                          <a:gd name="connsiteX14" fmla="*/ 330 w 10000"/>
                          <a:gd name="connsiteY14" fmla="*/ 10029 h 10029"/>
                          <a:gd name="connsiteX15" fmla="*/ 0 w 10000"/>
                          <a:gd name="connsiteY15" fmla="*/ 9685 h 10029"/>
                          <a:gd name="connsiteX16" fmla="*/ 0 w 10000"/>
                          <a:gd name="connsiteY16" fmla="*/ 246 h 10029"/>
                          <a:gd name="connsiteX0" fmla="*/ 0 w 10408"/>
                          <a:gd name="connsiteY0" fmla="*/ 246 h 10029"/>
                          <a:gd name="connsiteX1" fmla="*/ 643 w 10408"/>
                          <a:gd name="connsiteY1" fmla="*/ 246 h 10029"/>
                          <a:gd name="connsiteX2" fmla="*/ 643 w 10408"/>
                          <a:gd name="connsiteY2" fmla="*/ 9303 h 10029"/>
                          <a:gd name="connsiteX3" fmla="*/ 9687 w 10408"/>
                          <a:gd name="connsiteY3" fmla="*/ 9303 h 10029"/>
                          <a:gd name="connsiteX4" fmla="*/ 9861 w 10408"/>
                          <a:gd name="connsiteY4" fmla="*/ 9379 h 10029"/>
                          <a:gd name="connsiteX5" fmla="*/ 9930 w 10408"/>
                          <a:gd name="connsiteY5" fmla="*/ 9456 h 10029"/>
                          <a:gd name="connsiteX6" fmla="*/ 9983 w 10408"/>
                          <a:gd name="connsiteY6" fmla="*/ 9551 h 10029"/>
                          <a:gd name="connsiteX7" fmla="*/ 10000 w 10408"/>
                          <a:gd name="connsiteY7" fmla="*/ 9685 h 10029"/>
                          <a:gd name="connsiteX8" fmla="*/ 9983 w 10408"/>
                          <a:gd name="connsiteY8" fmla="*/ 9781 h 10029"/>
                          <a:gd name="connsiteX9" fmla="*/ 9930 w 10408"/>
                          <a:gd name="connsiteY9" fmla="*/ 9876 h 10029"/>
                          <a:gd name="connsiteX10" fmla="*/ 9861 w 10408"/>
                          <a:gd name="connsiteY10" fmla="*/ 9953 h 10029"/>
                          <a:gd name="connsiteX11" fmla="*/ 9774 w 10408"/>
                          <a:gd name="connsiteY11" fmla="*/ 10010 h 10029"/>
                          <a:gd name="connsiteX12" fmla="*/ 9687 w 10408"/>
                          <a:gd name="connsiteY12" fmla="*/ 10029 h 10029"/>
                          <a:gd name="connsiteX13" fmla="*/ 330 w 10408"/>
                          <a:gd name="connsiteY13" fmla="*/ 10029 h 10029"/>
                          <a:gd name="connsiteX14" fmla="*/ 0 w 10408"/>
                          <a:gd name="connsiteY14" fmla="*/ 9685 h 10029"/>
                          <a:gd name="connsiteX15" fmla="*/ 0 w 10408"/>
                          <a:gd name="connsiteY15" fmla="*/ 246 h 10029"/>
                          <a:gd name="connsiteX0" fmla="*/ 0 w 10431"/>
                          <a:gd name="connsiteY0" fmla="*/ 246 h 10029"/>
                          <a:gd name="connsiteX1" fmla="*/ 643 w 10431"/>
                          <a:gd name="connsiteY1" fmla="*/ 246 h 10029"/>
                          <a:gd name="connsiteX2" fmla="*/ 643 w 10431"/>
                          <a:gd name="connsiteY2" fmla="*/ 9303 h 10029"/>
                          <a:gd name="connsiteX3" fmla="*/ 9687 w 10431"/>
                          <a:gd name="connsiteY3" fmla="*/ 9303 h 10029"/>
                          <a:gd name="connsiteX4" fmla="*/ 9930 w 10431"/>
                          <a:gd name="connsiteY4" fmla="*/ 9456 h 10029"/>
                          <a:gd name="connsiteX5" fmla="*/ 9983 w 10431"/>
                          <a:gd name="connsiteY5" fmla="*/ 9551 h 10029"/>
                          <a:gd name="connsiteX6" fmla="*/ 10000 w 10431"/>
                          <a:gd name="connsiteY6" fmla="*/ 9685 h 10029"/>
                          <a:gd name="connsiteX7" fmla="*/ 9983 w 10431"/>
                          <a:gd name="connsiteY7" fmla="*/ 9781 h 10029"/>
                          <a:gd name="connsiteX8" fmla="*/ 9930 w 10431"/>
                          <a:gd name="connsiteY8" fmla="*/ 9876 h 10029"/>
                          <a:gd name="connsiteX9" fmla="*/ 9861 w 10431"/>
                          <a:gd name="connsiteY9" fmla="*/ 9953 h 10029"/>
                          <a:gd name="connsiteX10" fmla="*/ 9774 w 10431"/>
                          <a:gd name="connsiteY10" fmla="*/ 10010 h 10029"/>
                          <a:gd name="connsiteX11" fmla="*/ 9687 w 10431"/>
                          <a:gd name="connsiteY11" fmla="*/ 10029 h 10029"/>
                          <a:gd name="connsiteX12" fmla="*/ 330 w 10431"/>
                          <a:gd name="connsiteY12" fmla="*/ 10029 h 10029"/>
                          <a:gd name="connsiteX13" fmla="*/ 0 w 10431"/>
                          <a:gd name="connsiteY13" fmla="*/ 9685 h 10029"/>
                          <a:gd name="connsiteX14" fmla="*/ 0 w 10431"/>
                          <a:gd name="connsiteY14" fmla="*/ 246 h 10029"/>
                          <a:gd name="connsiteX0" fmla="*/ 0 w 10451"/>
                          <a:gd name="connsiteY0" fmla="*/ 246 h 10029"/>
                          <a:gd name="connsiteX1" fmla="*/ 643 w 10451"/>
                          <a:gd name="connsiteY1" fmla="*/ 246 h 10029"/>
                          <a:gd name="connsiteX2" fmla="*/ 643 w 10451"/>
                          <a:gd name="connsiteY2" fmla="*/ 9303 h 10029"/>
                          <a:gd name="connsiteX3" fmla="*/ 9687 w 10451"/>
                          <a:gd name="connsiteY3" fmla="*/ 9303 h 10029"/>
                          <a:gd name="connsiteX4" fmla="*/ 9983 w 10451"/>
                          <a:gd name="connsiteY4" fmla="*/ 9551 h 10029"/>
                          <a:gd name="connsiteX5" fmla="*/ 10000 w 10451"/>
                          <a:gd name="connsiteY5" fmla="*/ 9685 h 10029"/>
                          <a:gd name="connsiteX6" fmla="*/ 9983 w 10451"/>
                          <a:gd name="connsiteY6" fmla="*/ 9781 h 10029"/>
                          <a:gd name="connsiteX7" fmla="*/ 9930 w 10451"/>
                          <a:gd name="connsiteY7" fmla="*/ 9876 h 10029"/>
                          <a:gd name="connsiteX8" fmla="*/ 9861 w 10451"/>
                          <a:gd name="connsiteY8" fmla="*/ 9953 h 10029"/>
                          <a:gd name="connsiteX9" fmla="*/ 9774 w 10451"/>
                          <a:gd name="connsiteY9" fmla="*/ 10010 h 10029"/>
                          <a:gd name="connsiteX10" fmla="*/ 9687 w 10451"/>
                          <a:gd name="connsiteY10" fmla="*/ 10029 h 10029"/>
                          <a:gd name="connsiteX11" fmla="*/ 330 w 10451"/>
                          <a:gd name="connsiteY11" fmla="*/ 10029 h 10029"/>
                          <a:gd name="connsiteX12" fmla="*/ 0 w 10451"/>
                          <a:gd name="connsiteY12" fmla="*/ 9685 h 10029"/>
                          <a:gd name="connsiteX13" fmla="*/ 0 w 10451"/>
                          <a:gd name="connsiteY13" fmla="*/ 246 h 10029"/>
                          <a:gd name="connsiteX0" fmla="*/ 0 w 10458"/>
                          <a:gd name="connsiteY0" fmla="*/ 246 h 10029"/>
                          <a:gd name="connsiteX1" fmla="*/ 643 w 10458"/>
                          <a:gd name="connsiteY1" fmla="*/ 246 h 10029"/>
                          <a:gd name="connsiteX2" fmla="*/ 643 w 10458"/>
                          <a:gd name="connsiteY2" fmla="*/ 9303 h 10029"/>
                          <a:gd name="connsiteX3" fmla="*/ 9687 w 10458"/>
                          <a:gd name="connsiteY3" fmla="*/ 9303 h 10029"/>
                          <a:gd name="connsiteX4" fmla="*/ 10000 w 10458"/>
                          <a:gd name="connsiteY4" fmla="*/ 9685 h 10029"/>
                          <a:gd name="connsiteX5" fmla="*/ 9983 w 10458"/>
                          <a:gd name="connsiteY5" fmla="*/ 9781 h 10029"/>
                          <a:gd name="connsiteX6" fmla="*/ 9930 w 10458"/>
                          <a:gd name="connsiteY6" fmla="*/ 9876 h 10029"/>
                          <a:gd name="connsiteX7" fmla="*/ 9861 w 10458"/>
                          <a:gd name="connsiteY7" fmla="*/ 9953 h 10029"/>
                          <a:gd name="connsiteX8" fmla="*/ 9774 w 10458"/>
                          <a:gd name="connsiteY8" fmla="*/ 10010 h 10029"/>
                          <a:gd name="connsiteX9" fmla="*/ 9687 w 10458"/>
                          <a:gd name="connsiteY9" fmla="*/ 10029 h 10029"/>
                          <a:gd name="connsiteX10" fmla="*/ 330 w 10458"/>
                          <a:gd name="connsiteY10" fmla="*/ 10029 h 10029"/>
                          <a:gd name="connsiteX11" fmla="*/ 0 w 10458"/>
                          <a:gd name="connsiteY11" fmla="*/ 9685 h 10029"/>
                          <a:gd name="connsiteX12" fmla="*/ 0 w 10458"/>
                          <a:gd name="connsiteY12" fmla="*/ 246 h 10029"/>
                          <a:gd name="connsiteX0" fmla="*/ 0 w 10454"/>
                          <a:gd name="connsiteY0" fmla="*/ 246 h 10029"/>
                          <a:gd name="connsiteX1" fmla="*/ 643 w 10454"/>
                          <a:gd name="connsiteY1" fmla="*/ 246 h 10029"/>
                          <a:gd name="connsiteX2" fmla="*/ 643 w 10454"/>
                          <a:gd name="connsiteY2" fmla="*/ 9303 h 10029"/>
                          <a:gd name="connsiteX3" fmla="*/ 9687 w 10454"/>
                          <a:gd name="connsiteY3" fmla="*/ 9303 h 10029"/>
                          <a:gd name="connsiteX4" fmla="*/ 9983 w 10454"/>
                          <a:gd name="connsiteY4" fmla="*/ 9781 h 10029"/>
                          <a:gd name="connsiteX5" fmla="*/ 9930 w 10454"/>
                          <a:gd name="connsiteY5" fmla="*/ 9876 h 10029"/>
                          <a:gd name="connsiteX6" fmla="*/ 9861 w 10454"/>
                          <a:gd name="connsiteY6" fmla="*/ 9953 h 10029"/>
                          <a:gd name="connsiteX7" fmla="*/ 9774 w 10454"/>
                          <a:gd name="connsiteY7" fmla="*/ 10010 h 10029"/>
                          <a:gd name="connsiteX8" fmla="*/ 9687 w 10454"/>
                          <a:gd name="connsiteY8" fmla="*/ 10029 h 10029"/>
                          <a:gd name="connsiteX9" fmla="*/ 330 w 10454"/>
                          <a:gd name="connsiteY9" fmla="*/ 10029 h 10029"/>
                          <a:gd name="connsiteX10" fmla="*/ 0 w 10454"/>
                          <a:gd name="connsiteY10" fmla="*/ 9685 h 10029"/>
                          <a:gd name="connsiteX11" fmla="*/ 0 w 10454"/>
                          <a:gd name="connsiteY11" fmla="*/ 246 h 10029"/>
                          <a:gd name="connsiteX0" fmla="*/ 0 w 10436"/>
                          <a:gd name="connsiteY0" fmla="*/ 246 h 10029"/>
                          <a:gd name="connsiteX1" fmla="*/ 643 w 10436"/>
                          <a:gd name="connsiteY1" fmla="*/ 246 h 10029"/>
                          <a:gd name="connsiteX2" fmla="*/ 643 w 10436"/>
                          <a:gd name="connsiteY2" fmla="*/ 9303 h 10029"/>
                          <a:gd name="connsiteX3" fmla="*/ 9687 w 10436"/>
                          <a:gd name="connsiteY3" fmla="*/ 9303 h 10029"/>
                          <a:gd name="connsiteX4" fmla="*/ 9930 w 10436"/>
                          <a:gd name="connsiteY4" fmla="*/ 9876 h 10029"/>
                          <a:gd name="connsiteX5" fmla="*/ 9861 w 10436"/>
                          <a:gd name="connsiteY5" fmla="*/ 9953 h 10029"/>
                          <a:gd name="connsiteX6" fmla="*/ 9774 w 10436"/>
                          <a:gd name="connsiteY6" fmla="*/ 10010 h 10029"/>
                          <a:gd name="connsiteX7" fmla="*/ 9687 w 10436"/>
                          <a:gd name="connsiteY7" fmla="*/ 10029 h 10029"/>
                          <a:gd name="connsiteX8" fmla="*/ 330 w 10436"/>
                          <a:gd name="connsiteY8" fmla="*/ 10029 h 10029"/>
                          <a:gd name="connsiteX9" fmla="*/ 0 w 10436"/>
                          <a:gd name="connsiteY9" fmla="*/ 9685 h 10029"/>
                          <a:gd name="connsiteX10" fmla="*/ 0 w 10436"/>
                          <a:gd name="connsiteY10" fmla="*/ 246 h 10029"/>
                          <a:gd name="connsiteX0" fmla="*/ 0 w 10414"/>
                          <a:gd name="connsiteY0" fmla="*/ 246 h 10029"/>
                          <a:gd name="connsiteX1" fmla="*/ 643 w 10414"/>
                          <a:gd name="connsiteY1" fmla="*/ 246 h 10029"/>
                          <a:gd name="connsiteX2" fmla="*/ 643 w 10414"/>
                          <a:gd name="connsiteY2" fmla="*/ 9303 h 10029"/>
                          <a:gd name="connsiteX3" fmla="*/ 9687 w 10414"/>
                          <a:gd name="connsiteY3" fmla="*/ 9303 h 10029"/>
                          <a:gd name="connsiteX4" fmla="*/ 9861 w 10414"/>
                          <a:gd name="connsiteY4" fmla="*/ 9953 h 10029"/>
                          <a:gd name="connsiteX5" fmla="*/ 9774 w 10414"/>
                          <a:gd name="connsiteY5" fmla="*/ 10010 h 10029"/>
                          <a:gd name="connsiteX6" fmla="*/ 9687 w 10414"/>
                          <a:gd name="connsiteY6" fmla="*/ 10029 h 10029"/>
                          <a:gd name="connsiteX7" fmla="*/ 330 w 10414"/>
                          <a:gd name="connsiteY7" fmla="*/ 10029 h 10029"/>
                          <a:gd name="connsiteX8" fmla="*/ 0 w 10414"/>
                          <a:gd name="connsiteY8" fmla="*/ 9685 h 10029"/>
                          <a:gd name="connsiteX9" fmla="*/ 0 w 10414"/>
                          <a:gd name="connsiteY9" fmla="*/ 246 h 10029"/>
                          <a:gd name="connsiteX0" fmla="*/ 0 w 10414"/>
                          <a:gd name="connsiteY0" fmla="*/ 246 h 10029"/>
                          <a:gd name="connsiteX1" fmla="*/ 643 w 10414"/>
                          <a:gd name="connsiteY1" fmla="*/ 246 h 10029"/>
                          <a:gd name="connsiteX2" fmla="*/ 643 w 10414"/>
                          <a:gd name="connsiteY2" fmla="*/ 9303 h 10029"/>
                          <a:gd name="connsiteX3" fmla="*/ 9687 w 10414"/>
                          <a:gd name="connsiteY3" fmla="*/ 9303 h 10029"/>
                          <a:gd name="connsiteX4" fmla="*/ 9861 w 10414"/>
                          <a:gd name="connsiteY4" fmla="*/ 9953 h 10029"/>
                          <a:gd name="connsiteX5" fmla="*/ 9687 w 10414"/>
                          <a:gd name="connsiteY5" fmla="*/ 10029 h 10029"/>
                          <a:gd name="connsiteX6" fmla="*/ 330 w 10414"/>
                          <a:gd name="connsiteY6" fmla="*/ 10029 h 10029"/>
                          <a:gd name="connsiteX7" fmla="*/ 0 w 10414"/>
                          <a:gd name="connsiteY7" fmla="*/ 9685 h 10029"/>
                          <a:gd name="connsiteX8" fmla="*/ 0 w 10414"/>
                          <a:gd name="connsiteY8" fmla="*/ 246 h 10029"/>
                          <a:gd name="connsiteX0" fmla="*/ 0 w 10836"/>
                          <a:gd name="connsiteY0" fmla="*/ 246 h 10029"/>
                          <a:gd name="connsiteX1" fmla="*/ 643 w 10836"/>
                          <a:gd name="connsiteY1" fmla="*/ 246 h 10029"/>
                          <a:gd name="connsiteX2" fmla="*/ 643 w 10836"/>
                          <a:gd name="connsiteY2" fmla="*/ 9303 h 10029"/>
                          <a:gd name="connsiteX3" fmla="*/ 9687 w 10836"/>
                          <a:gd name="connsiteY3" fmla="*/ 9303 h 10029"/>
                          <a:gd name="connsiteX4" fmla="*/ 9687 w 10836"/>
                          <a:gd name="connsiteY4" fmla="*/ 10029 h 10029"/>
                          <a:gd name="connsiteX5" fmla="*/ 330 w 10836"/>
                          <a:gd name="connsiteY5" fmla="*/ 10029 h 10029"/>
                          <a:gd name="connsiteX6" fmla="*/ 0 w 10836"/>
                          <a:gd name="connsiteY6" fmla="*/ 9685 h 10029"/>
                          <a:gd name="connsiteX7" fmla="*/ 0 w 10836"/>
                          <a:gd name="connsiteY7" fmla="*/ 246 h 10029"/>
                          <a:gd name="connsiteX0" fmla="*/ 0 w 10455"/>
                          <a:gd name="connsiteY0" fmla="*/ 246 h 10029"/>
                          <a:gd name="connsiteX1" fmla="*/ 643 w 10455"/>
                          <a:gd name="connsiteY1" fmla="*/ 246 h 10029"/>
                          <a:gd name="connsiteX2" fmla="*/ 643 w 10455"/>
                          <a:gd name="connsiteY2" fmla="*/ 9303 h 10029"/>
                          <a:gd name="connsiteX3" fmla="*/ 9687 w 10455"/>
                          <a:gd name="connsiteY3" fmla="*/ 9303 h 10029"/>
                          <a:gd name="connsiteX4" fmla="*/ 9687 w 10455"/>
                          <a:gd name="connsiteY4" fmla="*/ 10029 h 10029"/>
                          <a:gd name="connsiteX5" fmla="*/ 330 w 10455"/>
                          <a:gd name="connsiteY5" fmla="*/ 10029 h 10029"/>
                          <a:gd name="connsiteX6" fmla="*/ 0 w 10455"/>
                          <a:gd name="connsiteY6" fmla="*/ 9685 h 10029"/>
                          <a:gd name="connsiteX7" fmla="*/ 0 w 10455"/>
                          <a:gd name="connsiteY7" fmla="*/ 246 h 10029"/>
                          <a:gd name="connsiteX0" fmla="*/ 0 w 9961"/>
                          <a:gd name="connsiteY0" fmla="*/ 246 h 10029"/>
                          <a:gd name="connsiteX1" fmla="*/ 643 w 9961"/>
                          <a:gd name="connsiteY1" fmla="*/ 246 h 10029"/>
                          <a:gd name="connsiteX2" fmla="*/ 643 w 9961"/>
                          <a:gd name="connsiteY2" fmla="*/ 9303 h 10029"/>
                          <a:gd name="connsiteX3" fmla="*/ 9687 w 9961"/>
                          <a:gd name="connsiteY3" fmla="*/ 9303 h 10029"/>
                          <a:gd name="connsiteX4" fmla="*/ 9687 w 9961"/>
                          <a:gd name="connsiteY4" fmla="*/ 10029 h 10029"/>
                          <a:gd name="connsiteX5" fmla="*/ 330 w 9961"/>
                          <a:gd name="connsiteY5" fmla="*/ 10029 h 10029"/>
                          <a:gd name="connsiteX6" fmla="*/ 0 w 9961"/>
                          <a:gd name="connsiteY6" fmla="*/ 9685 h 10029"/>
                          <a:gd name="connsiteX7" fmla="*/ 0 w 9961"/>
                          <a:gd name="connsiteY7" fmla="*/ 246 h 10029"/>
                          <a:gd name="connsiteX0" fmla="*/ 0 w 10026"/>
                          <a:gd name="connsiteY0" fmla="*/ 246 h 10001"/>
                          <a:gd name="connsiteX1" fmla="*/ 646 w 10026"/>
                          <a:gd name="connsiteY1" fmla="*/ 246 h 10001"/>
                          <a:gd name="connsiteX2" fmla="*/ 646 w 10026"/>
                          <a:gd name="connsiteY2" fmla="*/ 9277 h 10001"/>
                          <a:gd name="connsiteX3" fmla="*/ 9725 w 10026"/>
                          <a:gd name="connsiteY3" fmla="*/ 9277 h 10001"/>
                          <a:gd name="connsiteX4" fmla="*/ 9725 w 10026"/>
                          <a:gd name="connsiteY4" fmla="*/ 10001 h 10001"/>
                          <a:gd name="connsiteX5" fmla="*/ 331 w 10026"/>
                          <a:gd name="connsiteY5" fmla="*/ 10001 h 10001"/>
                          <a:gd name="connsiteX6" fmla="*/ 0 w 10026"/>
                          <a:gd name="connsiteY6" fmla="*/ 9658 h 10001"/>
                          <a:gd name="connsiteX7" fmla="*/ 0 w 10026"/>
                          <a:gd name="connsiteY7" fmla="*/ 246 h 10001"/>
                          <a:gd name="connsiteX0" fmla="*/ 0 w 10015"/>
                          <a:gd name="connsiteY0" fmla="*/ 246 h 10003"/>
                          <a:gd name="connsiteX1" fmla="*/ 646 w 10015"/>
                          <a:gd name="connsiteY1" fmla="*/ 246 h 10003"/>
                          <a:gd name="connsiteX2" fmla="*/ 646 w 10015"/>
                          <a:gd name="connsiteY2" fmla="*/ 9277 h 10003"/>
                          <a:gd name="connsiteX3" fmla="*/ 9725 w 10015"/>
                          <a:gd name="connsiteY3" fmla="*/ 9277 h 10003"/>
                          <a:gd name="connsiteX4" fmla="*/ 9725 w 10015"/>
                          <a:gd name="connsiteY4" fmla="*/ 10001 h 10003"/>
                          <a:gd name="connsiteX5" fmla="*/ 331 w 10015"/>
                          <a:gd name="connsiteY5" fmla="*/ 10001 h 10003"/>
                          <a:gd name="connsiteX6" fmla="*/ 0 w 10015"/>
                          <a:gd name="connsiteY6" fmla="*/ 9658 h 10003"/>
                          <a:gd name="connsiteX7" fmla="*/ 0 w 10015"/>
                          <a:gd name="connsiteY7" fmla="*/ 246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15" h="10003">
                            <a:moveTo>
                              <a:pt x="0" y="246"/>
                            </a:moveTo>
                            <a:cubicBezTo>
                              <a:pt x="7" y="-128"/>
                              <a:pt x="661" y="-33"/>
                              <a:pt x="646" y="246"/>
                            </a:cubicBezTo>
                            <a:lnTo>
                              <a:pt x="646" y="9277"/>
                            </a:lnTo>
                            <a:lnTo>
                              <a:pt x="9725" y="9277"/>
                            </a:lnTo>
                            <a:cubicBezTo>
                              <a:pt x="10115" y="9273"/>
                              <a:pt x="10110" y="10052"/>
                              <a:pt x="9725" y="10001"/>
                            </a:cubicBezTo>
                            <a:lnTo>
                              <a:pt x="331" y="10001"/>
                            </a:lnTo>
                            <a:cubicBezTo>
                              <a:pt x="200" y="9996"/>
                              <a:pt x="10" y="9929"/>
                              <a:pt x="0" y="9658"/>
                            </a:cubicBezTo>
                            <a:lnTo>
                              <a:pt x="0" y="246"/>
                            </a:lnTo>
                            <a:close/>
                          </a:path>
                        </a:pathLst>
                      </a:custGeom>
                      <a:grpFill/>
                      <a:ln w="0">
                        <a:noFill/>
                        <a:prstDash val="solid"/>
                        <a:round/>
                        <a:headEnd/>
                        <a:tailEnd/>
                      </a:ln>
                    </p:spPr>
                    <p:txBody>
                      <a:bodyPr/>
                      <a:lstStyle/>
                      <a:p>
                        <a:pPr defTabSz="685800">
                          <a:defRPr/>
                        </a:pPr>
                        <a:endParaRPr lang="en-US" sz="1350" kern="0">
                          <a:solidFill>
                            <a:prstClr val="black"/>
                          </a:solidFill>
                          <a:latin typeface="Montserrat" panose="00000500000000000000" pitchFamily="2" charset="0"/>
                        </a:endParaRPr>
                      </a:p>
                    </p:txBody>
                  </p:sp>
                  <p:sp>
                    <p:nvSpPr>
                      <p:cNvPr id="142" name="Freeform 183"/>
                      <p:cNvSpPr>
                        <a:spLocks/>
                      </p:cNvSpPr>
                      <p:nvPr/>
                    </p:nvSpPr>
                    <p:spPr bwMode="auto">
                      <a:xfrm>
                        <a:off x="-195929" y="7399948"/>
                        <a:ext cx="327143" cy="210307"/>
                      </a:xfrm>
                      <a:custGeom>
                        <a:avLst/>
                        <a:gdLst>
                          <a:gd name="T0" fmla="*/ 0 w 126"/>
                          <a:gd name="T1" fmla="*/ 0 h 81"/>
                          <a:gd name="T2" fmla="*/ 126 w 126"/>
                          <a:gd name="T3" fmla="*/ 0 h 81"/>
                          <a:gd name="T4" fmla="*/ 126 w 126"/>
                          <a:gd name="T5" fmla="*/ 80 h 81"/>
                          <a:gd name="T6" fmla="*/ 81 w 126"/>
                          <a:gd name="T7" fmla="*/ 81 h 81"/>
                          <a:gd name="T8" fmla="*/ 39 w 126"/>
                          <a:gd name="T9" fmla="*/ 80 h 81"/>
                          <a:gd name="T10" fmla="*/ 0 w 126"/>
                          <a:gd name="T11" fmla="*/ 77 h 81"/>
                          <a:gd name="T12" fmla="*/ 0 w 126"/>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126" h="81">
                            <a:moveTo>
                              <a:pt x="0" y="0"/>
                            </a:moveTo>
                            <a:lnTo>
                              <a:pt x="126" y="0"/>
                            </a:lnTo>
                            <a:lnTo>
                              <a:pt x="126" y="80"/>
                            </a:lnTo>
                            <a:lnTo>
                              <a:pt x="81" y="81"/>
                            </a:lnTo>
                            <a:lnTo>
                              <a:pt x="39" y="80"/>
                            </a:lnTo>
                            <a:lnTo>
                              <a:pt x="0" y="77"/>
                            </a:lnTo>
                            <a:lnTo>
                              <a:pt x="0" y="0"/>
                            </a:lnTo>
                            <a:close/>
                          </a:path>
                        </a:pathLst>
                      </a:custGeom>
                      <a:grpFill/>
                      <a:ln w="0">
                        <a:noFill/>
                        <a:prstDash val="solid"/>
                        <a:round/>
                        <a:headEnd/>
                        <a:tailEnd/>
                      </a:ln>
                    </p:spPr>
                    <p:txBody>
                      <a:bodyPr/>
                      <a:lstStyle/>
                      <a:p>
                        <a:pPr defTabSz="685800">
                          <a:defRPr/>
                        </a:pPr>
                        <a:endParaRPr lang="en-US" sz="1350" kern="0">
                          <a:solidFill>
                            <a:prstClr val="black"/>
                          </a:solidFill>
                          <a:latin typeface="Montserrat" panose="00000500000000000000" pitchFamily="2" charset="0"/>
                        </a:endParaRPr>
                      </a:p>
                    </p:txBody>
                  </p:sp>
                  <p:sp>
                    <p:nvSpPr>
                      <p:cNvPr id="143" name="Freeform 184"/>
                      <p:cNvSpPr>
                        <a:spLocks/>
                      </p:cNvSpPr>
                      <p:nvPr/>
                    </p:nvSpPr>
                    <p:spPr bwMode="auto">
                      <a:xfrm>
                        <a:off x="245454" y="7093576"/>
                        <a:ext cx="324547" cy="503696"/>
                      </a:xfrm>
                      <a:custGeom>
                        <a:avLst/>
                        <a:gdLst>
                          <a:gd name="T0" fmla="*/ 0 w 125"/>
                          <a:gd name="T1" fmla="*/ 0 h 194"/>
                          <a:gd name="T2" fmla="*/ 125 w 125"/>
                          <a:gd name="T3" fmla="*/ 0 h 194"/>
                          <a:gd name="T4" fmla="*/ 125 w 125"/>
                          <a:gd name="T5" fmla="*/ 172 h 194"/>
                          <a:gd name="T6" fmla="*/ 62 w 125"/>
                          <a:gd name="T7" fmla="*/ 186 h 194"/>
                          <a:gd name="T8" fmla="*/ 0 w 125"/>
                          <a:gd name="T9" fmla="*/ 194 h 194"/>
                          <a:gd name="T10" fmla="*/ 0 w 125"/>
                          <a:gd name="T11" fmla="*/ 0 h 194"/>
                        </a:gdLst>
                        <a:ahLst/>
                        <a:cxnLst>
                          <a:cxn ang="0">
                            <a:pos x="T0" y="T1"/>
                          </a:cxn>
                          <a:cxn ang="0">
                            <a:pos x="T2" y="T3"/>
                          </a:cxn>
                          <a:cxn ang="0">
                            <a:pos x="T4" y="T5"/>
                          </a:cxn>
                          <a:cxn ang="0">
                            <a:pos x="T6" y="T7"/>
                          </a:cxn>
                          <a:cxn ang="0">
                            <a:pos x="T8" y="T9"/>
                          </a:cxn>
                          <a:cxn ang="0">
                            <a:pos x="T10" y="T11"/>
                          </a:cxn>
                        </a:cxnLst>
                        <a:rect l="0" t="0" r="r" b="b"/>
                        <a:pathLst>
                          <a:path w="125" h="194">
                            <a:moveTo>
                              <a:pt x="0" y="0"/>
                            </a:moveTo>
                            <a:lnTo>
                              <a:pt x="125" y="0"/>
                            </a:lnTo>
                            <a:lnTo>
                              <a:pt x="125" y="172"/>
                            </a:lnTo>
                            <a:lnTo>
                              <a:pt x="62" y="186"/>
                            </a:lnTo>
                            <a:lnTo>
                              <a:pt x="0" y="194"/>
                            </a:lnTo>
                            <a:lnTo>
                              <a:pt x="0" y="0"/>
                            </a:lnTo>
                            <a:close/>
                          </a:path>
                        </a:pathLst>
                      </a:custGeom>
                      <a:grpFill/>
                      <a:ln w="0">
                        <a:noFill/>
                        <a:prstDash val="solid"/>
                        <a:round/>
                        <a:headEnd/>
                        <a:tailEnd/>
                      </a:ln>
                    </p:spPr>
                    <p:txBody>
                      <a:bodyPr/>
                      <a:lstStyle/>
                      <a:p>
                        <a:pPr defTabSz="685800">
                          <a:defRPr/>
                        </a:pPr>
                        <a:endParaRPr lang="en-US" sz="1350" kern="0">
                          <a:solidFill>
                            <a:prstClr val="black"/>
                          </a:solidFill>
                          <a:latin typeface="Montserrat" panose="00000500000000000000" pitchFamily="2" charset="0"/>
                        </a:endParaRPr>
                      </a:p>
                    </p:txBody>
                  </p:sp>
                  <p:sp>
                    <p:nvSpPr>
                      <p:cNvPr id="144" name="Freeform 185"/>
                      <p:cNvSpPr>
                        <a:spLocks/>
                      </p:cNvSpPr>
                      <p:nvPr/>
                    </p:nvSpPr>
                    <p:spPr bwMode="auto">
                      <a:xfrm>
                        <a:off x="684239" y="6740470"/>
                        <a:ext cx="327143" cy="760737"/>
                      </a:xfrm>
                      <a:custGeom>
                        <a:avLst/>
                        <a:gdLst>
                          <a:gd name="T0" fmla="*/ 0 w 126"/>
                          <a:gd name="T1" fmla="*/ 0 h 293"/>
                          <a:gd name="T2" fmla="*/ 126 w 126"/>
                          <a:gd name="T3" fmla="*/ 0 h 293"/>
                          <a:gd name="T4" fmla="*/ 126 w 126"/>
                          <a:gd name="T5" fmla="*/ 238 h 293"/>
                          <a:gd name="T6" fmla="*/ 63 w 126"/>
                          <a:gd name="T7" fmla="*/ 270 h 293"/>
                          <a:gd name="T8" fmla="*/ 0 w 126"/>
                          <a:gd name="T9" fmla="*/ 293 h 293"/>
                          <a:gd name="T10" fmla="*/ 0 w 126"/>
                          <a:gd name="T11" fmla="*/ 0 h 293"/>
                        </a:gdLst>
                        <a:ahLst/>
                        <a:cxnLst>
                          <a:cxn ang="0">
                            <a:pos x="T0" y="T1"/>
                          </a:cxn>
                          <a:cxn ang="0">
                            <a:pos x="T2" y="T3"/>
                          </a:cxn>
                          <a:cxn ang="0">
                            <a:pos x="T4" y="T5"/>
                          </a:cxn>
                          <a:cxn ang="0">
                            <a:pos x="T6" y="T7"/>
                          </a:cxn>
                          <a:cxn ang="0">
                            <a:pos x="T8" y="T9"/>
                          </a:cxn>
                          <a:cxn ang="0">
                            <a:pos x="T10" y="T11"/>
                          </a:cxn>
                        </a:cxnLst>
                        <a:rect l="0" t="0" r="r" b="b"/>
                        <a:pathLst>
                          <a:path w="126" h="293">
                            <a:moveTo>
                              <a:pt x="0" y="0"/>
                            </a:moveTo>
                            <a:lnTo>
                              <a:pt x="126" y="0"/>
                            </a:lnTo>
                            <a:lnTo>
                              <a:pt x="126" y="238"/>
                            </a:lnTo>
                            <a:lnTo>
                              <a:pt x="63" y="270"/>
                            </a:lnTo>
                            <a:lnTo>
                              <a:pt x="0" y="293"/>
                            </a:lnTo>
                            <a:lnTo>
                              <a:pt x="0" y="0"/>
                            </a:lnTo>
                            <a:close/>
                          </a:path>
                        </a:pathLst>
                      </a:custGeom>
                      <a:grpFill/>
                      <a:ln w="0">
                        <a:noFill/>
                        <a:prstDash val="solid"/>
                        <a:round/>
                        <a:headEnd/>
                        <a:tailEnd/>
                      </a:ln>
                    </p:spPr>
                    <p:txBody>
                      <a:bodyPr/>
                      <a:lstStyle/>
                      <a:p>
                        <a:pPr defTabSz="685800">
                          <a:defRPr/>
                        </a:pPr>
                        <a:endParaRPr lang="en-US" sz="1350" kern="0">
                          <a:solidFill>
                            <a:prstClr val="black"/>
                          </a:solidFill>
                          <a:latin typeface="Montserrat" panose="00000500000000000000" pitchFamily="2" charset="0"/>
                        </a:endParaRPr>
                      </a:p>
                    </p:txBody>
                  </p:sp>
                </p:grpSp>
              </p:grpSp>
            </p:grpSp>
          </p:grpSp>
        </p:grpSp>
        <p:grpSp>
          <p:nvGrpSpPr>
            <p:cNvPr id="42" name="Group 41"/>
            <p:cNvGrpSpPr/>
            <p:nvPr/>
          </p:nvGrpSpPr>
          <p:grpSpPr>
            <a:xfrm>
              <a:off x="3096312" y="2128824"/>
              <a:ext cx="5885375" cy="3884199"/>
              <a:chOff x="3437508" y="2128824"/>
              <a:chExt cx="5885375" cy="3884199"/>
            </a:xfrm>
          </p:grpSpPr>
          <p:sp>
            <p:nvSpPr>
              <p:cNvPr id="92" name="Oval 91"/>
              <p:cNvSpPr/>
              <p:nvPr/>
            </p:nvSpPr>
            <p:spPr>
              <a:xfrm>
                <a:off x="4431818" y="4912453"/>
                <a:ext cx="660434" cy="660434"/>
              </a:xfrm>
              <a:prstGeom prst="ellipse">
                <a:avLst/>
              </a:prstGeom>
              <a:solidFill>
                <a:srgbClr val="E6E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ontserrat" panose="00000500000000000000" pitchFamily="2" charset="0"/>
                </a:endParaRPr>
              </a:p>
            </p:txBody>
          </p:sp>
          <p:sp>
            <p:nvSpPr>
              <p:cNvPr id="91" name="Oval 90"/>
              <p:cNvSpPr/>
              <p:nvPr/>
            </p:nvSpPr>
            <p:spPr>
              <a:xfrm>
                <a:off x="8523758" y="5213899"/>
                <a:ext cx="799125" cy="799124"/>
              </a:xfrm>
              <a:prstGeom prst="ellipse">
                <a:avLst/>
              </a:prstGeom>
              <a:solidFill>
                <a:srgbClr val="E6E7EE">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ontserrat" panose="00000500000000000000" pitchFamily="2" charset="0"/>
                </a:endParaRPr>
              </a:p>
            </p:txBody>
          </p:sp>
          <p:sp>
            <p:nvSpPr>
              <p:cNvPr id="90" name="Oval 89"/>
              <p:cNvSpPr/>
              <p:nvPr/>
            </p:nvSpPr>
            <p:spPr>
              <a:xfrm>
                <a:off x="3553429" y="2128824"/>
                <a:ext cx="1169999" cy="1169999"/>
              </a:xfrm>
              <a:prstGeom prst="ellipse">
                <a:avLst/>
              </a:prstGeom>
              <a:solidFill>
                <a:srgbClr val="E6E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ontserrat" panose="00000500000000000000" pitchFamily="2" charset="0"/>
                </a:endParaRPr>
              </a:p>
            </p:txBody>
          </p:sp>
          <p:sp>
            <p:nvSpPr>
              <p:cNvPr id="89" name="Oval 88"/>
              <p:cNvSpPr/>
              <p:nvPr/>
            </p:nvSpPr>
            <p:spPr>
              <a:xfrm>
                <a:off x="5366166" y="2584686"/>
                <a:ext cx="1169999" cy="1169999"/>
              </a:xfrm>
              <a:prstGeom prst="ellipse">
                <a:avLst/>
              </a:prstGeom>
              <a:solidFill>
                <a:srgbClr val="E6E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ontserrat" panose="00000500000000000000" pitchFamily="2" charset="0"/>
                </a:endParaRPr>
              </a:p>
            </p:txBody>
          </p:sp>
          <p:sp>
            <p:nvSpPr>
              <p:cNvPr id="81" name="Oval 80"/>
              <p:cNvSpPr/>
              <p:nvPr/>
            </p:nvSpPr>
            <p:spPr>
              <a:xfrm>
                <a:off x="3514563" y="4390966"/>
                <a:ext cx="879038" cy="879038"/>
              </a:xfrm>
              <a:prstGeom prst="ellipse">
                <a:avLst/>
              </a:prstGeom>
              <a:solidFill>
                <a:srgbClr val="E6E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ontserrat" panose="00000500000000000000" pitchFamily="2" charset="0"/>
                </a:endParaRPr>
              </a:p>
            </p:txBody>
          </p:sp>
          <p:grpSp>
            <p:nvGrpSpPr>
              <p:cNvPr id="26" name="Group 25"/>
              <p:cNvGrpSpPr/>
              <p:nvPr/>
            </p:nvGrpSpPr>
            <p:grpSpPr>
              <a:xfrm>
                <a:off x="3437508" y="2288465"/>
                <a:ext cx="2829319" cy="2829318"/>
                <a:chOff x="1421312" y="1254016"/>
                <a:chExt cx="3468914" cy="3468914"/>
              </a:xfrm>
            </p:grpSpPr>
            <p:sp>
              <p:nvSpPr>
                <p:cNvPr id="16" name="Oval 15"/>
                <p:cNvSpPr/>
                <p:nvPr/>
              </p:nvSpPr>
              <p:spPr>
                <a:xfrm>
                  <a:off x="1421312" y="1254016"/>
                  <a:ext cx="3468914" cy="3468914"/>
                </a:xfrm>
                <a:prstGeom prst="ellipse">
                  <a:avLst/>
                </a:prstGeom>
                <a:solidFill>
                  <a:schemeClr val="accent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ontserrat" panose="00000500000000000000" pitchFamily="2" charset="0"/>
                  </a:endParaRPr>
                </a:p>
              </p:txBody>
            </p:sp>
            <p:sp>
              <p:nvSpPr>
                <p:cNvPr id="18" name="Rectangle 17"/>
                <p:cNvSpPr/>
                <p:nvPr/>
              </p:nvSpPr>
              <p:spPr>
                <a:xfrm>
                  <a:off x="1705608" y="2379288"/>
                  <a:ext cx="2905068" cy="1715615"/>
                </a:xfrm>
                <a:prstGeom prst="rect">
                  <a:avLst/>
                </a:prstGeom>
              </p:spPr>
              <p:txBody>
                <a:bodyPr wrap="square" anchor="ctr">
                  <a:spAutoFit/>
                </a:bodyPr>
                <a:lstStyle/>
                <a:p>
                  <a:pPr algn="ctr"/>
                  <a:r>
                    <a:rPr lang="en-US" sz="2000" b="1" dirty="0">
                      <a:solidFill>
                        <a:schemeClr val="bg1"/>
                      </a:solidFill>
                      <a:latin typeface="Montserrat" panose="00000500000000000000" pitchFamily="2" charset="0"/>
                      <a:cs typeface="Arial" panose="020B0604020202020204" pitchFamily="34" charset="0"/>
                    </a:rPr>
                    <a:t>Transición en la  formación de médicos residentes</a:t>
                  </a:r>
                </a:p>
                <a:p>
                  <a:pPr algn="ctr"/>
                  <a:endParaRPr lang="en-US" sz="2400" b="1" dirty="0">
                    <a:solidFill>
                      <a:schemeClr val="bg1"/>
                    </a:solidFill>
                    <a:latin typeface="Montserrat" panose="00000500000000000000" pitchFamily="2" charset="0"/>
                    <a:cs typeface="Arial" panose="020B0604020202020204" pitchFamily="34" charset="0"/>
                  </a:endParaRPr>
                </a:p>
              </p:txBody>
            </p:sp>
          </p:grpSp>
          <p:grpSp>
            <p:nvGrpSpPr>
              <p:cNvPr id="22" name="Group 21"/>
              <p:cNvGrpSpPr/>
              <p:nvPr/>
            </p:nvGrpSpPr>
            <p:grpSpPr>
              <a:xfrm>
                <a:off x="5139302" y="4197459"/>
                <a:ext cx="1398865" cy="1041413"/>
                <a:chOff x="3401142" y="3350717"/>
                <a:chExt cx="1715094" cy="1276836"/>
              </a:xfrm>
            </p:grpSpPr>
            <p:sp>
              <p:nvSpPr>
                <p:cNvPr id="17" name="Oval 16"/>
                <p:cNvSpPr/>
                <p:nvPr/>
              </p:nvSpPr>
              <p:spPr>
                <a:xfrm>
                  <a:off x="3615734" y="3350717"/>
                  <a:ext cx="1269385" cy="1276836"/>
                </a:xfrm>
                <a:prstGeom prst="ellipse">
                  <a:avLst/>
                </a:prstGeom>
                <a:solidFill>
                  <a:schemeClr val="accent4"/>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ontserrat" panose="00000500000000000000" pitchFamily="2" charset="0"/>
                  </a:endParaRPr>
                </a:p>
              </p:txBody>
            </p:sp>
            <p:sp>
              <p:nvSpPr>
                <p:cNvPr id="19" name="Rectangle 18"/>
                <p:cNvSpPr/>
                <p:nvPr/>
              </p:nvSpPr>
              <p:spPr>
                <a:xfrm>
                  <a:off x="3401142" y="3707328"/>
                  <a:ext cx="1715094" cy="530281"/>
                </a:xfrm>
                <a:prstGeom prst="rect">
                  <a:avLst/>
                </a:prstGeom>
              </p:spPr>
              <p:txBody>
                <a:bodyPr wrap="square" anchor="ctr">
                  <a:spAutoFit/>
                </a:bodyPr>
                <a:lstStyle/>
                <a:p>
                  <a:pPr algn="ctr"/>
                  <a:r>
                    <a:rPr lang="en-US" sz="1400" b="1" dirty="0">
                      <a:latin typeface="Montserrat" panose="00000500000000000000" pitchFamily="2" charset="0"/>
                      <a:cs typeface="Arial" panose="020B0604020202020204" pitchFamily="34" charset="0"/>
                    </a:rPr>
                    <a:t>Proyección</a:t>
                  </a:r>
                </a:p>
                <a:p>
                  <a:pPr algn="ctr"/>
                  <a:r>
                    <a:rPr lang="en-US" sz="1400" b="1" dirty="0">
                      <a:latin typeface="Montserrat" panose="00000500000000000000" pitchFamily="2" charset="0"/>
                      <a:cs typeface="Arial" panose="020B0604020202020204" pitchFamily="34" charset="0"/>
                    </a:rPr>
                    <a:t>2022- 2025</a:t>
                  </a:r>
                </a:p>
              </p:txBody>
            </p:sp>
          </p:grpSp>
        </p:grpSp>
      </p:grpSp>
      <p:sp>
        <p:nvSpPr>
          <p:cNvPr id="8" name="Arc 52">
            <a:extLst>
              <a:ext uri="{FF2B5EF4-FFF2-40B4-BE49-F238E27FC236}">
                <a16:creationId xmlns:a16="http://schemas.microsoft.com/office/drawing/2014/main" id="{EC0C26E0-EC78-68DE-EE59-9A129F14BFF8}"/>
              </a:ext>
            </a:extLst>
          </p:cNvPr>
          <p:cNvSpPr/>
          <p:nvPr/>
        </p:nvSpPr>
        <p:spPr>
          <a:xfrm>
            <a:off x="8915671" y="5649682"/>
            <a:ext cx="855449" cy="855450"/>
          </a:xfrm>
          <a:prstGeom prst="arc">
            <a:avLst>
              <a:gd name="adj1" fmla="val 27087"/>
              <a:gd name="adj2" fmla="val 10813135"/>
            </a:avLst>
          </a:prstGeom>
          <a:noFill/>
          <a:ln>
            <a:solidFill>
              <a:schemeClr val="accent3"/>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ontserrat" panose="00000500000000000000" pitchFamily="2" charset="0"/>
            </a:endParaRPr>
          </a:p>
        </p:txBody>
      </p:sp>
      <p:sp>
        <p:nvSpPr>
          <p:cNvPr id="13" name="Oval 48">
            <a:extLst>
              <a:ext uri="{FF2B5EF4-FFF2-40B4-BE49-F238E27FC236}">
                <a16:creationId xmlns:a16="http://schemas.microsoft.com/office/drawing/2014/main" id="{5000D28E-D821-6CE1-D5A0-62C9D143E492}"/>
              </a:ext>
            </a:extLst>
          </p:cNvPr>
          <p:cNvSpPr/>
          <p:nvPr/>
        </p:nvSpPr>
        <p:spPr>
          <a:xfrm>
            <a:off x="8948963" y="5669378"/>
            <a:ext cx="777681" cy="777682"/>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ontserrat" panose="00000500000000000000" pitchFamily="2" charset="0"/>
            </a:endParaRPr>
          </a:p>
        </p:txBody>
      </p:sp>
      <p:sp>
        <p:nvSpPr>
          <p:cNvPr id="27" name="Rectangle 65">
            <a:extLst>
              <a:ext uri="{FF2B5EF4-FFF2-40B4-BE49-F238E27FC236}">
                <a16:creationId xmlns:a16="http://schemas.microsoft.com/office/drawing/2014/main" id="{E13C5EAD-20C1-DED6-6049-45FE791AA3C5}"/>
              </a:ext>
            </a:extLst>
          </p:cNvPr>
          <p:cNvSpPr/>
          <p:nvPr/>
        </p:nvSpPr>
        <p:spPr>
          <a:xfrm>
            <a:off x="6974190" y="5682549"/>
            <a:ext cx="1730517" cy="938719"/>
          </a:xfrm>
          <a:prstGeom prst="rect">
            <a:avLst/>
          </a:prstGeom>
        </p:spPr>
        <p:txBody>
          <a:bodyPr wrap="square" anchor="ctr">
            <a:spAutoFit/>
          </a:bodyPr>
          <a:lstStyle/>
          <a:p>
            <a:pPr marL="128588" indent="-128588">
              <a:buFont typeface="Arial" panose="020B0604020202020204" pitchFamily="34" charset="0"/>
              <a:buChar char="›"/>
            </a:pPr>
            <a:r>
              <a:rPr lang="en-US" sz="1100" b="1" dirty="0">
                <a:solidFill>
                  <a:schemeClr val="tx2">
                    <a:lumMod val="75000"/>
                    <a:lumOff val="25000"/>
                  </a:schemeClr>
                </a:solidFill>
                <a:latin typeface="Montserrat" panose="00000500000000000000" pitchFamily="2" charset="0"/>
                <a:cs typeface="Arial" panose="020B0604020202020204" pitchFamily="34" charset="0"/>
              </a:rPr>
              <a:t>Programa de seguimiento de la salud mental para residentes y docentes.</a:t>
            </a:r>
          </a:p>
        </p:txBody>
      </p:sp>
      <p:sp>
        <p:nvSpPr>
          <p:cNvPr id="40" name="Rectangle 40">
            <a:extLst>
              <a:ext uri="{FF2B5EF4-FFF2-40B4-BE49-F238E27FC236}">
                <a16:creationId xmlns:a16="http://schemas.microsoft.com/office/drawing/2014/main" id="{3B8770C6-6B18-96B8-C6B0-27326ED81808}"/>
              </a:ext>
            </a:extLst>
          </p:cNvPr>
          <p:cNvSpPr/>
          <p:nvPr/>
        </p:nvSpPr>
        <p:spPr>
          <a:xfrm>
            <a:off x="8920150" y="5858599"/>
            <a:ext cx="790823" cy="430887"/>
          </a:xfrm>
          <a:prstGeom prst="rect">
            <a:avLst/>
          </a:prstGeom>
        </p:spPr>
        <p:txBody>
          <a:bodyPr wrap="square" anchor="ctr">
            <a:spAutoFit/>
          </a:bodyPr>
          <a:lstStyle/>
          <a:p>
            <a:pPr algn="ctr"/>
            <a:r>
              <a:rPr lang="en-US" sz="1100" b="1" dirty="0">
                <a:solidFill>
                  <a:schemeClr val="accent3"/>
                </a:solidFill>
                <a:latin typeface="Montserrat" panose="00000500000000000000" pitchFamily="2" charset="0"/>
                <a:cs typeface="Arial" panose="020B0604020202020204" pitchFamily="34" charset="0"/>
              </a:rPr>
              <a:t>Salud mental</a:t>
            </a:r>
          </a:p>
        </p:txBody>
      </p:sp>
      <p:pic>
        <p:nvPicPr>
          <p:cNvPr id="73" name="Imagen 72">
            <a:extLst>
              <a:ext uri="{FF2B5EF4-FFF2-40B4-BE49-F238E27FC236}">
                <a16:creationId xmlns:a16="http://schemas.microsoft.com/office/drawing/2014/main" id="{E0829825-0D39-92A2-524A-91FA8602C8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7679" y="5611702"/>
            <a:ext cx="316395" cy="301329"/>
          </a:xfrm>
          <a:prstGeom prst="ellipse">
            <a:avLst/>
          </a:prstGeom>
        </p:spPr>
      </p:pic>
      <p:sp>
        <p:nvSpPr>
          <p:cNvPr id="80" name="Rectangle 46">
            <a:extLst>
              <a:ext uri="{FF2B5EF4-FFF2-40B4-BE49-F238E27FC236}">
                <a16:creationId xmlns:a16="http://schemas.microsoft.com/office/drawing/2014/main" id="{61AFE5EB-8CB3-6616-089C-3CCFA897EFF8}"/>
              </a:ext>
            </a:extLst>
          </p:cNvPr>
          <p:cNvSpPr/>
          <p:nvPr/>
        </p:nvSpPr>
        <p:spPr>
          <a:xfrm>
            <a:off x="9752464" y="1485456"/>
            <a:ext cx="851515" cy="430887"/>
          </a:xfrm>
          <a:prstGeom prst="rect">
            <a:avLst/>
          </a:prstGeom>
        </p:spPr>
        <p:txBody>
          <a:bodyPr wrap="square" anchor="ctr">
            <a:spAutoFit/>
          </a:bodyPr>
          <a:lstStyle/>
          <a:p>
            <a:pPr algn="ctr"/>
            <a:r>
              <a:rPr lang="es-MX" sz="1100" b="1" dirty="0">
                <a:solidFill>
                  <a:schemeClr val="accent1"/>
                </a:solidFill>
                <a:latin typeface="Montserrat" panose="00000500000000000000" pitchFamily="2" charset="0"/>
                <a:cs typeface="Arial" panose="020B0604020202020204" pitchFamily="34" charset="0"/>
              </a:rPr>
              <a:t>Uso de </a:t>
            </a:r>
            <a:r>
              <a:rPr lang="es-MX" sz="1100" b="1" dirty="0" err="1">
                <a:solidFill>
                  <a:schemeClr val="accent1"/>
                </a:solidFill>
                <a:latin typeface="Montserrat" panose="00000500000000000000" pitchFamily="2" charset="0"/>
                <a:cs typeface="Arial" panose="020B0604020202020204" pitchFamily="34" charset="0"/>
              </a:rPr>
              <a:t>TICs</a:t>
            </a:r>
            <a:endParaRPr lang="es-MX" sz="1100" b="1" dirty="0">
              <a:solidFill>
                <a:schemeClr val="accent1"/>
              </a:solidFill>
              <a:latin typeface="Montserrat" panose="00000500000000000000" pitchFamily="2" charset="0"/>
              <a:cs typeface="Arial" panose="020B0604020202020204" pitchFamily="34" charset="0"/>
            </a:endParaRPr>
          </a:p>
        </p:txBody>
      </p:sp>
      <p:sp>
        <p:nvSpPr>
          <p:cNvPr id="82" name="Oval 58">
            <a:extLst>
              <a:ext uri="{FF2B5EF4-FFF2-40B4-BE49-F238E27FC236}">
                <a16:creationId xmlns:a16="http://schemas.microsoft.com/office/drawing/2014/main" id="{27419BAC-BDD6-DC81-BEFD-94745C99093C}"/>
              </a:ext>
            </a:extLst>
          </p:cNvPr>
          <p:cNvSpPr/>
          <p:nvPr/>
        </p:nvSpPr>
        <p:spPr>
          <a:xfrm>
            <a:off x="9789380" y="1311453"/>
            <a:ext cx="777681" cy="77768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ontserrat" panose="00000500000000000000" pitchFamily="2" charset="0"/>
            </a:endParaRPr>
          </a:p>
        </p:txBody>
      </p:sp>
      <p:sp>
        <p:nvSpPr>
          <p:cNvPr id="83" name="Arc 59">
            <a:extLst>
              <a:ext uri="{FF2B5EF4-FFF2-40B4-BE49-F238E27FC236}">
                <a16:creationId xmlns:a16="http://schemas.microsoft.com/office/drawing/2014/main" id="{E8902243-841E-F595-3CB7-B78C1D04E9D9}"/>
              </a:ext>
            </a:extLst>
          </p:cNvPr>
          <p:cNvSpPr/>
          <p:nvPr/>
        </p:nvSpPr>
        <p:spPr>
          <a:xfrm>
            <a:off x="9750496" y="1273175"/>
            <a:ext cx="855449" cy="855450"/>
          </a:xfrm>
          <a:prstGeom prst="arc">
            <a:avLst>
              <a:gd name="adj1" fmla="val 27087"/>
              <a:gd name="adj2" fmla="val 10813135"/>
            </a:avLst>
          </a:prstGeom>
          <a:noFill/>
          <a:ln>
            <a:solidFill>
              <a:schemeClr val="accent1"/>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ontserrat" panose="00000500000000000000" pitchFamily="2" charset="0"/>
            </a:endParaRPr>
          </a:p>
        </p:txBody>
      </p:sp>
      <p:sp>
        <p:nvSpPr>
          <p:cNvPr id="84" name="Oval 68">
            <a:extLst>
              <a:ext uri="{FF2B5EF4-FFF2-40B4-BE49-F238E27FC236}">
                <a16:creationId xmlns:a16="http://schemas.microsoft.com/office/drawing/2014/main" id="{9767B952-7D35-076E-60D3-148E07A2562E}"/>
              </a:ext>
            </a:extLst>
          </p:cNvPr>
          <p:cNvSpPr/>
          <p:nvPr/>
        </p:nvSpPr>
        <p:spPr>
          <a:xfrm>
            <a:off x="9976227" y="1062773"/>
            <a:ext cx="403984" cy="403985"/>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ontserrat" panose="00000500000000000000" pitchFamily="2" charset="0"/>
            </a:endParaRPr>
          </a:p>
        </p:txBody>
      </p:sp>
      <p:sp>
        <p:nvSpPr>
          <p:cNvPr id="85" name="Rectangle 44">
            <a:extLst>
              <a:ext uri="{FF2B5EF4-FFF2-40B4-BE49-F238E27FC236}">
                <a16:creationId xmlns:a16="http://schemas.microsoft.com/office/drawing/2014/main" id="{DD0A86D9-ADAF-605C-26C3-CDE3A5281246}"/>
              </a:ext>
            </a:extLst>
          </p:cNvPr>
          <p:cNvSpPr/>
          <p:nvPr/>
        </p:nvSpPr>
        <p:spPr>
          <a:xfrm>
            <a:off x="10030150" y="3133891"/>
            <a:ext cx="1075080" cy="415498"/>
          </a:xfrm>
          <a:prstGeom prst="rect">
            <a:avLst/>
          </a:prstGeom>
        </p:spPr>
        <p:txBody>
          <a:bodyPr wrap="square" anchor="ctr">
            <a:spAutoFit/>
          </a:bodyPr>
          <a:lstStyle/>
          <a:p>
            <a:pPr algn="ctr"/>
            <a:r>
              <a:rPr lang="en-US" sz="1050" b="1" dirty="0">
                <a:solidFill>
                  <a:schemeClr val="accent5"/>
                </a:solidFill>
                <a:latin typeface="Montserrat" panose="00000500000000000000" pitchFamily="2" charset="0"/>
                <a:cs typeface="Arial" panose="020B0604020202020204" pitchFamily="34" charset="0"/>
              </a:rPr>
              <a:t>Vinculación académica</a:t>
            </a:r>
          </a:p>
        </p:txBody>
      </p:sp>
      <p:sp>
        <p:nvSpPr>
          <p:cNvPr id="86" name="Oval 61">
            <a:extLst>
              <a:ext uri="{FF2B5EF4-FFF2-40B4-BE49-F238E27FC236}">
                <a16:creationId xmlns:a16="http://schemas.microsoft.com/office/drawing/2014/main" id="{8DB7DCD7-346B-1678-53E1-542FBEAAB354}"/>
              </a:ext>
            </a:extLst>
          </p:cNvPr>
          <p:cNvSpPr/>
          <p:nvPr/>
        </p:nvSpPr>
        <p:spPr>
          <a:xfrm>
            <a:off x="10065961" y="2830572"/>
            <a:ext cx="985534" cy="1005989"/>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ontserrat" panose="00000500000000000000" pitchFamily="2" charset="0"/>
            </a:endParaRPr>
          </a:p>
        </p:txBody>
      </p:sp>
      <p:sp>
        <p:nvSpPr>
          <p:cNvPr id="87" name="Arc 62">
            <a:extLst>
              <a:ext uri="{FF2B5EF4-FFF2-40B4-BE49-F238E27FC236}">
                <a16:creationId xmlns:a16="http://schemas.microsoft.com/office/drawing/2014/main" id="{5A746EFD-8C72-87D7-E1B5-F4FEAA0B7E29}"/>
              </a:ext>
            </a:extLst>
          </p:cNvPr>
          <p:cNvSpPr/>
          <p:nvPr/>
        </p:nvSpPr>
        <p:spPr>
          <a:xfrm>
            <a:off x="10007792" y="2970790"/>
            <a:ext cx="1097438" cy="943216"/>
          </a:xfrm>
          <a:prstGeom prst="arc">
            <a:avLst>
              <a:gd name="adj1" fmla="val 21527781"/>
              <a:gd name="adj2" fmla="val 10813135"/>
            </a:avLst>
          </a:prstGeom>
          <a:noFill/>
          <a:ln>
            <a:solidFill>
              <a:schemeClr val="accent5"/>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ontserrat" panose="00000500000000000000" pitchFamily="2" charset="0"/>
            </a:endParaRPr>
          </a:p>
        </p:txBody>
      </p:sp>
      <p:sp>
        <p:nvSpPr>
          <p:cNvPr id="88" name="Oval 69">
            <a:extLst>
              <a:ext uri="{FF2B5EF4-FFF2-40B4-BE49-F238E27FC236}">
                <a16:creationId xmlns:a16="http://schemas.microsoft.com/office/drawing/2014/main" id="{E097EA72-0118-2DB8-6BE7-7FCD1FAA8A55}"/>
              </a:ext>
            </a:extLst>
          </p:cNvPr>
          <p:cNvSpPr/>
          <p:nvPr/>
        </p:nvSpPr>
        <p:spPr>
          <a:xfrm>
            <a:off x="10139365" y="2750943"/>
            <a:ext cx="403985" cy="403985"/>
          </a:xfrm>
          <a:prstGeom prst="ellipse">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ontserrat" panose="00000500000000000000" pitchFamily="2" charset="0"/>
            </a:endParaRPr>
          </a:p>
        </p:txBody>
      </p:sp>
      <p:sp>
        <p:nvSpPr>
          <p:cNvPr id="93" name="Rectangle 42">
            <a:extLst>
              <a:ext uri="{FF2B5EF4-FFF2-40B4-BE49-F238E27FC236}">
                <a16:creationId xmlns:a16="http://schemas.microsoft.com/office/drawing/2014/main" id="{E5D8F9FE-FC8E-A3DD-BEBF-137DAB88BB17}"/>
              </a:ext>
            </a:extLst>
          </p:cNvPr>
          <p:cNvSpPr/>
          <p:nvPr/>
        </p:nvSpPr>
        <p:spPr>
          <a:xfrm>
            <a:off x="9916621" y="4739061"/>
            <a:ext cx="729687" cy="246221"/>
          </a:xfrm>
          <a:prstGeom prst="rect">
            <a:avLst/>
          </a:prstGeom>
        </p:spPr>
        <p:txBody>
          <a:bodyPr wrap="none" anchor="ctr">
            <a:spAutoFit/>
          </a:bodyPr>
          <a:lstStyle/>
          <a:p>
            <a:pPr algn="ctr"/>
            <a:r>
              <a:rPr lang="es-MX" sz="1000" b="1" dirty="0">
                <a:solidFill>
                  <a:schemeClr val="accent2"/>
                </a:solidFill>
                <a:latin typeface="Montserrat" panose="00000500000000000000" pitchFamily="2" charset="0"/>
                <a:cs typeface="Arial" panose="020B0604020202020204" pitchFamily="34" charset="0"/>
              </a:rPr>
              <a:t>Tutorías</a:t>
            </a:r>
            <a:endParaRPr lang="es-MX" sz="800" b="1" dirty="0">
              <a:solidFill>
                <a:schemeClr val="accent2"/>
              </a:solidFill>
              <a:latin typeface="Montserrat" panose="00000500000000000000" pitchFamily="2" charset="0"/>
              <a:cs typeface="Arial" panose="020B0604020202020204" pitchFamily="34" charset="0"/>
            </a:endParaRPr>
          </a:p>
        </p:txBody>
      </p:sp>
      <p:sp>
        <p:nvSpPr>
          <p:cNvPr id="94" name="Oval 55">
            <a:extLst>
              <a:ext uri="{FF2B5EF4-FFF2-40B4-BE49-F238E27FC236}">
                <a16:creationId xmlns:a16="http://schemas.microsoft.com/office/drawing/2014/main" id="{AF5A7816-6A7D-2BEE-37FD-2757412910E5}"/>
              </a:ext>
            </a:extLst>
          </p:cNvPr>
          <p:cNvSpPr/>
          <p:nvPr/>
        </p:nvSpPr>
        <p:spPr>
          <a:xfrm>
            <a:off x="9892619" y="4472724"/>
            <a:ext cx="777683" cy="77768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ontserrat" panose="00000500000000000000" pitchFamily="2" charset="0"/>
            </a:endParaRPr>
          </a:p>
        </p:txBody>
      </p:sp>
      <p:sp>
        <p:nvSpPr>
          <p:cNvPr id="146" name="Oval 67">
            <a:extLst>
              <a:ext uri="{FF2B5EF4-FFF2-40B4-BE49-F238E27FC236}">
                <a16:creationId xmlns:a16="http://schemas.microsoft.com/office/drawing/2014/main" id="{162F91AD-F856-84FA-5662-4B7C816AB45D}"/>
              </a:ext>
            </a:extLst>
          </p:cNvPr>
          <p:cNvSpPr/>
          <p:nvPr/>
        </p:nvSpPr>
        <p:spPr>
          <a:xfrm>
            <a:off x="10053486" y="4257632"/>
            <a:ext cx="403985" cy="403985"/>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ontserrat" panose="00000500000000000000" pitchFamily="2" charset="0"/>
            </a:endParaRPr>
          </a:p>
        </p:txBody>
      </p:sp>
      <p:sp>
        <p:nvSpPr>
          <p:cNvPr id="147" name="Rectangle 63">
            <a:extLst>
              <a:ext uri="{FF2B5EF4-FFF2-40B4-BE49-F238E27FC236}">
                <a16:creationId xmlns:a16="http://schemas.microsoft.com/office/drawing/2014/main" id="{6FC89433-4D86-A167-782E-B35F6155DB91}"/>
              </a:ext>
            </a:extLst>
          </p:cNvPr>
          <p:cNvSpPr/>
          <p:nvPr/>
        </p:nvSpPr>
        <p:spPr>
          <a:xfrm>
            <a:off x="7220617" y="768373"/>
            <a:ext cx="2072276" cy="1523494"/>
          </a:xfrm>
          <a:prstGeom prst="rect">
            <a:avLst/>
          </a:prstGeom>
          <a:solidFill>
            <a:schemeClr val="bg1"/>
          </a:solidFill>
        </p:spPr>
        <p:txBody>
          <a:bodyPr wrap="square" anchor="ctr">
            <a:spAutoFit/>
          </a:bodyPr>
          <a:lstStyle/>
          <a:p>
            <a:pPr marL="128588" indent="-128588">
              <a:spcAft>
                <a:spcPts val="600"/>
              </a:spcAft>
              <a:buFont typeface="Arial" panose="020B0604020202020204" pitchFamily="34" charset="0"/>
              <a:buChar char="›"/>
            </a:pPr>
            <a:r>
              <a:rPr lang="es-MX" sz="1100" b="1" dirty="0">
                <a:solidFill>
                  <a:schemeClr val="tx2">
                    <a:lumMod val="75000"/>
                    <a:lumOff val="25000"/>
                  </a:schemeClr>
                </a:solidFill>
                <a:latin typeface="Montserrat" panose="00000500000000000000" pitchFamily="2" charset="0"/>
                <a:cs typeface="Arial" panose="020B0604020202020204" pitchFamily="34" charset="0"/>
              </a:rPr>
              <a:t>Actualización del  proceso para el Sistema de Control Académico del INP.</a:t>
            </a:r>
          </a:p>
          <a:p>
            <a:pPr marL="128588" indent="-128588">
              <a:spcAft>
                <a:spcPts val="600"/>
              </a:spcAft>
              <a:buFont typeface="Arial" panose="020B0604020202020204" pitchFamily="34" charset="0"/>
              <a:buChar char="›"/>
            </a:pPr>
            <a:r>
              <a:rPr lang="es-MX" sz="1100" b="1" dirty="0">
                <a:solidFill>
                  <a:schemeClr val="tx2">
                    <a:lumMod val="75000"/>
                    <a:lumOff val="25000"/>
                  </a:schemeClr>
                </a:solidFill>
                <a:latin typeface="Montserrat" panose="00000500000000000000" pitchFamily="2" charset="0"/>
                <a:cs typeface="Arial" panose="020B0604020202020204" pitchFamily="34" charset="0"/>
              </a:rPr>
              <a:t>Aula virtual como herramienta educativa para los médicos residentes de pediatría</a:t>
            </a:r>
            <a:r>
              <a:rPr lang="en-US" sz="1100" b="1" dirty="0">
                <a:solidFill>
                  <a:schemeClr val="tx2">
                    <a:lumMod val="75000"/>
                    <a:lumOff val="25000"/>
                  </a:schemeClr>
                </a:solidFill>
                <a:latin typeface="Montserrat" panose="00000500000000000000" pitchFamily="2" charset="0"/>
                <a:cs typeface="Arial" panose="020B0604020202020204" pitchFamily="34" charset="0"/>
              </a:rPr>
              <a:t>.</a:t>
            </a:r>
          </a:p>
        </p:txBody>
      </p:sp>
      <p:sp>
        <p:nvSpPr>
          <p:cNvPr id="148" name="Rectangle 63">
            <a:extLst>
              <a:ext uri="{FF2B5EF4-FFF2-40B4-BE49-F238E27FC236}">
                <a16:creationId xmlns:a16="http://schemas.microsoft.com/office/drawing/2014/main" id="{6F8E93B7-3BA9-2349-6702-A7272BA83253}"/>
              </a:ext>
            </a:extLst>
          </p:cNvPr>
          <p:cNvSpPr/>
          <p:nvPr/>
        </p:nvSpPr>
        <p:spPr>
          <a:xfrm>
            <a:off x="7728119" y="2457845"/>
            <a:ext cx="2241984" cy="1692771"/>
          </a:xfrm>
          <a:prstGeom prst="rect">
            <a:avLst/>
          </a:prstGeom>
          <a:solidFill>
            <a:schemeClr val="bg1"/>
          </a:solidFill>
        </p:spPr>
        <p:txBody>
          <a:bodyPr wrap="square" anchor="ctr">
            <a:spAutoFit/>
          </a:bodyPr>
          <a:lstStyle/>
          <a:p>
            <a:pPr marL="128588" indent="-128588">
              <a:spcAft>
                <a:spcPts val="600"/>
              </a:spcAft>
              <a:buFont typeface="Arial" panose="020B0604020202020204" pitchFamily="34" charset="0"/>
              <a:buChar char="›"/>
            </a:pPr>
            <a:r>
              <a:rPr lang="en-US" sz="1100" b="1" dirty="0">
                <a:solidFill>
                  <a:schemeClr val="tx2">
                    <a:lumMod val="75000"/>
                    <a:lumOff val="25000"/>
                  </a:schemeClr>
                </a:solidFill>
                <a:latin typeface="Montserrat" panose="00000500000000000000" pitchFamily="2" charset="0"/>
                <a:cs typeface="Arial" panose="020B0604020202020204" pitchFamily="34" charset="0"/>
              </a:rPr>
              <a:t>Colaboración académica con </a:t>
            </a:r>
            <a:r>
              <a:rPr lang="es-MX" sz="1100" b="1" dirty="0">
                <a:solidFill>
                  <a:schemeClr val="tx2">
                    <a:lumMod val="75000"/>
                    <a:lumOff val="25000"/>
                  </a:schemeClr>
                </a:solidFill>
                <a:latin typeface="Montserrat" panose="00000500000000000000" pitchFamily="2" charset="0"/>
                <a:cs typeface="Arial" panose="020B0604020202020204" pitchFamily="34" charset="0"/>
              </a:rPr>
              <a:t>instituciones nacionales e internacionales</a:t>
            </a:r>
          </a:p>
          <a:p>
            <a:pPr marL="128588" indent="-128588">
              <a:spcAft>
                <a:spcPts val="600"/>
              </a:spcAft>
              <a:buFont typeface="Arial" panose="020B0604020202020204" pitchFamily="34" charset="0"/>
              <a:buChar char="›"/>
            </a:pPr>
            <a:r>
              <a:rPr lang="es-MX" sz="1100" b="1" dirty="0">
                <a:solidFill>
                  <a:schemeClr val="tx2">
                    <a:lumMod val="75000"/>
                    <a:lumOff val="25000"/>
                  </a:schemeClr>
                </a:solidFill>
                <a:latin typeface="Montserrat" panose="00000500000000000000" pitchFamily="2" charset="0"/>
                <a:cs typeface="Arial" panose="020B0604020202020204" pitchFamily="34" charset="0"/>
              </a:rPr>
              <a:t>Participación en el Programa Extensión de Resultados de Atención Médica en Comunidad (Telementoring)</a:t>
            </a:r>
          </a:p>
        </p:txBody>
      </p:sp>
      <p:sp>
        <p:nvSpPr>
          <p:cNvPr id="149" name="Rectangle 63">
            <a:extLst>
              <a:ext uri="{FF2B5EF4-FFF2-40B4-BE49-F238E27FC236}">
                <a16:creationId xmlns:a16="http://schemas.microsoft.com/office/drawing/2014/main" id="{874520EF-720D-61F3-3984-18347275C834}"/>
              </a:ext>
            </a:extLst>
          </p:cNvPr>
          <p:cNvSpPr/>
          <p:nvPr/>
        </p:nvSpPr>
        <p:spPr>
          <a:xfrm>
            <a:off x="7826639" y="4367655"/>
            <a:ext cx="1884333" cy="1107996"/>
          </a:xfrm>
          <a:prstGeom prst="rect">
            <a:avLst/>
          </a:prstGeom>
          <a:solidFill>
            <a:schemeClr val="bg1"/>
          </a:solidFill>
        </p:spPr>
        <p:txBody>
          <a:bodyPr wrap="square" anchor="ctr">
            <a:spAutoFit/>
          </a:bodyPr>
          <a:lstStyle/>
          <a:p>
            <a:pPr marL="128588" indent="-128588">
              <a:buFont typeface="Arial" panose="020B0604020202020204" pitchFamily="34" charset="0"/>
              <a:buChar char="›"/>
            </a:pPr>
            <a:r>
              <a:rPr lang="en-US" sz="1100" b="1" dirty="0">
                <a:solidFill>
                  <a:schemeClr val="tx2">
                    <a:lumMod val="75000"/>
                    <a:lumOff val="25000"/>
                  </a:schemeClr>
                </a:solidFill>
                <a:latin typeface="Montserrat" panose="00000500000000000000" pitchFamily="2" charset="0"/>
                <a:cs typeface="Arial" panose="020B0604020202020204" pitchFamily="34" charset="0"/>
              </a:rPr>
              <a:t>Acompañamiento y seguimiento de los residentes con asesorias personalizadas para elaboración de tesis.</a:t>
            </a:r>
          </a:p>
        </p:txBody>
      </p:sp>
      <p:pic>
        <p:nvPicPr>
          <p:cNvPr id="156" name="Gráfico 155" descr="Boardroom contorno">
            <a:extLst>
              <a:ext uri="{FF2B5EF4-FFF2-40B4-BE49-F238E27FC236}">
                <a16:creationId xmlns:a16="http://schemas.microsoft.com/office/drawing/2014/main" id="{339CB0AE-8A7E-4DA0-5E36-541F28F9A7C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02263" y="4280769"/>
            <a:ext cx="308061" cy="308061"/>
          </a:xfrm>
          <a:prstGeom prst="rect">
            <a:avLst/>
          </a:prstGeom>
        </p:spPr>
      </p:pic>
      <p:pic>
        <p:nvPicPr>
          <p:cNvPr id="158" name="Gráfico 157" descr="Rope Knot contorno">
            <a:extLst>
              <a:ext uri="{FF2B5EF4-FFF2-40B4-BE49-F238E27FC236}">
                <a16:creationId xmlns:a16="http://schemas.microsoft.com/office/drawing/2014/main" id="{96B87103-E372-37B7-A1F2-FAC35B8B777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87330" y="2797348"/>
            <a:ext cx="285289" cy="285289"/>
          </a:xfrm>
          <a:prstGeom prst="rect">
            <a:avLst/>
          </a:prstGeom>
        </p:spPr>
      </p:pic>
      <p:pic>
        <p:nvPicPr>
          <p:cNvPr id="169" name="Gráfico 168" descr="Internet contorno">
            <a:extLst>
              <a:ext uri="{FF2B5EF4-FFF2-40B4-BE49-F238E27FC236}">
                <a16:creationId xmlns:a16="http://schemas.microsoft.com/office/drawing/2014/main" id="{D6CF00A7-E983-467E-5954-52A73EDBB27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30150" y="1095950"/>
            <a:ext cx="294413" cy="294413"/>
          </a:xfrm>
          <a:prstGeom prst="rect">
            <a:avLst/>
          </a:prstGeom>
        </p:spPr>
      </p:pic>
      <p:pic>
        <p:nvPicPr>
          <p:cNvPr id="171" name="Gráfico 170" descr="Remote learning language con relleno sólido">
            <a:extLst>
              <a:ext uri="{FF2B5EF4-FFF2-40B4-BE49-F238E27FC236}">
                <a16:creationId xmlns:a16="http://schemas.microsoft.com/office/drawing/2014/main" id="{49E2068C-9F6F-05D0-D131-45F5236A7F1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68384" y="773406"/>
            <a:ext cx="331812" cy="488716"/>
          </a:xfrm>
          <a:prstGeom prst="rect">
            <a:avLst/>
          </a:prstGeom>
        </p:spPr>
      </p:pic>
      <p:pic>
        <p:nvPicPr>
          <p:cNvPr id="173" name="Gráfico 172" descr="Clipboard Badge con relleno sólido">
            <a:extLst>
              <a:ext uri="{FF2B5EF4-FFF2-40B4-BE49-F238E27FC236}">
                <a16:creationId xmlns:a16="http://schemas.microsoft.com/office/drawing/2014/main" id="{D31A9F6B-F636-9BC4-C965-F7F58A923219}"/>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686128" y="5339753"/>
            <a:ext cx="287336" cy="287336"/>
          </a:xfrm>
          <a:prstGeom prst="rect">
            <a:avLst/>
          </a:prstGeom>
        </p:spPr>
      </p:pic>
      <p:sp>
        <p:nvSpPr>
          <p:cNvPr id="128" name="Google Shape;276;g22ce65a12c1_1_10">
            <a:extLst>
              <a:ext uri="{FF2B5EF4-FFF2-40B4-BE49-F238E27FC236}">
                <a16:creationId xmlns:a16="http://schemas.microsoft.com/office/drawing/2014/main" id="{E2B86E13-3963-49EB-ABF5-603E2274ABFC}"/>
              </a:ext>
            </a:extLst>
          </p:cNvPr>
          <p:cNvSpPr txBox="1"/>
          <p:nvPr/>
        </p:nvSpPr>
        <p:spPr>
          <a:xfrm>
            <a:off x="3887180" y="280773"/>
            <a:ext cx="4516064" cy="400110"/>
          </a:xfrm>
          <a:prstGeom prst="rect">
            <a:avLst/>
          </a:prstGeom>
        </p:spPr>
        <p:txBody>
          <a:bodyPr wrap="square">
            <a:spAutoFit/>
          </a:bodyPr>
          <a:lstStyle>
            <a:defPPr>
              <a:defRPr lang="es-MX"/>
            </a:defPPr>
            <a:lvl1pPr algn="ctr" eaLnBrk="1" fontAlgn="auto" hangingPunct="1">
              <a:spcBef>
                <a:spcPts val="0"/>
              </a:spcBef>
              <a:spcAft>
                <a:spcPts val="0"/>
              </a:spcAft>
              <a:defRPr sz="2000" b="1">
                <a:solidFill>
                  <a:srgbClr val="1F3864"/>
                </a:solidFill>
                <a:latin typeface="Montserrat"/>
              </a:defRPr>
            </a:lvl1pPr>
          </a:lstStyle>
          <a:p>
            <a:pPr eaLnBrk="0" fontAlgn="base" hangingPunct="0"/>
            <a:r>
              <a:rPr lang="es-MX" dirty="0">
                <a:solidFill>
                  <a:srgbClr val="05405D"/>
                </a:solidFill>
                <a:latin typeface="Montserrat" panose="00000500000000000000" pitchFamily="2" charset="0"/>
                <a:cs typeface="Arial" panose="020B0604020202020204" pitchFamily="34" charset="0"/>
                <a:sym typeface="Montserrat"/>
              </a:rPr>
              <a:t>Líneas de Acción</a:t>
            </a:r>
            <a:endParaRPr dirty="0">
              <a:solidFill>
                <a:srgbClr val="05405D"/>
              </a:solidFill>
              <a:highlight>
                <a:srgbClr val="FFFF00"/>
              </a:highlight>
              <a:latin typeface="Montserrat" panose="00000500000000000000" pitchFamily="2" charset="0"/>
              <a:cs typeface="Arial" panose="020B0604020202020204" pitchFamily="34" charset="0"/>
              <a:sym typeface="Montserrat"/>
            </a:endParaRPr>
          </a:p>
        </p:txBody>
      </p:sp>
      <p:sp>
        <p:nvSpPr>
          <p:cNvPr id="150" name="Rectángulo: esquinas redondeadas 149">
            <a:extLst>
              <a:ext uri="{FF2B5EF4-FFF2-40B4-BE49-F238E27FC236}">
                <a16:creationId xmlns:a16="http://schemas.microsoft.com/office/drawing/2014/main" id="{98119F09-C01D-43B1-84C2-17B50F6FDA50}"/>
              </a:ext>
            </a:extLst>
          </p:cNvPr>
          <p:cNvSpPr/>
          <p:nvPr/>
        </p:nvSpPr>
        <p:spPr>
          <a:xfrm>
            <a:off x="8797615" y="269536"/>
            <a:ext cx="3182892" cy="458252"/>
          </a:xfrm>
          <a:prstGeom prst="roundRect">
            <a:avLst/>
          </a:prstGeom>
          <a:solidFill>
            <a:srgbClr val="05405D"/>
          </a:solidFill>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Medium" panose="00000600000000000000" pitchFamily="2" charset="0"/>
              </a:rPr>
              <a:t>ENSEÑANZA</a:t>
            </a:r>
          </a:p>
        </p:txBody>
      </p:sp>
      <p:sp>
        <p:nvSpPr>
          <p:cNvPr id="9" name="Oval 66">
            <a:extLst>
              <a:ext uri="{FF2B5EF4-FFF2-40B4-BE49-F238E27FC236}">
                <a16:creationId xmlns:a16="http://schemas.microsoft.com/office/drawing/2014/main" id="{852F8F8B-F385-1DAF-F21D-A1312F2EB28D}"/>
              </a:ext>
            </a:extLst>
          </p:cNvPr>
          <p:cNvSpPr/>
          <p:nvPr/>
        </p:nvSpPr>
        <p:spPr>
          <a:xfrm>
            <a:off x="9099841" y="5395112"/>
            <a:ext cx="403984" cy="403984"/>
          </a:xfrm>
          <a:prstGeom prst="ellipse">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ontserrat" panose="00000500000000000000" pitchFamily="2" charset="0"/>
            </a:endParaRPr>
          </a:p>
        </p:txBody>
      </p:sp>
      <p:pic>
        <p:nvPicPr>
          <p:cNvPr id="79" name="Imagen 78">
            <a:extLst>
              <a:ext uri="{FF2B5EF4-FFF2-40B4-BE49-F238E27FC236}">
                <a16:creationId xmlns:a16="http://schemas.microsoft.com/office/drawing/2014/main" id="{C5C41354-45BE-E940-B595-33779CFB2C5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143222" y="5445132"/>
            <a:ext cx="295800" cy="290165"/>
          </a:xfrm>
          <a:prstGeom prst="ellipse">
            <a:avLst/>
          </a:prstGeom>
        </p:spPr>
      </p:pic>
    </p:spTree>
    <p:extLst>
      <p:ext uri="{BB962C8B-B14F-4D97-AF65-F5344CB8AC3E}">
        <p14:creationId xmlns:p14="http://schemas.microsoft.com/office/powerpoint/2010/main" val="1440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obMx 2019-2024">
      <a:majorFont>
        <a:latin typeface="Montserrat Semi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6584</TotalTime>
  <Words>4483</Words>
  <Application>Microsoft Office PowerPoint</Application>
  <PresentationFormat>Panorámica</PresentationFormat>
  <Paragraphs>1499</Paragraphs>
  <Slides>34</Slides>
  <Notes>22</Notes>
  <HiddenSlides>0</HiddenSlides>
  <MMClips>0</MMClips>
  <ScaleCrop>false</ScaleCrop>
  <HeadingPairs>
    <vt:vector size="8" baseType="variant">
      <vt:variant>
        <vt:lpstr>Fuentes usadas</vt:lpstr>
      </vt:variant>
      <vt:variant>
        <vt:i4>14</vt:i4>
      </vt:variant>
      <vt:variant>
        <vt:lpstr>Tema</vt:lpstr>
      </vt:variant>
      <vt:variant>
        <vt:i4>1</vt:i4>
      </vt:variant>
      <vt:variant>
        <vt:lpstr>Servidores OLE incrustados</vt:lpstr>
      </vt:variant>
      <vt:variant>
        <vt:i4>1</vt:i4>
      </vt:variant>
      <vt:variant>
        <vt:lpstr>Títulos de diapositiva</vt:lpstr>
      </vt:variant>
      <vt:variant>
        <vt:i4>34</vt:i4>
      </vt:variant>
    </vt:vector>
  </HeadingPairs>
  <TitlesOfParts>
    <vt:vector size="50" baseType="lpstr">
      <vt:lpstr>Arial</vt:lpstr>
      <vt:lpstr>Arial MT</vt:lpstr>
      <vt:lpstr>Calibri</vt:lpstr>
      <vt:lpstr>Calibri Light</vt:lpstr>
      <vt:lpstr>Cambria</vt:lpstr>
      <vt:lpstr>Fira Sans Extra Condensed</vt:lpstr>
      <vt:lpstr>Monserrat</vt:lpstr>
      <vt:lpstr>Montserrat</vt:lpstr>
      <vt:lpstr>Montserrat </vt:lpstr>
      <vt:lpstr>Montserrat Medium</vt:lpstr>
      <vt:lpstr>Montserrat SemiBold</vt:lpstr>
      <vt:lpstr>Noto Sans Symbols</vt:lpstr>
      <vt:lpstr>Times New Roman</vt:lpstr>
      <vt:lpstr>Wingdings</vt:lpstr>
      <vt:lpstr>Tema de Office</vt:lpstr>
      <vt:lpstr>Imagen</vt:lpstr>
      <vt:lpstr>PRIMERA SESIÓN ORDINARIA 2024</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impresionesgrafinp</dc:creator>
  <cp:lastModifiedBy>MMP</cp:lastModifiedBy>
  <cp:revision>541</cp:revision>
  <cp:lastPrinted>2024-04-12T18:38:16Z</cp:lastPrinted>
  <dcterms:created xsi:type="dcterms:W3CDTF">2023-04-24T22:17:00Z</dcterms:created>
  <dcterms:modified xsi:type="dcterms:W3CDTF">2024-04-18T14:39:06Z</dcterms:modified>
</cp:coreProperties>
</file>